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5" r:id="rId22"/>
    <p:sldId id="346"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7" r:id="rId36"/>
    <p:sldId id="320" r:id="rId37"/>
    <p:sldId id="314" r:id="rId38"/>
    <p:sldId id="315" r:id="rId39"/>
    <p:sldId id="316" r:id="rId40"/>
    <p:sldId id="324" r:id="rId41"/>
    <p:sldId id="325" r:id="rId42"/>
    <p:sldId id="348" r:id="rId43"/>
    <p:sldId id="322" r:id="rId44"/>
    <p:sldId id="330" r:id="rId45"/>
    <p:sldId id="336" r:id="rId46"/>
    <p:sldId id="337" r:id="rId47"/>
    <p:sldId id="338" r:id="rId48"/>
    <p:sldId id="340" r:id="rId49"/>
    <p:sldId id="339" r:id="rId50"/>
    <p:sldId id="341" r:id="rId51"/>
    <p:sldId id="342" r:id="rId52"/>
    <p:sldId id="289" r:id="rId53"/>
    <p:sldId id="290" r:id="rId54"/>
    <p:sldId id="305" r:id="rId55"/>
    <p:sldId id="291" r:id="rId56"/>
    <p:sldId id="295" r:id="rId5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74" d="100"/>
          <a:sy n="74" d="100"/>
        </p:scale>
        <p:origin x="114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52</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this.leftOperand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checkConstraints();</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CodeGenException, IOException;</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List&lt;Token&gt; parseIdentifiers() throws IOException</a:t>
            </a:r>
          </a:p>
          <a:p>
            <a:pPr lvl="1">
              <a:spcBef>
                <a:spcPts val="900"/>
              </a:spcBef>
              <a:buNone/>
            </a:pPr>
            <a:r>
              <a:rPr lang="en-US" sz="1800" dirty="0">
                <a:latin typeface="Consolas" pitchFamily="49" charset="0"/>
                <a:cs typeface="Consolas" pitchFamily="49" charset="0"/>
              </a:rPr>
              <a:t>public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List&lt;ParameterDecl&gt; parseFormalParameters()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List&lt;Expression&gt; parseActualParameters()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616843" y="2413337"/>
            <a:ext cx="3222357"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latin typeface="Consolas" panose="020B0609020204030204" pitchFamily="49" charset="0"/>
              </a:rPr>
              <a:t>enum</a:t>
            </a:r>
            <a:br>
              <a:rPr lang="en-US" sz="2000" dirty="0">
                <a:latin typeface="Consolas" panose="020B0609020204030204" pitchFamily="49" charset="0"/>
              </a:rPr>
            </a:br>
            <a:r>
              <a:rPr lang="en-US" sz="2000" dirty="0"/>
              <a:t>class with only two values,</a:t>
            </a:r>
            <a:br>
              <a:rPr lang="en-US" sz="2000" dirty="0"/>
            </a:b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3" y="2615045"/>
            <a:ext cx="3375870" cy="30612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65565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constDecl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4050908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(decl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getTypeOf(Symbol literal)</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Type constType = Type.UNKNOWN;</a:t>
            </a: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constType = Type.getTypeOf(literal.getSymbol());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spcBef>
                <a:spcPts val="300"/>
              </a:spcBef>
              <a:buNone/>
            </a:pPr>
            <a:r>
              <a:rPr lang="en-US" sz="1800" dirty="0" err="1">
                <a:latin typeface="Consolas" panose="020B0609020204030204" pitchFamily="49" charset="0"/>
              </a:rPr>
              <a:t>varDecl</a:t>
            </a:r>
            <a:r>
              <a:rPr lang="en-US" sz="1800" dirty="0">
                <a:latin typeface="Consolas" panose="020B0609020204030204" pitchFamily="49" charset="0"/>
              </a:rPr>
              <a:t> = new </a:t>
            </a:r>
            <a:r>
              <a:rPr lang="en-US" sz="1800" dirty="0" err="1">
                <a:latin typeface="Consolas" panose="020B0609020204030204" pitchFamily="49" charset="0"/>
              </a:rPr>
              <a:t>VarDecl</a:t>
            </a:r>
            <a:r>
              <a:rPr lang="en-US" sz="1800" dirty="0">
                <a:latin typeface="Consolas" panose="020B0609020204030204" pitchFamily="49" charset="0"/>
              </a:rPr>
              <a:t>(identifiers, </a:t>
            </a:r>
            <a:r>
              <a:rPr lang="en-US" sz="1800" dirty="0" err="1">
                <a:latin typeface="Consolas" panose="020B0609020204030204" pitchFamily="49" charset="0"/>
              </a:rPr>
              <a:t>varType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NamedDecl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SingleVarDecl(Token identifier, Type varType,</a:t>
            </a:r>
          </a:p>
          <a:p>
            <a:pPr marL="27432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varType);</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SingleVarDecls for the variable declaration</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a:t>
            </a:r>
          </a:p>
          <a:p>
            <a:pPr marL="0" indent="0">
              <a:spcBef>
                <a:spcPts val="0"/>
              </a:spcBef>
              <a:buNone/>
            </a:pPr>
            <a:r>
              <a:rPr lang="en-US" sz="1800" dirty="0">
                <a:latin typeface="Consolas" panose="020B0609020204030204" pitchFamily="49" charset="0"/>
              </a:rPr>
              <a:t>                               varType,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595360" cy="4935537"/>
          </a:xfrm>
        </p:spPr>
        <p:txBody>
          <a:bodyPr/>
          <a:lstStyle/>
          <a:p>
            <a:pPr marL="0" lvl="1" indent="0">
              <a:spcBef>
                <a:spcPts val="200"/>
              </a:spcBef>
              <a:buNone/>
            </a:pPr>
            <a:r>
              <a:rPr lang="en-US" sz="1800" dirty="0">
                <a:latin typeface="Consolas" panose="020B0609020204030204" pitchFamily="49" charset="0"/>
              </a:rPr>
              <a:t>...</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InitialDecl decl = parseInitialDecl();</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if (decl instanceof 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add the single variable declarations</a:t>
            </a:r>
          </a:p>
          <a:p>
            <a:pPr marL="0" lvl="1" indent="0">
              <a:spcBef>
                <a:spcPts val="200"/>
              </a:spcBef>
              <a:buNone/>
            </a:pPr>
            <a:r>
              <a:rPr lang="en-US" sz="1800" dirty="0">
                <a:latin typeface="Consolas" panose="020B0609020204030204" pitchFamily="49" charset="0"/>
              </a:rPr>
              <a:t>    VarDecl </a:t>
            </a:r>
            <a:r>
              <a:rPr lang="en-US" sz="1800" dirty="0" err="1">
                <a:latin typeface="Consolas" panose="020B0609020204030204" pitchFamily="49" charset="0"/>
              </a:rPr>
              <a:t>varDecl</a:t>
            </a:r>
            <a:r>
              <a:rPr lang="en-US" sz="1800" dirty="0">
                <a:latin typeface="Consolas" panose="020B0609020204030204" pitchFamily="49" charset="0"/>
              </a:rPr>
              <a:t> = (VarDecl) decl;</a:t>
            </a:r>
          </a:p>
          <a:p>
            <a:pPr marL="0" lvl="1" indent="0">
              <a:spcBef>
                <a:spcPts val="200"/>
              </a:spcBef>
              <a:buNone/>
            </a:pPr>
            <a:r>
              <a:rPr lang="en-US" sz="1800" dirty="0">
                <a:latin typeface="Consolas" panose="020B0609020204030204" pitchFamily="49" charset="0"/>
              </a:rPr>
              <a:t>    for (SingleVarDecl </a:t>
            </a:r>
            <a:r>
              <a:rPr lang="en-US" sz="1800" dirty="0" err="1">
                <a:latin typeface="Consolas" panose="020B0609020204030204" pitchFamily="49" charset="0"/>
              </a:rPr>
              <a:t>singleVarDecl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initialDecls.add(singleVarDecl);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else</a:t>
            </a:r>
          </a:p>
          <a:p>
            <a:pPr marL="0" lvl="1" indent="0">
              <a:spcBef>
                <a:spcPts val="200"/>
              </a:spcBef>
              <a:buNone/>
            </a:pPr>
            <a:r>
              <a:rPr lang="en-US" sz="1800" dirty="0">
                <a:latin typeface="Consolas" panose="020B0609020204030204" pitchFamily="49" charset="0"/>
              </a:rPr>
              <a:t>    initialDecls.add(decl);</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References versus</a:t>
            </a:r>
            <a:br>
              <a:rPr lang="en-US" dirty="0"/>
            </a:br>
            <a:r>
              <a:rPr lang="en-US" dirty="0"/>
              <a:t>Nonstructural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a:xfrm>
            <a:off x="458788" y="1363663"/>
            <a:ext cx="8321040" cy="4935537"/>
          </a:xfrm>
        </p:spPr>
        <p:txBody>
          <a:bodyPr/>
          <a:lstStyle/>
          <a:p>
            <a:r>
              <a:rPr lang="en-US" sz="2300" dirty="0"/>
              <a:t>Most of the fields of AST classes represent structural references in that they correspond to the edges of the “tree”.</a:t>
            </a:r>
          </a:p>
          <a:p>
            <a:pPr lvl="1"/>
            <a:r>
              <a:rPr lang="en-US" dirty="0"/>
              <a:t>Class </a:t>
            </a:r>
            <a:r>
              <a:rPr lang="en-US" dirty="0">
                <a:latin typeface="Consolas" panose="020B0609020204030204" pitchFamily="49" charset="0"/>
              </a:rPr>
              <a:t>Program</a:t>
            </a:r>
            <a:r>
              <a:rPr lang="en-US" dirty="0"/>
              <a:t> has a reference its declarative part and its statement part.</a:t>
            </a:r>
          </a:p>
          <a:p>
            <a:pPr lvl="1"/>
            <a:r>
              <a:rPr lang="en-US" dirty="0"/>
              <a:t>Class </a:t>
            </a:r>
            <a:r>
              <a:rPr lang="en-US" dirty="0" err="1">
                <a:latin typeface="Consolas" panose="020B0609020204030204" pitchFamily="49" charset="0"/>
              </a:rPr>
              <a:t>BinaryExpr</a:t>
            </a:r>
            <a:r>
              <a:rPr lang="en-US" dirty="0"/>
              <a:t> has references its left operand, its operator, and its right operand.</a:t>
            </a:r>
          </a:p>
          <a:p>
            <a:r>
              <a:rPr lang="en-US" sz="2300" dirty="0"/>
              <a:t>Some AST classes have fields that do not correspond</a:t>
            </a:r>
            <a:br>
              <a:rPr lang="en-US" sz="2300" dirty="0"/>
            </a:br>
            <a:r>
              <a:rPr lang="en-US" sz="2300" dirty="0"/>
              <a:t>to the edges of the “tree”.</a:t>
            </a:r>
          </a:p>
          <a:p>
            <a:pPr lvl="1"/>
            <a:r>
              <a:rPr lang="en-US" dirty="0"/>
              <a:t>Class </a:t>
            </a:r>
            <a:r>
              <a:rPr lang="en-US" dirty="0">
                <a:latin typeface="Consolas" panose="020B0609020204030204" pitchFamily="49" charset="0"/>
              </a:rPr>
              <a:t>Variable</a:t>
            </a:r>
            <a:r>
              <a:rPr lang="en-US" dirty="0"/>
              <a:t> has a reference back to its declaration.</a:t>
            </a:r>
            <a:br>
              <a:rPr lang="en-US" dirty="0"/>
            </a:br>
            <a:r>
              <a:rPr lang="en-US" dirty="0"/>
              <a:t>Similarly for class NamedValue.</a:t>
            </a:r>
          </a:p>
          <a:p>
            <a:pPr lvl="1"/>
            <a:r>
              <a:rPr lang="en-US" dirty="0"/>
              <a:t>Class </a:t>
            </a:r>
            <a:r>
              <a:rPr lang="en-US" dirty="0" err="1">
                <a:latin typeface="Consolas" panose="020B0609020204030204" pitchFamily="49" charset="0"/>
              </a:rPr>
              <a:t>ExitStmt</a:t>
            </a:r>
            <a:r>
              <a:rPr lang="en-US" dirty="0"/>
              <a:t> has a reference its enclosing loop statement.</a:t>
            </a:r>
            <a:endParaRPr lang="en-US" sz="1950" dirty="0"/>
          </a:p>
          <a:p>
            <a:r>
              <a:rPr lang="en-US" sz="2300" dirty="0"/>
              <a:t>These nonstructural references are used during constraint analysis and code generation. </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365760"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Token      operator,</a:t>
            </a:r>
          </a:p>
          <a:p>
            <a:pPr marL="36576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p>
          <a:p>
            <a:pPr marL="457200" lvl="1" indent="0">
              <a:buNone/>
            </a:pPr>
            <a:r>
              <a:rPr lang="en-US" sz="1800" dirty="0">
                <a:latin typeface="Consolas" panose="020B0609020204030204" pitchFamily="49" charset="0"/>
              </a:rPr>
              <a:t>public Variable(</a:t>
            </a:r>
            <a:r>
              <a:rPr lang="en-US" sz="1800" dirty="0" err="1">
                <a:latin typeface="Consolas" panose="020B0609020204030204" pitchFamily="49" charset="0"/>
              </a:rPr>
              <a:t>NamedDecl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List&lt;Expression&gt;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super(</a:t>
            </a:r>
            <a:r>
              <a:rPr lang="en-US" sz="1800" b="1" dirty="0" err="1">
                <a:latin typeface="Consolas" panose="020B0609020204030204" pitchFamily="49" charset="0"/>
              </a:rPr>
              <a:t>decl.getType</a:t>
            </a:r>
            <a:r>
              <a:rPr lang="en-US" sz="1800" b="1" dirty="0">
                <a:latin typeface="Consolas" panose="020B0609020204030204" pitchFamily="49" charset="0"/>
              </a:rPr>
              <a:t>(),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this.indexExprs</a:t>
            </a:r>
            <a:r>
              <a:rPr lang="en-US" sz="1800" dirty="0">
                <a:latin typeface="Consolas" panose="020B0609020204030204" pitchFamily="49" charset="0"/>
              </a:rPr>
              <a:t> =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assignPosition;</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a:t>
            </a:r>
            <a:r>
              <a:rPr lang="en-US" sz="1800" dirty="0" err="1">
                <a:latin typeface="Consolas" panose="020B0609020204030204" pitchFamily="49" charset="0"/>
              </a:rPr>
              <a:t>val</a:t>
            </a:r>
            <a:r>
              <a:rPr lang="en-US" sz="1800" dirty="0">
                <a:latin typeface="Consolas" panose="020B0609020204030204" pitchFamily="49" charset="0"/>
              </a:rPr>
              <a:t> is T2</a:t>
            </a:r>
          </a:p>
          <a:p>
            <a:pPr marL="457200" lvl="1" indent="0">
              <a:spcBef>
                <a:spcPts val="200"/>
              </a:spcBef>
              <a:buNone/>
            </a:pPr>
            <a:r>
              <a:rPr lang="en-US" sz="1800" dirty="0">
                <a:latin typeface="Consolas" panose="020B0609020204030204" pitchFamily="49" charset="0"/>
              </a:rPr>
              <a:t>a[0] := b[0];        // type of var and named </a:t>
            </a:r>
            <a:r>
              <a:rPr lang="en-US" sz="1800" dirty="0" err="1">
                <a:latin typeface="Consolas" panose="020B0609020204030204" pitchFamily="49" charset="0"/>
              </a:rPr>
              <a:t>val</a:t>
            </a:r>
            <a:r>
              <a:rPr lang="en-US" sz="1800" dirty="0">
                <a:latin typeface="Consolas" panose="020B0609020204030204" pitchFamily="49" charset="0"/>
              </a:rPr>
              <a:t> is T1</a:t>
            </a:r>
          </a:p>
          <a:p>
            <a:pPr marL="457200" lvl="1" indent="0">
              <a:spcBef>
                <a:spcPts val="200"/>
              </a:spcBef>
              <a:buNone/>
            </a:pPr>
            <a:r>
              <a:rPr lang="en-US" sz="1800" dirty="0">
                <a:latin typeface="Consolas" panose="020B0609020204030204" pitchFamily="49" charset="0"/>
              </a:rPr>
              <a:t>a[1][6] := b[5][7];  // type of var and named </a:t>
            </a:r>
            <a:r>
              <a:rPr lang="en-US" sz="1800" dirty="0" err="1">
                <a:latin typeface="Consolas" panose="020B0609020204030204" pitchFamily="49" charset="0"/>
              </a:rPr>
              <a:t>val</a:t>
            </a:r>
            <a:r>
              <a:rPr lang="en-US" sz="1800" dirty="0">
                <a:latin typeface="Consolas" panose="020B0609020204030204" pitchFamily="49" charset="0"/>
              </a:rPr>
              <a:t>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(Expression expr :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expr.getType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err="1">
                <a:latin typeface="Consolas" panose="020B0609020204030204" pitchFamily="49" charset="0"/>
              </a:rPr>
              <a:t>ArrayType</a:t>
            </a:r>
            <a:r>
              <a:rPr lang="en-US" sz="1750" b="1" dirty="0">
                <a:latin typeface="Consolas" panose="020B0609020204030204" pitchFamily="49" charset="0"/>
              </a:rPr>
              <a:t> type = (</a:t>
            </a:r>
            <a:r>
              <a:rPr lang="en-US" sz="1750" b="1" dirty="0" err="1">
                <a:latin typeface="Consolas" panose="020B0609020204030204" pitchFamily="49" charset="0"/>
              </a:rPr>
              <a:t>ArrayType</a:t>
            </a:r>
            <a:r>
              <a:rPr lang="en-US" sz="1750" b="1" dirty="0">
                <a:latin typeface="Consolas" panose="020B0609020204030204" pitchFamily="49" charset="0"/>
              </a:rPr>
              <a:t>) </a:t>
            </a:r>
            <a:r>
              <a:rPr lang="en-US" sz="1750" b="1" dirty="0" err="1">
                <a:latin typeface="Consolas" panose="020B0609020204030204" pitchFamily="49" charset="0"/>
              </a:rPr>
              <a:t>getType</a:t>
            </a:r>
            <a:r>
              <a:rPr lang="en-US" sz="1750" b="1" dirty="0">
                <a:latin typeface="Consolas" panose="020B0609020204030204" pitchFamily="49" charset="0"/>
              </a:rPr>
              <a:t>();</a:t>
            </a:r>
          </a:p>
          <a:p>
            <a:pPr marL="457200" lvl="1" indent="0">
              <a:spcBef>
                <a:spcPts val="100"/>
              </a:spcBef>
              <a:buNone/>
            </a:pPr>
            <a:r>
              <a:rPr lang="en-US" sz="1750" b="1" dirty="0">
                <a:latin typeface="Consolas" panose="020B0609020204030204" pitchFamily="49" charset="0"/>
              </a:rPr>
              <a:t>        </a:t>
            </a:r>
            <a:r>
              <a:rPr lang="en-US" sz="1750" b="1" dirty="0" err="1">
                <a:latin typeface="Consolas" panose="020B0609020204030204" pitchFamily="49" charset="0"/>
              </a:rPr>
              <a:t>setType</a:t>
            </a:r>
            <a:r>
              <a:rPr lang="en-US" sz="1750" b="1" dirty="0">
                <a:latin typeface="Consolas" panose="020B0609020204030204" pitchFamily="49" charset="0"/>
              </a:rPr>
              <a:t>(</a:t>
            </a:r>
            <a:r>
              <a:rPr lang="en-US" sz="1750" b="1" dirty="0" err="1">
                <a:latin typeface="Consolas" panose="020B0609020204030204" pitchFamily="49" charset="0"/>
              </a:rPr>
              <a:t>type.getElementType</a:t>
            </a:r>
            <a:r>
              <a:rPr lang="en-US" sz="1750" b="1"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52</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53</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 such loop statement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LoopStmt stmt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dirty="0">
                <a:latin typeface="Consolas" pitchFamily="49" charset="0"/>
                <a:cs typeface="Consolas" pitchFamily="49" charset="0"/>
              </a:rPr>
              <a:t>loopContext.endLoop();</a:t>
            </a:r>
          </a:p>
          <a:p>
            <a:r>
              <a:rPr lang="en-US" dirty="0"/>
              <a:t>When parsing an exit statement: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error(exitPosition,</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return new ExitStmt(expr, loopStmt);</a:t>
            </a:r>
            <a:endParaRPr lang="en-US"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56</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whileExpr;</a:t>
            </a:r>
          </a:p>
          <a:p>
            <a:pPr marL="0" indent="0">
              <a:spcBef>
                <a:spcPts val="200"/>
              </a:spcBef>
              <a:buNone/>
            </a:pPr>
            <a:r>
              <a:rPr lang="en-US" sz="1800" dirty="0">
                <a:latin typeface="Consolas" pitchFamily="49" charset="0"/>
                <a:cs typeface="Consolas" pitchFamily="49" charset="0"/>
              </a:rPr>
              <a:t>    private List&lt;Statement&gt; statements;</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LoopStmt(Expression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List&lt;Statement&gt;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this.whileExpr  = whileExpr;</a:t>
            </a:r>
          </a:p>
          <a:p>
            <a:pPr marL="0" indent="0">
              <a:spcBef>
                <a:spcPts val="200"/>
              </a:spcBef>
              <a:buNone/>
            </a:pPr>
            <a:r>
              <a:rPr lang="en-US" sz="1800" dirty="0">
                <a:latin typeface="Consolas" pitchFamily="49" charset="0"/>
                <a:cs typeface="Consolas" pitchFamily="49" charset="0"/>
              </a:rPr>
              <a:t>        this.statements =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5710535"/>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6393</TotalTime>
  <Words>4743</Words>
  <Application>Microsoft Office PowerPoint</Application>
  <PresentationFormat>On-screen Show (4:3)</PresentationFormat>
  <Paragraphs>767</Paragraphs>
  <Slides>56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Class IdTable</vt:lpstr>
      <vt:lpstr>Selected Methods in Class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Structural References versus 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365</cp:revision>
  <cp:lastPrinted>2020-08-26T14:35:11Z</cp:lastPrinted>
  <dcterms:created xsi:type="dcterms:W3CDTF">2005-01-12T21:47:45Z</dcterms:created>
  <dcterms:modified xsi:type="dcterms:W3CDTF">2020-08-28T19:55:41Z</dcterms:modified>
</cp:coreProperties>
</file>