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8" r:id="rId3"/>
    <p:sldId id="262" r:id="rId4"/>
    <p:sldId id="261" r:id="rId5"/>
    <p:sldId id="286" r:id="rId6"/>
    <p:sldId id="257" r:id="rId7"/>
    <p:sldId id="279" r:id="rId8"/>
    <p:sldId id="260" r:id="rId9"/>
    <p:sldId id="264" r:id="rId10"/>
    <p:sldId id="266" r:id="rId11"/>
    <p:sldId id="270" r:id="rId12"/>
    <p:sldId id="288" r:id="rId13"/>
    <p:sldId id="275" r:id="rId14"/>
    <p:sldId id="268" r:id="rId15"/>
    <p:sldId id="272" r:id="rId16"/>
    <p:sldId id="297" r:id="rId17"/>
    <p:sldId id="276" r:id="rId18"/>
    <p:sldId id="271" r:id="rId19"/>
    <p:sldId id="294" r:id="rId20"/>
    <p:sldId id="299" r:id="rId21"/>
    <p:sldId id="300" r:id="rId22"/>
    <p:sldId id="295" r:id="rId23"/>
    <p:sldId id="296" r:id="rId24"/>
    <p:sldId id="277" r:id="rId25"/>
    <p:sldId id="289" r:id="rId26"/>
    <p:sldId id="290" r:id="rId27"/>
    <p:sldId id="291" r:id="rId28"/>
    <p:sldId id="292" r:id="rId29"/>
    <p:sldId id="278" r:id="rId30"/>
    <p:sldId id="302" r:id="rId31"/>
    <p:sldId id="274" r:id="rId32"/>
    <p:sldId id="281" r:id="rId33"/>
    <p:sldId id="285" r:id="rId34"/>
    <p:sldId id="305" r:id="rId35"/>
    <p:sldId id="298" r:id="rId36"/>
    <p:sldId id="282" r:id="rId37"/>
    <p:sldId id="303" r:id="rId38"/>
    <p:sldId id="304" r:id="rId39"/>
    <p:sldId id="280" r:id="rId40"/>
    <p:sldId id="287" r:id="rId41"/>
    <p:sldId id="301" r:id="rId4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0" autoAdjust="0"/>
    <p:restoredTop sz="90929"/>
  </p:normalViewPr>
  <p:slideViewPr>
    <p:cSldViewPr>
      <p:cViewPr varScale="1">
        <p:scale>
          <a:sx n="71" d="100"/>
          <a:sy n="71" d="100"/>
        </p:scale>
        <p:origin x="80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2.xml"/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9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Context-Free Grammars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9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r>
              <a:rPr lang="en-US" sz="1200">
                <a:latin typeface="+mn-lt"/>
              </a:rPr>
              <a:t>3-</a:t>
            </a:r>
            <a:fld id="{B8CBD4AD-CFA2-47F1-9E91-5AE6CCFFFBD3}" type="slidenum">
              <a:rPr lang="en-US" sz="1200">
                <a:latin typeface="+mn-lt"/>
              </a:rPr>
              <a:pPr>
                <a:defRPr/>
              </a:pPr>
              <a:t>‹#›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3250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defTabSz="974213">
              <a:defRPr sz="1300"/>
            </a:lvl1pPr>
          </a:lstStyle>
          <a:p>
            <a:pPr>
              <a:defRPr/>
            </a:pPr>
            <a:r>
              <a:rPr lang="en-US"/>
              <a:t>Context-Free Grammars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8"/>
            <a:ext cx="5363818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defTabSz="9742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fld id="{3395663D-C813-4BF1-9518-8EEEA8C4D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105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4101CA-7602-4D86-89CB-5013D23C193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842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D2CDE-EC4A-4587-B165-8680C515CD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58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95783-9829-493E-A9FC-415CD5739AB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92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A2734-A363-4F2B-9B53-34DA31D9A51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E8A70-0681-4FCF-B151-CB0235FEBB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01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A1C24C-1A8E-4293-B12A-FE755E7741C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89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518E-9CEE-4B82-B652-F107691631D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50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518E-9CEE-4B82-B652-F107691631D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1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EFC37-178C-483D-B8C6-47B744481D7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3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239F70-55DE-4CBD-8CC3-53A02517CE8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85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73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745F25-F4E0-4351-AB2D-812AB594620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8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5BA99-6707-45C6-BDCA-BA654EDDFB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4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7216C-BC37-4884-9BC7-5A6A7583F6F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46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93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7791B-0CE2-4751-8F33-0314AA20EC1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19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04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F3E69F-44A2-4803-B306-11F3EF69C5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69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8A3B2-68C6-40AF-BE49-904F207EB23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3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24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FD327-01EE-40D2-8AC4-1386E505F8A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87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27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FAEFB0-38D8-4EAD-A542-69869B540D3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015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45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36670-5B17-4126-B7E9-C20E2A52EDC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02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55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49EB6-C369-4846-AC9A-CF088710AB6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58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599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22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13D38A-ABFD-456C-AD48-161CC173F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36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663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86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BAAD0-137E-4FAF-82D1-BF2D7E98B31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416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06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A21931-D370-4B48-8877-89EF5A8DF88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31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8F52E-4DEC-4282-A5F1-1B96068D8C9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353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34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60FB28-0AC8-4979-9656-2B4568F10EB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86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AF71FB-53A3-4CE2-982F-5423CD28D5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6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1B1D67-D7AE-4887-A43F-F3A53BAFA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48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403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896596-22C4-41C5-8626-31A07A0675E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6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50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27AB2F-2E68-4814-A459-6103F69D35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97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60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3320D3-C126-4C54-853E-47595D05B79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91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71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086C6-4CED-4352-8A62-719967463BC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2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370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8371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E943265-1E3E-4D00-B013-B7861300B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F2D0FF9-428D-4AAE-8630-0CFF7EC08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E72BD89-256F-4445-B35D-2D5394D08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FD0A750-DD9E-42CA-B753-A576DBBD3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7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07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7348" name="Rectangle 307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7349" name="Rectangle 307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8B68AE63-5BFB-4A8B-9EA7-F5D7D4D25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7350" name="Line 3078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351" name="Line 3079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2" r:id="rId3"/>
    <p:sldLayoutId id="2147483704" r:id="rId4"/>
    <p:sldLayoutId id="214748370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Context-Free Grammars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4F1DA8-174D-48E1-84B4-FCECF71F35C3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B3C03B66-A61F-45AC-A254-BB764C1561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FDA1BDF-F67B-4D29-B67A-3842EF3F79C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for Rules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Rules have the following form:</a:t>
            </a:r>
          </a:p>
          <a:p>
            <a:r>
              <a:rPr lang="en-US" dirty="0"/>
              <a:t>An equals symbol “=” separates the left side of the rule from the right side.</a:t>
            </a:r>
          </a:p>
          <a:p>
            <a:r>
              <a:rPr lang="en-US" dirty="0"/>
              <a:t>The left side of the rule is a single nonterminal symbol, and every nonterminal symbol must appear on the left side of exactly one rule.</a:t>
            </a:r>
          </a:p>
          <a:p>
            <a:r>
              <a:rPr lang="en-US" dirty="0"/>
              <a:t>The right side of the rule is a sequence of terminal symbols, nonterminal symbols, and other special symbols as define on the next slide.</a:t>
            </a:r>
          </a:p>
          <a:p>
            <a:r>
              <a:rPr lang="en-US" dirty="0"/>
              <a:t>A period “.” is used to terminate rules.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C301F1-EF23-448A-AE7B-DE10D767AE4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Grammars</a:t>
            </a:r>
            <a:br>
              <a:rPr lang="en-US" dirty="0"/>
            </a:br>
            <a:r>
              <a:rPr lang="en-US" dirty="0"/>
              <a:t>(a.k</a:t>
            </a:r>
            <a:r>
              <a:rPr lang="en-US"/>
              <a:t>.a., </a:t>
            </a:r>
            <a:r>
              <a:rPr lang="en-US" dirty="0"/>
              <a:t>EBNF)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Allow the use of extra symbols on right-hand side of a rule:</a:t>
            </a:r>
          </a:p>
          <a:p>
            <a:r>
              <a:rPr lang="en-US" dirty="0"/>
              <a:t>“|” for alternation (read “or” or “or alternatively”)</a:t>
            </a:r>
          </a:p>
          <a:p>
            <a:r>
              <a:rPr lang="en-US" dirty="0"/>
              <a:t>“(“ and “)” for grouping</a:t>
            </a:r>
          </a:p>
          <a:p>
            <a:r>
              <a:rPr lang="en-US" dirty="0"/>
              <a:t>“*” as a postfix operator to indicate that a syntax expression may be repeated zero or more times</a:t>
            </a:r>
          </a:p>
          <a:p>
            <a:r>
              <a:rPr lang="en-US" dirty="0"/>
              <a:t>“+” as a postfix operator to indicate that a syntax expression may be repeated one or more times</a:t>
            </a:r>
          </a:p>
          <a:p>
            <a:r>
              <a:rPr lang="en-US" dirty="0"/>
              <a:t>“?” as a postfix operator to indicate that a syntax expression is optional (i.e., it may be repeated zero or one times)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BE9C58B-1B7F-4C9E-92D8-CB93E9FC638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741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Extended Grammars</a:t>
            </a:r>
          </a:p>
        </p:txBody>
      </p:sp>
      <p:sp>
        <p:nvSpPr>
          <p:cNvPr id="1741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Extended grammars allow rules to be expressed in a simple, easily understood form</a:t>
            </a:r>
          </a:p>
          <a:p>
            <a:r>
              <a:rPr lang="en-US" dirty="0"/>
              <a:t>Example: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identifiers = identifier ( "," identifier )* .</a:t>
            </a:r>
          </a:p>
          <a:p>
            <a:pPr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CF03213-7673-4A68-8011-940E42AB6B5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Conventions for Rules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symbols are quoted or specified explicitly.</a:t>
            </a:r>
          </a:p>
          <a:p>
            <a:r>
              <a:rPr lang="en-US" dirty="0"/>
              <a:t>Start symbol is the left-hand side of the first rule.</a:t>
            </a:r>
          </a:p>
          <a:p>
            <a:r>
              <a:rPr lang="en-US" dirty="0"/>
              <a:t>Set T consists of all terminal symbols appearing in the rules.</a:t>
            </a:r>
          </a:p>
          <a:p>
            <a:r>
              <a:rPr lang="en-US" dirty="0"/>
              <a:t>Set N consists of all nonterminals appearing in the rules.</a:t>
            </a:r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1327150" y="4191000"/>
            <a:ext cx="64897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dirty="0"/>
              <a:t>Using these conventions we can specify a grammar simply by specifying the set of rules.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for CPRL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91440" indent="0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program = declarativePart statementPart "."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declarativePart = initialDecls subprogramDecls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)*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arrayTypeDecl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varDecl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"const"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":=" literal ";"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literal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intLiteral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charLiteral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stringLiteral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booleanLiteral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booleanLiteral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"true" | "false"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arrayTypeDecl = "type" typeId "=" "array"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 "[" intConstValue "]" "of" typeName ";"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varDecl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 identifiers ":"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";"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identifiers = identifier ( "," identifier )*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"Integer" | "Boolean" | "Char"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typeId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... (See Appendix D)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2ACDE73-5E84-4443-9F2C-564A25642DB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A188DCB-F0FC-4248-B296-5EB192E162F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Versus Structural Grammars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Lexical Grammar (handled by scanner)</a:t>
            </a:r>
          </a:p>
          <a:p>
            <a:pPr lvl="1"/>
            <a:r>
              <a:rPr lang="en-US" dirty="0"/>
              <a:t>simple rules to express the terminal symbols (tokens) in the grammar for the parser</a:t>
            </a:r>
          </a:p>
          <a:p>
            <a:pPr lvl="1"/>
            <a:r>
              <a:rPr lang="en-US" dirty="0"/>
              <a:t>based on regular expressions</a:t>
            </a:r>
          </a:p>
          <a:p>
            <a:pPr lvl="2"/>
            <a:r>
              <a:rPr lang="en-US" dirty="0"/>
              <a:t>It is possible to express the syntax for each symbol in a single rule.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Example:</a:t>
            </a:r>
            <a:br>
              <a:rPr lang="en-US" dirty="0"/>
            </a:br>
            <a:r>
              <a:rPr lang="en-US" sz="1800" dirty="0">
                <a:latin typeface="Consolas" pitchFamily="49" charset="0"/>
              </a:rPr>
              <a:t> identifier = letter ( letter | digit )* .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letter = [A-</a:t>
            </a:r>
            <a:r>
              <a:rPr lang="en-US" sz="1800" dirty="0" err="1">
                <a:latin typeface="Consolas" pitchFamily="49" charset="0"/>
              </a:rPr>
              <a:t>Za</a:t>
            </a:r>
            <a:r>
              <a:rPr lang="en-US" sz="1800" dirty="0">
                <a:latin typeface="Consolas" pitchFamily="49" charset="0"/>
              </a:rPr>
              <a:t>-z] .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digit  = [0-9] .</a:t>
            </a:r>
          </a:p>
          <a:p>
            <a:r>
              <a:rPr lang="en-US" dirty="0"/>
              <a:t>Syntax or structural grammar (handled by parser)</a:t>
            </a:r>
          </a:p>
          <a:p>
            <a:pPr lvl="1"/>
            <a:r>
              <a:rPr lang="en-US" dirty="0"/>
              <a:t>more complex rules that describe the structure of the language (recursive definitions allowed)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Versus Structural Grammars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recognizers</a:t>
            </a:r>
          </a:p>
          <a:p>
            <a:pPr lvl="1"/>
            <a:r>
              <a:rPr lang="en-US" dirty="0"/>
              <a:t>The scanner handles all identifiers.</a:t>
            </a:r>
          </a:p>
          <a:p>
            <a:pPr lvl="1"/>
            <a:r>
              <a:rPr lang="en-US" dirty="0"/>
              <a:t>The parser treats an identifier as if it were a terminal symbol.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A188DCB-F0FC-4248-B296-5EB192E162F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Augmenting Rule</a:t>
            </a:r>
          </a:p>
        </p:txBody>
      </p:sp>
      <p:sp>
        <p:nvSpPr>
          <p:cNvPr id="1536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Grammars often use an augmenting rule to ensure that all input is matched.</a:t>
            </a:r>
          </a:p>
          <a:p>
            <a:r>
              <a:rPr lang="en-US" dirty="0"/>
              <a:t>The augmenting rule may be explicit or simply “understood”.</a:t>
            </a:r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sz="2000" dirty="0">
                <a:latin typeface="Consolas" panose="020B0609020204030204" pitchFamily="49" charset="0"/>
              </a:rPr>
              <a:t>   system = program &lt;EOF&gt; .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dirty="0"/>
              <a:t>where </a:t>
            </a:r>
            <a:r>
              <a:rPr lang="en-US" sz="2000" dirty="0">
                <a:latin typeface="Consolas" panose="020B0609020204030204" pitchFamily="49" charset="0"/>
              </a:rPr>
              <a:t>&lt;EOF&gt;</a:t>
            </a:r>
            <a:r>
              <a:rPr lang="en-US" dirty="0"/>
              <a:t> represents “end of file”.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C71FD602-56F3-4F7C-B75D-77B5143D97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60841" y="4572000"/>
            <a:ext cx="542231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Ensures that a “complete” program is</a:t>
            </a:r>
          </a:p>
          <a:p>
            <a:r>
              <a:rPr lang="en-US" dirty="0"/>
              <a:t>followed only by an end-of-file marker.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CC84802-9F54-4FA6-8100-65D0E310152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Rule Notations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 “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::=</a:t>
            </a:r>
            <a:r>
              <a:rPr lang="en-US" dirty="0"/>
              <a:t>”, or simply “</a:t>
            </a:r>
            <a:r>
              <a:rPr lang="en-US" dirty="0">
                <a:latin typeface="Consolas" panose="020B0609020204030204" pitchFamily="49" charset="0"/>
              </a:rPr>
              <a:t>:</a:t>
            </a:r>
            <a:r>
              <a:rPr lang="en-US" dirty="0"/>
              <a:t>” instead of “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/>
              <a:t>” to separate left and right sides of rules.</a:t>
            </a:r>
          </a:p>
          <a:p>
            <a:r>
              <a:rPr lang="en-US" dirty="0"/>
              <a:t>Use end of line (instead of period) to terminate rules.</a:t>
            </a:r>
          </a:p>
          <a:p>
            <a:r>
              <a:rPr lang="en-US" dirty="0"/>
              <a:t>Use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 to enclose syntax expressions that can be repeated 0 or more times.  Similarly, use “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” to enclose optional syntax expressions.</a:t>
            </a:r>
          </a:p>
          <a:p>
            <a:r>
              <a:rPr lang="en-US" dirty="0"/>
              <a:t>Enclose nonterminal symbols in “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” and omit quotes around terminal symbols.</a:t>
            </a:r>
          </a:p>
          <a:p>
            <a:r>
              <a:rPr lang="en-US" dirty="0"/>
              <a:t>Use font changes such as bold to distinguish between terminal and nonterminal symbols.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A9A3D1B-5A67-4C14-B97C-6C839B18149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50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Alternate Rule Notations</a:t>
            </a:r>
          </a:p>
        </p:txBody>
      </p:sp>
      <p:sp>
        <p:nvSpPr>
          <p:cNvPr id="2150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Tx/>
              <a:buNone/>
            </a:pPr>
            <a:endParaRPr lang="en-US" dirty="0">
              <a:latin typeface="Consolas" pitchFamily="49" charset="0"/>
            </a:endParaRPr>
          </a:p>
          <a:p>
            <a:pPr marL="0" lvl="1" indent="0">
              <a:buFontTx/>
              <a:buNone/>
            </a:pPr>
            <a:r>
              <a:rPr lang="en-US" dirty="0">
                <a:latin typeface="Consolas" pitchFamily="49" charset="0"/>
              </a:rPr>
              <a:t>  &lt;program&gt; ::= &lt;declarativePart&gt; &lt;statementPart&gt; .</a:t>
            </a:r>
          </a:p>
          <a:p>
            <a:pPr marL="0" lvl="1" indent="0">
              <a:buFontTx/>
              <a:buNone/>
            </a:pPr>
            <a:endParaRPr lang="en-US" dirty="0">
              <a:latin typeface="Consolas" pitchFamily="49" charset="0"/>
            </a:endParaRPr>
          </a:p>
          <a:p>
            <a:pPr marL="0" lvl="1" indent="0">
              <a:buFontTx/>
              <a:buNone/>
            </a:pPr>
            <a:endParaRPr lang="en-US" dirty="0">
              <a:latin typeface="Consolas" pitchFamily="49" charset="0"/>
            </a:endParaRPr>
          </a:p>
          <a:p>
            <a:pPr marL="0" lvl="1" indent="0">
              <a:buFontTx/>
              <a:buNone/>
            </a:pPr>
            <a:endParaRPr lang="en-US" dirty="0">
              <a:latin typeface="Consolas" pitchFamily="49" charset="0"/>
            </a:endParaRPr>
          </a:p>
          <a:p>
            <a:pPr marL="0" lvl="1" indent="0">
              <a:buFontTx/>
              <a:buNone/>
            </a:pPr>
            <a:endParaRPr lang="en-US" dirty="0">
              <a:latin typeface="Consolas" pitchFamily="49" charset="0"/>
            </a:endParaRPr>
          </a:p>
          <a:p>
            <a:pPr marL="0" lvl="1" indent="0">
              <a:buFontTx/>
              <a:buNone/>
            </a:pPr>
            <a:r>
              <a:rPr lang="en-US" dirty="0">
                <a:latin typeface="Consolas" pitchFamily="49" charset="0"/>
              </a:rPr>
              <a:t>  &lt;initialDecls&gt; ::= { &lt;initialDecl&gt; }</a:t>
            </a:r>
          </a:p>
        </p:txBody>
      </p:sp>
      <p:sp>
        <p:nvSpPr>
          <p:cNvPr id="21510" name="Rectangle 1028"/>
          <p:cNvSpPr>
            <a:spLocks noChangeArrowheads="1"/>
          </p:cNvSpPr>
          <p:nvPr/>
        </p:nvSpPr>
        <p:spPr bwMode="auto">
          <a:xfrm>
            <a:off x="513522" y="2438400"/>
            <a:ext cx="6662080" cy="3699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/>
            <a:r>
              <a:rPr lang="en-US" sz="1800" dirty="0"/>
              <a:t>period is a terminal symbol in the grammar, not a rule terminator</a:t>
            </a:r>
          </a:p>
        </p:txBody>
      </p:sp>
      <p:sp>
        <p:nvSpPr>
          <p:cNvPr id="21511" name="AutoShape 1029"/>
          <p:cNvSpPr>
            <a:spLocks noChangeArrowheads="1"/>
          </p:cNvSpPr>
          <p:nvPr/>
        </p:nvSpPr>
        <p:spPr bwMode="auto">
          <a:xfrm>
            <a:off x="7565585" y="2042412"/>
            <a:ext cx="92075" cy="92075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21512" name="AutoShape 1030"/>
          <p:cNvCxnSpPr>
            <a:cxnSpLocks noChangeShapeType="1"/>
            <a:stCxn id="21510" idx="3"/>
            <a:endCxn id="21511" idx="2"/>
          </p:cNvCxnSpPr>
          <p:nvPr/>
        </p:nvCxnSpPr>
        <p:spPr bwMode="auto">
          <a:xfrm flipV="1">
            <a:off x="7175602" y="2134487"/>
            <a:ext cx="436021" cy="4889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</p:spPr>
      </p:cxnSp>
      <p:sp>
        <p:nvSpPr>
          <p:cNvPr id="9" name="Rectangle 1028">
            <a:extLst>
              <a:ext uri="{FF2B5EF4-FFF2-40B4-BE49-F238E27FC236}">
                <a16:creationId xmlns:a16="http://schemas.microsoft.com/office/drawing/2014/main" id="{9425C922-0E95-4A11-91BF-8DCF02CF4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939" y="4419600"/>
            <a:ext cx="3789500" cy="3699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/>
            <a:r>
              <a:rPr lang="en-US" sz="1800" dirty="0"/>
              <a:t>curly braces denote “zero or more”</a:t>
            </a:r>
          </a:p>
        </p:txBody>
      </p:sp>
      <p:sp>
        <p:nvSpPr>
          <p:cNvPr id="10" name="AutoShape 1029">
            <a:extLst>
              <a:ext uri="{FF2B5EF4-FFF2-40B4-BE49-F238E27FC236}">
                <a16:creationId xmlns:a16="http://schemas.microsoft.com/office/drawing/2014/main" id="{27EA2D76-1E7A-401C-AA0C-44590B879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163" y="3886200"/>
            <a:ext cx="92075" cy="92075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11" name="AutoShape 1030">
            <a:extLst>
              <a:ext uri="{FF2B5EF4-FFF2-40B4-BE49-F238E27FC236}">
                <a16:creationId xmlns:a16="http://schemas.microsoft.com/office/drawing/2014/main" id="{B901F7A2-3383-4AAE-9794-CF06E039E269}"/>
              </a:ext>
            </a:extLst>
          </p:cNvPr>
          <p:cNvCxnSpPr>
            <a:cxnSpLocks noChangeShapeType="1"/>
            <a:stCxn id="9" idx="3"/>
            <a:endCxn id="10" idx="2"/>
          </p:cNvCxnSpPr>
          <p:nvPr/>
        </p:nvCxnSpPr>
        <p:spPr bwMode="auto">
          <a:xfrm flipV="1">
            <a:off x="4942439" y="3978275"/>
            <a:ext cx="839762" cy="626312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</p:spPr>
      </p:cxnSp>
      <p:sp>
        <p:nvSpPr>
          <p:cNvPr id="12" name="AutoShape 1029">
            <a:extLst>
              <a:ext uri="{FF2B5EF4-FFF2-40B4-BE49-F238E27FC236}">
                <a16:creationId xmlns:a16="http://schemas.microsoft.com/office/drawing/2014/main" id="{04F15739-F009-4097-90DC-1B8A4EBB1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886200"/>
            <a:ext cx="92075" cy="92075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1541708-EA35-460F-87F8-107CE4F68150}"/>
              </a:ext>
            </a:extLst>
          </p:cNvPr>
          <p:cNvCxnSpPr>
            <a:stCxn id="9" idx="0"/>
            <a:endCxn id="12" idx="2"/>
          </p:cNvCxnSpPr>
          <p:nvPr/>
        </p:nvCxnSpPr>
        <p:spPr bwMode="auto">
          <a:xfrm rot="5400000" flipH="1" flipV="1">
            <a:off x="3078801" y="3947164"/>
            <a:ext cx="441325" cy="503549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A3662C-7EDB-463E-A973-9507B145B9A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Specification of a Programming Language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(form)</a:t>
            </a:r>
          </a:p>
          <a:p>
            <a:pPr lvl="1"/>
            <a:r>
              <a:rPr lang="en-US" dirty="0"/>
              <a:t>basic language symbols (or tokens)</a:t>
            </a:r>
          </a:p>
          <a:p>
            <a:pPr lvl="1"/>
            <a:r>
              <a:rPr lang="en-US" dirty="0"/>
              <a:t>allowed structure of symbols to form programs</a:t>
            </a:r>
          </a:p>
          <a:p>
            <a:pPr lvl="1"/>
            <a:r>
              <a:rPr lang="en-US" dirty="0"/>
              <a:t>specified by a context-free grammar</a:t>
            </a:r>
          </a:p>
          <a:p>
            <a:r>
              <a:rPr lang="en-US" dirty="0"/>
              <a:t>Contextual Constraints</a:t>
            </a:r>
          </a:p>
          <a:p>
            <a:pPr lvl="1"/>
            <a:r>
              <a:rPr lang="en-US" dirty="0"/>
              <a:t>program rules and restrictions that can not be specified in a context-free grammar</a:t>
            </a:r>
          </a:p>
          <a:p>
            <a:pPr lvl="1"/>
            <a:r>
              <a:rPr lang="en-US" dirty="0"/>
              <a:t>consist primarily of type and scope rules</a:t>
            </a:r>
          </a:p>
          <a:p>
            <a:r>
              <a:rPr lang="en-US" dirty="0"/>
              <a:t>Semantics (meaning)</a:t>
            </a:r>
          </a:p>
          <a:p>
            <a:pPr lvl="1"/>
            <a:r>
              <a:rPr lang="en-US" dirty="0"/>
              <a:t>behavior of program when it is run on a machine</a:t>
            </a:r>
          </a:p>
          <a:p>
            <a:pPr lvl="1"/>
            <a:r>
              <a:rPr lang="en-US" dirty="0"/>
              <a:t>usually specified informally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A4B1-FAFF-4629-9B6A-B1EDC0DD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or Non-Extended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9276-960F-489C-92AA-A80238D6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use special symbols for “alternation”, “zero or more”, “optional”, etc.</a:t>
            </a:r>
          </a:p>
          <a:p>
            <a:r>
              <a:rPr lang="en-US" dirty="0"/>
              <a:t>An extended grammar rule that uses alternation is expressed as multiple rules.</a:t>
            </a:r>
          </a:p>
          <a:p>
            <a:r>
              <a:rPr lang="en-US" dirty="0"/>
              <a:t>The right side of a rule may be the empty string, denoted as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λ.</a:t>
            </a:r>
            <a:endParaRPr lang="en-US" dirty="0"/>
          </a:p>
          <a:p>
            <a:r>
              <a:rPr lang="en-US" dirty="0"/>
              <a:t>An extended grammar rule that uses “zero or more” or “optional” is expressed using recursion.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215DC-006D-481C-B518-8D504B2099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D06EE-1062-4ABE-951B-BEF8242936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47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93C2-0DFA-4D17-9017-2A14F40B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Grammar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EF7C-36D2-48AB-9AC9-18ADFF30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1.  The extended grammar rule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initialDecl = constDecl | arrayTypeDecl | varDecl .</a:t>
            </a:r>
          </a:p>
          <a:p>
            <a:pPr marL="457200" lvl="1" indent="0">
              <a:buNone/>
            </a:pPr>
            <a:r>
              <a:rPr lang="en-US" sz="2400" dirty="0"/>
              <a:t>becomes three rules in a simple grammar.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initialDecl = constDecl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initialDecl = arrayTypeDecl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initialDecl = varDecl 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Example 2.  The extended grammar rule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identifiers = identifier ( "," identifier )* .</a:t>
            </a:r>
          </a:p>
          <a:p>
            <a:pPr marL="457200" lvl="1" indent="0">
              <a:buNone/>
            </a:pPr>
            <a:r>
              <a:rPr lang="en-US" sz="2400" dirty="0"/>
              <a:t>can be represented as three rules in a simple grammar.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identifiers = identifier identifiersTail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identifiersTail = "," identifiers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identifiersTail = λ 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8A0A3-DFF3-44F2-B058-28E48FB5BC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3270C-998C-40AB-AF01-8770C1E94B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62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diagrams (a.k.a., railroad diagrams) provide a graphical alternative to textual representations for a grammar.</a:t>
            </a:r>
          </a:p>
          <a:p>
            <a:pPr lvl="1"/>
            <a:r>
              <a:rPr lang="en-US" dirty="0"/>
              <a:t>Textual representations for a grammar are more easily processed by compiler tools.</a:t>
            </a:r>
          </a:p>
          <a:p>
            <a:pPr lvl="1"/>
            <a:r>
              <a:rPr lang="en-US" dirty="0"/>
              <a:t> Syntax diagrams are more easily understood by humans.</a:t>
            </a:r>
          </a:p>
          <a:p>
            <a:r>
              <a:rPr lang="en-US" dirty="0"/>
              <a:t>Basic idea</a:t>
            </a:r>
          </a:p>
          <a:p>
            <a:pPr lvl="1"/>
            <a:r>
              <a:rPr lang="en-US" dirty="0"/>
              <a:t>Directed graph.</a:t>
            </a:r>
          </a:p>
          <a:p>
            <a:pPr lvl="1"/>
            <a:r>
              <a:rPr lang="en-US" dirty="0"/>
              <a:t>Each diagram has an entry point and an end point.</a:t>
            </a:r>
          </a:p>
          <a:p>
            <a:pPr lvl="1"/>
            <a:r>
              <a:rPr lang="en-US" dirty="0"/>
              <a:t>Diagram describes possible paths between these two points by going through other </a:t>
            </a:r>
            <a:r>
              <a:rPr lang="en-US" dirty="0" err="1"/>
              <a:t>nonterminals</a:t>
            </a:r>
            <a:r>
              <a:rPr lang="en-US" dirty="0"/>
              <a:t> and terminals.</a:t>
            </a:r>
          </a:p>
          <a:p>
            <a:pPr lvl="1"/>
            <a:r>
              <a:rPr lang="en-US" dirty="0"/>
              <a:t>Terminals are represented by round boxes.</a:t>
            </a:r>
          </a:p>
          <a:p>
            <a:pPr lvl="1"/>
            <a:r>
              <a:rPr lang="en-US" dirty="0" err="1"/>
              <a:t>Nonterminals</a:t>
            </a:r>
            <a:r>
              <a:rPr lang="en-US" dirty="0"/>
              <a:t> are represented by square boxes.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Syntax Diagrams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51460" y="1676400"/>
            <a:ext cx="8641080" cy="1661160"/>
            <a:chOff x="274320" y="1676400"/>
            <a:chExt cx="8641080" cy="1661160"/>
          </a:xfrm>
        </p:grpSpPr>
        <p:sp>
          <p:nvSpPr>
            <p:cNvPr id="12" name="Oval 11"/>
            <p:cNvSpPr/>
            <p:nvPr/>
          </p:nvSpPr>
          <p:spPr bwMode="auto">
            <a:xfrm>
              <a:off x="847825" y="2362200"/>
              <a:ext cx="731520" cy="3657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while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3352800" y="2971800"/>
              <a:ext cx="731520" cy="3657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loop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817570" y="2362200"/>
              <a:ext cx="1097280" cy="36576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expression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364736" y="2971800"/>
              <a:ext cx="1097280" cy="36576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statements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5742432" y="2971800"/>
              <a:ext cx="731520" cy="3657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end</a:t>
              </a: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6754368" y="2971800"/>
              <a:ext cx="731520" cy="3657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loop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4320" y="1676400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err="1"/>
                <a:t>loopStmt</a:t>
              </a:r>
              <a:endParaRPr lang="en-US" sz="1600" b="1" dirty="0"/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7766304" y="2971800"/>
              <a:ext cx="731520" cy="3657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;</a:t>
              </a:r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 bwMode="auto">
            <a:xfrm>
              <a:off x="304800" y="3086100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 bwMode="auto">
            <a:xfrm>
              <a:off x="8778240" y="3086100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6" name="Straight Arrow Connector 25"/>
            <p:cNvCxnSpPr>
              <a:stCxn id="23" idx="6"/>
              <a:endCxn id="13" idx="2"/>
            </p:cNvCxnSpPr>
            <p:nvPr/>
          </p:nvCxnSpPr>
          <p:spPr bwMode="auto">
            <a:xfrm>
              <a:off x="441960" y="3154680"/>
              <a:ext cx="2910840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28" name="Straight Arrow Connector 27"/>
            <p:cNvCxnSpPr>
              <a:stCxn id="13" idx="6"/>
              <a:endCxn id="15" idx="1"/>
            </p:cNvCxnSpPr>
            <p:nvPr/>
          </p:nvCxnSpPr>
          <p:spPr bwMode="auto">
            <a:xfrm>
              <a:off x="4084320" y="3154680"/>
              <a:ext cx="280416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30" name="Straight Arrow Connector 29"/>
            <p:cNvCxnSpPr>
              <a:stCxn id="15" idx="3"/>
              <a:endCxn id="16" idx="2"/>
            </p:cNvCxnSpPr>
            <p:nvPr/>
          </p:nvCxnSpPr>
          <p:spPr bwMode="auto">
            <a:xfrm>
              <a:off x="5462016" y="3154680"/>
              <a:ext cx="280416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32" name="Straight Arrow Connector 31"/>
            <p:cNvCxnSpPr>
              <a:stCxn id="16" idx="6"/>
              <a:endCxn id="17" idx="2"/>
            </p:cNvCxnSpPr>
            <p:nvPr/>
          </p:nvCxnSpPr>
          <p:spPr bwMode="auto">
            <a:xfrm>
              <a:off x="6473952" y="3154680"/>
              <a:ext cx="280416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34" name="Straight Arrow Connector 33"/>
            <p:cNvCxnSpPr>
              <a:stCxn id="17" idx="6"/>
              <a:endCxn id="22" idx="2"/>
            </p:cNvCxnSpPr>
            <p:nvPr/>
          </p:nvCxnSpPr>
          <p:spPr bwMode="auto">
            <a:xfrm>
              <a:off x="7485888" y="3154680"/>
              <a:ext cx="280416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36" name="Straight Arrow Connector 35"/>
            <p:cNvCxnSpPr>
              <a:stCxn id="22" idx="6"/>
              <a:endCxn id="24" idx="2"/>
            </p:cNvCxnSpPr>
            <p:nvPr/>
          </p:nvCxnSpPr>
          <p:spPr bwMode="auto">
            <a:xfrm>
              <a:off x="8497824" y="3154680"/>
              <a:ext cx="280416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37" name="AutoShape 24"/>
            <p:cNvSpPr>
              <a:spLocks noChangeArrowheads="1"/>
            </p:cNvSpPr>
            <p:nvPr/>
          </p:nvSpPr>
          <p:spPr bwMode="auto">
            <a:xfrm>
              <a:off x="533400" y="3146660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8" name="AutoShape 24"/>
            <p:cNvSpPr>
              <a:spLocks noChangeArrowheads="1"/>
            </p:cNvSpPr>
            <p:nvPr/>
          </p:nvSpPr>
          <p:spPr bwMode="auto">
            <a:xfrm>
              <a:off x="3045425" y="3153621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40" name="Shape 39"/>
            <p:cNvCxnSpPr>
              <a:stCxn id="37" idx="0"/>
              <a:endCxn id="12" idx="2"/>
            </p:cNvCxnSpPr>
            <p:nvPr/>
          </p:nvCxnSpPr>
          <p:spPr bwMode="auto">
            <a:xfrm rot="5400000" flipH="1" flipV="1">
              <a:off x="423954" y="2722789"/>
              <a:ext cx="601580" cy="246162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42" name="Shape 41"/>
            <p:cNvCxnSpPr>
              <a:stCxn id="14" idx="3"/>
              <a:endCxn id="38" idx="0"/>
            </p:cNvCxnSpPr>
            <p:nvPr/>
          </p:nvCxnSpPr>
          <p:spPr bwMode="auto">
            <a:xfrm>
              <a:off x="2914850" y="2545080"/>
              <a:ext cx="198838" cy="608541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44" name="Straight Arrow Connector 43"/>
            <p:cNvCxnSpPr>
              <a:stCxn id="12" idx="6"/>
              <a:endCxn id="14" idx="1"/>
            </p:cNvCxnSpPr>
            <p:nvPr/>
          </p:nvCxnSpPr>
          <p:spPr bwMode="auto">
            <a:xfrm>
              <a:off x="1579345" y="2545080"/>
              <a:ext cx="238225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251460" y="4038600"/>
            <a:ext cx="3840480" cy="1294600"/>
            <a:chOff x="259080" y="4191800"/>
            <a:chExt cx="3840480" cy="12946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630679" y="4569425"/>
              <a:ext cx="1097280" cy="36576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statement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74320" y="4191800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/>
                <a:t>statements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259080" y="5281695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3962400" y="5281695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8" name="Straight Arrow Connector 47"/>
            <p:cNvCxnSpPr>
              <a:stCxn id="45" idx="6"/>
              <a:endCxn id="46" idx="2"/>
            </p:cNvCxnSpPr>
            <p:nvPr/>
          </p:nvCxnSpPr>
          <p:spPr bwMode="auto">
            <a:xfrm>
              <a:off x="396240" y="5350275"/>
              <a:ext cx="3566160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50" name="AutoShape 24"/>
            <p:cNvSpPr>
              <a:spLocks noChangeArrowheads="1"/>
            </p:cNvSpPr>
            <p:nvPr/>
          </p:nvSpPr>
          <p:spPr bwMode="auto">
            <a:xfrm>
              <a:off x="945197" y="5347211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1" name="AutoShape 24"/>
            <p:cNvSpPr>
              <a:spLocks noChangeArrowheads="1"/>
            </p:cNvSpPr>
            <p:nvPr/>
          </p:nvSpPr>
          <p:spPr bwMode="auto">
            <a:xfrm>
              <a:off x="3276917" y="5349875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53" name="Shape 52"/>
            <p:cNvCxnSpPr>
              <a:stCxn id="51" idx="0"/>
              <a:endCxn id="18" idx="3"/>
            </p:cNvCxnSpPr>
            <p:nvPr/>
          </p:nvCxnSpPr>
          <p:spPr bwMode="auto">
            <a:xfrm rot="16200000" flipV="1">
              <a:off x="2737785" y="4742479"/>
              <a:ext cx="597570" cy="617221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55" name="Shape 54"/>
            <p:cNvCxnSpPr>
              <a:stCxn id="18" idx="1"/>
              <a:endCxn id="50" idx="0"/>
            </p:cNvCxnSpPr>
            <p:nvPr/>
          </p:nvCxnSpPr>
          <p:spPr bwMode="auto">
            <a:xfrm rot="10800000" flipV="1">
              <a:off x="1013461" y="4752305"/>
              <a:ext cx="617219" cy="594906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4637C40-74C4-4F66-BA7B-694C88B1EB2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Naming Conventions</a:t>
            </a:r>
            <a:br>
              <a:rPr lang="en-US"/>
            </a:br>
            <a:r>
              <a:rPr lang="en-US"/>
              <a:t>for Nonterminal Symbols</a:t>
            </a:r>
          </a:p>
        </p:txBody>
      </p:sp>
      <p:sp>
        <p:nvSpPr>
          <p:cNvPr id="2253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350" dirty="0"/>
              <a:t>Many language designers use naming conventions for nonterminal symbols to convey contextual or semantic information in the grammar – roughly equivalent to a comment.</a:t>
            </a:r>
          </a:p>
          <a:p>
            <a:r>
              <a:rPr lang="en-US" sz="2350" dirty="0"/>
              <a:t>Example 1: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functionCall = funcId ( actualParameters )? .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funcId = identifier .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sz="2350" dirty="0"/>
              <a:t>This is equivalent to the following: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functionCall = identifier ( actualParameters )? .</a:t>
            </a:r>
          </a:p>
          <a:p>
            <a:r>
              <a:rPr lang="en-US" sz="2350" dirty="0"/>
              <a:t>Example 2: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loopStmt = ( "while" booleanExpr )? "loop" statements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        "end" "loop" ";" .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booleanExpr = expression .</a:t>
            </a:r>
            <a:endParaRPr lang="en-US" sz="17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BDD91B0-3950-45C8-9E90-73C31E4D300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Transformations:</a:t>
            </a:r>
            <a:br>
              <a:rPr lang="en-US"/>
            </a:br>
            <a:r>
              <a:rPr lang="en-US"/>
              <a:t>Substitution of Nonterminal Symbols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we have a rule of the form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000" dirty="0">
                <a:latin typeface="Consolas" pitchFamily="49" charset="0"/>
              </a:rPr>
              <a:t>N = X .</a:t>
            </a:r>
            <a:br>
              <a:rPr lang="en-US" sz="2000" dirty="0"/>
            </a:br>
            <a:r>
              <a:rPr lang="en-US" dirty="0"/>
              <a:t>where the rule is </a:t>
            </a:r>
            <a:r>
              <a:rPr lang="en-US" dirty="0" err="1"/>
              <a:t>nonrecursive</a:t>
            </a:r>
            <a:r>
              <a:rPr lang="en-US" dirty="0"/>
              <a:t> and is the only rule for the </a:t>
            </a:r>
            <a:r>
              <a:rPr lang="en-US" dirty="0" err="1"/>
              <a:t>nonterminal</a:t>
            </a:r>
            <a:r>
              <a:rPr lang="en-US" dirty="0"/>
              <a:t> N.</a:t>
            </a:r>
          </a:p>
          <a:p>
            <a:r>
              <a:rPr lang="en-US" dirty="0"/>
              <a:t>We can substitute X for every occurrence of N in the grammar, thereby eliminating the </a:t>
            </a:r>
            <a:r>
              <a:rPr lang="en-US" dirty="0" err="1"/>
              <a:t>nonterminal</a:t>
            </a:r>
            <a:r>
              <a:rPr lang="en-US" dirty="0"/>
              <a:t> N.</a:t>
            </a:r>
          </a:p>
          <a:p>
            <a:r>
              <a:rPr lang="en-US" dirty="0"/>
              <a:t>A language designer may elect to leave the rule in the grammar;  e.g.,</a:t>
            </a:r>
            <a:br>
              <a:rPr lang="en-US" dirty="0"/>
            </a:br>
            <a:r>
              <a:rPr lang="en-US" dirty="0"/>
              <a:t>  </a:t>
            </a:r>
            <a:r>
              <a:rPr lang="en-US" sz="2000" dirty="0" err="1">
                <a:latin typeface="Consolas" pitchFamily="49" charset="0"/>
              </a:rPr>
              <a:t>booleanExpr</a:t>
            </a:r>
            <a:r>
              <a:rPr lang="en-US" sz="2000" dirty="0">
                <a:latin typeface="Consolas" pitchFamily="49" charset="0"/>
              </a:rPr>
              <a:t> = expression 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03096CA-DF7A-4081-9427-516D907C92F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Transformations:</a:t>
            </a:r>
            <a:br>
              <a:rPr lang="en-US"/>
            </a:br>
            <a:r>
              <a:rPr lang="en-US"/>
              <a:t>Left Factorization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a rule has alternatives of the form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nsolas" pitchFamily="49" charset="0"/>
              </a:rPr>
              <a:t>X Y | X Z</a:t>
            </a:r>
          </a:p>
          <a:p>
            <a:r>
              <a:rPr lang="en-US" dirty="0"/>
              <a:t>We can replace these alternatives with the following equivalent expression: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nsolas" pitchFamily="49" charset="0"/>
              </a:rPr>
              <a:t>X ( Y | Z 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F16D0A7-23E6-4C11-80B5-1CC8190DFF8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Transformations:</a:t>
            </a:r>
            <a:br>
              <a:rPr lang="en-US"/>
            </a:br>
            <a:r>
              <a:rPr lang="en-US"/>
              <a:t>Elimination of Left Recursion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a rule has the form</a:t>
            </a:r>
            <a:br>
              <a:rPr lang="en-US" dirty="0"/>
            </a:br>
            <a:r>
              <a:rPr lang="en-US" dirty="0">
                <a:latin typeface="Consolas" pitchFamily="49" charset="0"/>
              </a:rPr>
              <a:t>   N = X | N Y .</a:t>
            </a:r>
            <a:br>
              <a:rPr lang="en-US" dirty="0"/>
            </a:br>
            <a:r>
              <a:rPr lang="en-US" dirty="0"/>
              <a:t>where X and Y are arbitrary expressions.</a:t>
            </a:r>
          </a:p>
          <a:p>
            <a:r>
              <a:rPr lang="en-US" dirty="0"/>
              <a:t>A rule of this form is said to be </a:t>
            </a:r>
            <a:r>
              <a:rPr lang="en-US" b="1" dirty="0"/>
              <a:t>left-recursive</a:t>
            </a:r>
            <a:r>
              <a:rPr lang="en-US" dirty="0"/>
              <a:t>.</a:t>
            </a:r>
          </a:p>
          <a:p>
            <a:r>
              <a:rPr lang="en-US" dirty="0"/>
              <a:t>We rewrite this rule to obtain an equivalent rule that is not left-recursive.</a:t>
            </a:r>
            <a:br>
              <a:rPr lang="en-US" dirty="0"/>
            </a:br>
            <a:r>
              <a:rPr lang="en-US" dirty="0">
                <a:latin typeface="Consolas" pitchFamily="49" charset="0"/>
              </a:rPr>
              <a:t>   N = X ( Y )*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4E732C-52B8-42FF-8B50-8C8B24B6B0C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Transformations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Grammar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digit .</a:t>
            </a:r>
          </a:p>
          <a:p>
            <a:r>
              <a:rPr lang="en-US" dirty="0"/>
              <a:t>Left factor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( letter | digit ) .</a:t>
            </a:r>
          </a:p>
          <a:p>
            <a:r>
              <a:rPr lang="en-US" dirty="0"/>
              <a:t>Eliminate left recursion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 ( letter | digit )*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22E624E-B7D8-45B4-A697-EEEAA01CC7F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 versus Languages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the distinction between a language and a grammar.</a:t>
            </a:r>
          </a:p>
          <a:p>
            <a:r>
              <a:rPr lang="en-US" dirty="0"/>
              <a:t>Different grammars can generate (define) the same language.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52EFDB3-41B6-441D-8BD7-B12E483510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Versus Informal Specification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Informal specification</a:t>
            </a:r>
          </a:p>
          <a:p>
            <a:pPr lvl="1"/>
            <a:r>
              <a:rPr lang="en-US" dirty="0"/>
              <a:t>usually written in English (or some other natural language)</a:t>
            </a:r>
          </a:p>
          <a:p>
            <a:pPr lvl="1"/>
            <a:r>
              <a:rPr lang="en-US" dirty="0"/>
              <a:t>easily understood</a:t>
            </a:r>
          </a:p>
          <a:p>
            <a:pPr lvl="1"/>
            <a:r>
              <a:rPr lang="en-US" dirty="0"/>
              <a:t>difficult to make sufficiently precise</a:t>
            </a:r>
          </a:p>
          <a:p>
            <a:r>
              <a:rPr lang="en-US" dirty="0"/>
              <a:t>Formal specification</a:t>
            </a:r>
          </a:p>
          <a:p>
            <a:pPr lvl="1"/>
            <a:r>
              <a:rPr lang="en-US" dirty="0"/>
              <a:t>precise notation</a:t>
            </a:r>
          </a:p>
          <a:p>
            <a:pPr lvl="1"/>
            <a:r>
              <a:rPr lang="en-US" dirty="0"/>
              <a:t>effort required to understand</a:t>
            </a:r>
          </a:p>
          <a:p>
            <a:r>
              <a:rPr lang="en-US" dirty="0"/>
              <a:t>Common practice</a:t>
            </a:r>
          </a:p>
          <a:p>
            <a:pPr lvl="1"/>
            <a:r>
              <a:rPr lang="en-US" dirty="0"/>
              <a:t>syntax: formal specification (context-free grammar)</a:t>
            </a:r>
          </a:p>
          <a:p>
            <a:pPr lvl="1"/>
            <a:r>
              <a:rPr lang="en-US" dirty="0"/>
              <a:t>contextual constraints: informal specification</a:t>
            </a:r>
          </a:p>
          <a:p>
            <a:pPr lvl="1"/>
            <a:r>
              <a:rPr lang="en-US" dirty="0"/>
              <a:t>semantics: informal specification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0155-D740-40B2-8779-C7DB4A16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BA7E5-FBDE-4472-AE49-45E15A49F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Systematically apply the rules one at a time, beginning with the start symbol.</a:t>
            </a:r>
          </a:p>
          <a:p>
            <a:r>
              <a:rPr lang="en-US" dirty="0"/>
              <a:t>Grammar: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expr = expr op expr  |  id  |  intLit 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op = "+"  |  "*" .</a:t>
            </a:r>
          </a:p>
          <a:p>
            <a:pPr marL="457200" lvl="1" indent="0">
              <a:buNone/>
            </a:pPr>
            <a:r>
              <a:rPr lang="en-US" dirty="0"/>
              <a:t>Show that “</a:t>
            </a:r>
            <a:r>
              <a:rPr lang="en-US" dirty="0">
                <a:latin typeface="Consolas" panose="020B0609020204030204" pitchFamily="49" charset="0"/>
              </a:rPr>
              <a:t>2 + 3 * x</a:t>
            </a:r>
            <a:r>
              <a:rPr lang="en-US" dirty="0"/>
              <a:t>” is valid.</a:t>
            </a:r>
          </a:p>
          <a:p>
            <a:r>
              <a:rPr lang="en-US" dirty="0"/>
              <a:t>Left-most derivation: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*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* id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E2F56-4736-404B-95B4-2E6A3C607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9A8AE-65B8-4E83-86AE-05897496FB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Trees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parse tree</a:t>
            </a:r>
            <a:r>
              <a:rPr lang="en-US" dirty="0"/>
              <a:t> (a.k.a. </a:t>
            </a:r>
            <a:r>
              <a:rPr lang="en-US" b="1" i="1" dirty="0"/>
              <a:t>syntax tree</a:t>
            </a:r>
            <a:r>
              <a:rPr lang="en-US" dirty="0"/>
              <a:t>) of a grammar G is a labeled tree such that</a:t>
            </a:r>
          </a:p>
          <a:p>
            <a:pPr lvl="1"/>
            <a:r>
              <a:rPr lang="en-US" dirty="0"/>
              <a:t>the leaves (terminal nodes) are labeled by terminal symbols</a:t>
            </a:r>
          </a:p>
          <a:p>
            <a:pPr lvl="1"/>
            <a:r>
              <a:rPr lang="en-US" dirty="0"/>
              <a:t>the interior nodes (nonterminal nodes) are labeled by nonterminal symbols</a:t>
            </a:r>
          </a:p>
          <a:p>
            <a:pPr lvl="1"/>
            <a:r>
              <a:rPr lang="en-US" dirty="0"/>
              <a:t>the children of an interior node N correspond in order to a rule for N</a:t>
            </a:r>
          </a:p>
          <a:p>
            <a:r>
              <a:rPr lang="en-US" dirty="0"/>
              <a:t>A parse tree provides a graphical illustration of a derivation.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4DEDF71-5D7B-4E5C-8F3E-747079C168C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98B3E-ABF0-4BCA-9E4A-ACD0B66067F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Parse Tree</a:t>
            </a:r>
            <a:br>
              <a:rPr lang="en-US" dirty="0"/>
            </a:br>
            <a:r>
              <a:rPr lang="en-US" sz="2400" dirty="0"/>
              <a:t>(from previous derivation)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2258AA1-84FF-4442-8B80-F02D3A739743}"/>
              </a:ext>
            </a:extLst>
          </p:cNvPr>
          <p:cNvGrpSpPr/>
          <p:nvPr/>
        </p:nvGrpSpPr>
        <p:grpSpPr>
          <a:xfrm>
            <a:off x="2828925" y="1849431"/>
            <a:ext cx="3486150" cy="2798769"/>
            <a:chOff x="2324100" y="1131957"/>
            <a:chExt cx="3486150" cy="2798769"/>
          </a:xfrm>
        </p:grpSpPr>
        <p:sp>
          <p:nvSpPr>
            <p:cNvPr id="40" name="Text Box 4">
              <a:extLst>
                <a:ext uri="{FF2B5EF4-FFF2-40B4-BE49-F238E27FC236}">
                  <a16:creationId xmlns:a16="http://schemas.microsoft.com/office/drawing/2014/main" id="{D2BFB0FC-1BAD-44BC-A042-16039383D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100" y="278549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41" name="Text Box 23">
              <a:extLst>
                <a:ext uri="{FF2B5EF4-FFF2-40B4-BE49-F238E27FC236}">
                  <a16:creationId xmlns:a16="http://schemas.microsoft.com/office/drawing/2014/main" id="{B6DC70E5-F3A5-42FB-99C3-B056FB70C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525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2" name="Text Box 24">
              <a:extLst>
                <a:ext uri="{FF2B5EF4-FFF2-40B4-BE49-F238E27FC236}">
                  <a16:creationId xmlns:a16="http://schemas.microsoft.com/office/drawing/2014/main" id="{F2AE3A5D-253B-4C68-8110-41AA2EA39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3" name="Text Box 25">
              <a:extLst>
                <a:ext uri="{FF2B5EF4-FFF2-40B4-BE49-F238E27FC236}">
                  <a16:creationId xmlns:a16="http://schemas.microsoft.com/office/drawing/2014/main" id="{BD90A6D3-23D7-493F-8015-DB59945E0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4" name="Text Box 26">
              <a:extLst>
                <a:ext uri="{FF2B5EF4-FFF2-40B4-BE49-F238E27FC236}">
                  <a16:creationId xmlns:a16="http://schemas.microsoft.com/office/drawing/2014/main" id="{DEDDD236-A24F-4735-B761-A8C4BB530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45" name="Text Box 27">
              <a:extLst>
                <a:ext uri="{FF2B5EF4-FFF2-40B4-BE49-F238E27FC236}">
                  <a16:creationId xmlns:a16="http://schemas.microsoft.com/office/drawing/2014/main" id="{8081C86F-D8EB-415A-8025-178FCACEB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6" name="Text Box 28">
              <a:extLst>
                <a:ext uri="{FF2B5EF4-FFF2-40B4-BE49-F238E27FC236}">
                  <a16:creationId xmlns:a16="http://schemas.microsoft.com/office/drawing/2014/main" id="{5BCB2043-C6BA-46CC-BBF7-2E67905ED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7" name="Text Box 29">
              <a:extLst>
                <a:ext uri="{FF2B5EF4-FFF2-40B4-BE49-F238E27FC236}">
                  <a16:creationId xmlns:a16="http://schemas.microsoft.com/office/drawing/2014/main" id="{88249989-00D8-4E2C-8FF1-4EF17FD75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48" name="Text Box 30">
              <a:extLst>
                <a:ext uri="{FF2B5EF4-FFF2-40B4-BE49-F238E27FC236}">
                  <a16:creationId xmlns:a16="http://schemas.microsoft.com/office/drawing/2014/main" id="{BB7B466F-2B4D-4540-A8C2-3874376F3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278549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49" name="Text Box 31">
              <a:extLst>
                <a:ext uri="{FF2B5EF4-FFF2-40B4-BE49-F238E27FC236}">
                  <a16:creationId xmlns:a16="http://schemas.microsoft.com/office/drawing/2014/main" id="{1BF5800E-DCC8-48B9-9221-85D16560E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50" name="Text Box 32">
              <a:extLst>
                <a:ext uri="{FF2B5EF4-FFF2-40B4-BE49-F238E27FC236}">
                  <a16:creationId xmlns:a16="http://schemas.microsoft.com/office/drawing/2014/main" id="{288FDF22-B1E4-4C1C-B09E-309B414A9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181" y="356075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51" name="AutoShape 33">
              <a:extLst>
                <a:ext uri="{FF2B5EF4-FFF2-40B4-BE49-F238E27FC236}">
                  <a16:creationId xmlns:a16="http://schemas.microsoft.com/office/drawing/2014/main" id="{A268CA2D-FC72-4021-A776-D7F819268AB8}"/>
                </a:ext>
              </a:extLst>
            </p:cNvPr>
            <p:cNvCxnSpPr>
              <a:cxnSpLocks noChangeShapeType="1"/>
              <a:stCxn id="41" idx="2"/>
              <a:endCxn id="42" idx="0"/>
            </p:cNvCxnSpPr>
            <p:nvPr/>
          </p:nvCxnSpPr>
          <p:spPr bwMode="auto">
            <a:xfrm rot="5400000">
              <a:off x="2796382" y="1359764"/>
              <a:ext cx="436562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2" name="AutoShape 34">
              <a:extLst>
                <a:ext uri="{FF2B5EF4-FFF2-40B4-BE49-F238E27FC236}">
                  <a16:creationId xmlns:a16="http://schemas.microsoft.com/office/drawing/2014/main" id="{69213D6D-00B8-48AC-B00F-92EB678299B0}"/>
                </a:ext>
              </a:extLst>
            </p:cNvPr>
            <p:cNvCxnSpPr>
              <a:cxnSpLocks noChangeShapeType="1"/>
              <a:stCxn id="41" idx="2"/>
              <a:endCxn id="43" idx="0"/>
            </p:cNvCxnSpPr>
            <p:nvPr/>
          </p:nvCxnSpPr>
          <p:spPr bwMode="auto">
            <a:xfrm rot="16200000" flipH="1">
              <a:off x="3839369" y="1031151"/>
              <a:ext cx="436562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3" name="AutoShape 35">
              <a:extLst>
                <a:ext uri="{FF2B5EF4-FFF2-40B4-BE49-F238E27FC236}">
                  <a16:creationId xmlns:a16="http://schemas.microsoft.com/office/drawing/2014/main" id="{BE5A5A03-0044-4B72-8067-00D6F07B1884}"/>
                </a:ext>
              </a:extLst>
            </p:cNvPr>
            <p:cNvCxnSpPr>
              <a:cxnSpLocks noChangeShapeType="1"/>
              <a:stCxn id="41" idx="2"/>
              <a:endCxn id="44" idx="0"/>
            </p:cNvCxnSpPr>
            <p:nvPr/>
          </p:nvCxnSpPr>
          <p:spPr bwMode="auto">
            <a:xfrm>
              <a:off x="3371850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AutoShape 36">
              <a:extLst>
                <a:ext uri="{FF2B5EF4-FFF2-40B4-BE49-F238E27FC236}">
                  <a16:creationId xmlns:a16="http://schemas.microsoft.com/office/drawing/2014/main" id="{E5DE13D1-BB8A-4277-B7C0-870C3612E3C8}"/>
                </a:ext>
              </a:extLst>
            </p:cNvPr>
            <p:cNvCxnSpPr>
              <a:cxnSpLocks noChangeShapeType="1"/>
              <a:stCxn id="44" idx="2"/>
              <a:endCxn id="40" idx="0"/>
            </p:cNvCxnSpPr>
            <p:nvPr/>
          </p:nvCxnSpPr>
          <p:spPr bwMode="auto">
            <a:xfrm>
              <a:off x="33718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AutoShape 37">
              <a:extLst>
                <a:ext uri="{FF2B5EF4-FFF2-40B4-BE49-F238E27FC236}">
                  <a16:creationId xmlns:a16="http://schemas.microsoft.com/office/drawing/2014/main" id="{90944E4F-97EE-4356-9AC2-A53889728361}"/>
                </a:ext>
              </a:extLst>
            </p:cNvPr>
            <p:cNvCxnSpPr>
              <a:cxnSpLocks noChangeShapeType="1"/>
              <a:stCxn id="42" idx="2"/>
              <a:endCxn id="48" idx="0"/>
            </p:cNvCxnSpPr>
            <p:nvPr/>
          </p:nvCxnSpPr>
          <p:spPr bwMode="auto">
            <a:xfrm>
              <a:off x="2657475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AutoShape 39">
              <a:extLst>
                <a:ext uri="{FF2B5EF4-FFF2-40B4-BE49-F238E27FC236}">
                  <a16:creationId xmlns:a16="http://schemas.microsoft.com/office/drawing/2014/main" id="{F32B8B01-E67A-41A9-A609-4B1951DE41C7}"/>
                </a:ext>
              </a:extLst>
            </p:cNvPr>
            <p:cNvCxnSpPr>
              <a:cxnSpLocks noChangeShapeType="1"/>
              <a:stCxn id="45" idx="2"/>
              <a:endCxn id="49" idx="0"/>
            </p:cNvCxnSpPr>
            <p:nvPr/>
          </p:nvCxnSpPr>
          <p:spPr bwMode="auto">
            <a:xfrm>
              <a:off x="39909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7" name="AutoShape 41">
              <a:extLst>
                <a:ext uri="{FF2B5EF4-FFF2-40B4-BE49-F238E27FC236}">
                  <a16:creationId xmlns:a16="http://schemas.microsoft.com/office/drawing/2014/main" id="{E4BFDE06-21E7-4B5A-8858-31AB6A3FA05D}"/>
                </a:ext>
              </a:extLst>
            </p:cNvPr>
            <p:cNvCxnSpPr>
              <a:cxnSpLocks noChangeShapeType="1"/>
              <a:stCxn id="43" idx="2"/>
              <a:endCxn id="47" idx="0"/>
            </p:cNvCxnSpPr>
            <p:nvPr/>
          </p:nvCxnSpPr>
          <p:spPr bwMode="auto">
            <a:xfrm>
              <a:off x="47434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" name="AutoShape 43">
              <a:extLst>
                <a:ext uri="{FF2B5EF4-FFF2-40B4-BE49-F238E27FC236}">
                  <a16:creationId xmlns:a16="http://schemas.microsoft.com/office/drawing/2014/main" id="{511062AE-C176-4159-966E-72AB5A1D989D}"/>
                </a:ext>
              </a:extLst>
            </p:cNvPr>
            <p:cNvCxnSpPr>
              <a:cxnSpLocks noChangeShapeType="1"/>
              <a:stCxn id="46" idx="2"/>
              <a:endCxn id="50" idx="0"/>
            </p:cNvCxnSpPr>
            <p:nvPr/>
          </p:nvCxnSpPr>
          <p:spPr bwMode="auto">
            <a:xfrm flipH="1">
              <a:off x="5495924" y="3152205"/>
              <a:ext cx="1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9" name="AutoShape 45">
              <a:extLst>
                <a:ext uri="{FF2B5EF4-FFF2-40B4-BE49-F238E27FC236}">
                  <a16:creationId xmlns:a16="http://schemas.microsoft.com/office/drawing/2014/main" id="{D63E8977-5705-4646-8AB5-D6615C9360B6}"/>
                </a:ext>
              </a:extLst>
            </p:cNvPr>
            <p:cNvCxnSpPr>
              <a:cxnSpLocks noChangeShapeType="1"/>
              <a:stCxn id="43" idx="2"/>
              <a:endCxn id="45" idx="0"/>
            </p:cNvCxnSpPr>
            <p:nvPr/>
          </p:nvCxnSpPr>
          <p:spPr bwMode="auto">
            <a:xfrm rot="5400000">
              <a:off x="412544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60" name="AutoShape 46">
              <a:extLst>
                <a:ext uri="{FF2B5EF4-FFF2-40B4-BE49-F238E27FC236}">
                  <a16:creationId xmlns:a16="http://schemas.microsoft.com/office/drawing/2014/main" id="{B9588B4C-0854-45FA-92CB-C51EB8E376CD}"/>
                </a:ext>
              </a:extLst>
            </p:cNvPr>
            <p:cNvCxnSpPr>
              <a:cxnSpLocks noChangeShapeType="1"/>
              <a:stCxn id="43" idx="2"/>
              <a:endCxn id="46" idx="0"/>
            </p:cNvCxnSpPr>
            <p:nvPr/>
          </p:nvCxnSpPr>
          <p:spPr bwMode="auto">
            <a:xfrm rot="16200000" flipH="1">
              <a:off x="487791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61" name="Text Box 47">
              <a:extLst>
                <a:ext uri="{FF2B5EF4-FFF2-40B4-BE49-F238E27FC236}">
                  <a16:creationId xmlns:a16="http://schemas.microsoft.com/office/drawing/2014/main" id="{433E6F15-B836-4C0C-A3AC-E1F623A40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275" y="356075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cxnSp>
          <p:nvCxnSpPr>
            <p:cNvPr id="62" name="AutoShape 65">
              <a:extLst>
                <a:ext uri="{FF2B5EF4-FFF2-40B4-BE49-F238E27FC236}">
                  <a16:creationId xmlns:a16="http://schemas.microsoft.com/office/drawing/2014/main" id="{14BD27B2-7CCF-4545-B7AD-2D839AA72997}"/>
                </a:ext>
              </a:extLst>
            </p:cNvPr>
            <p:cNvCxnSpPr>
              <a:cxnSpLocks noChangeShapeType="1"/>
              <a:stCxn id="47" idx="2"/>
              <a:endCxn id="61" idx="0"/>
            </p:cNvCxnSpPr>
            <p:nvPr/>
          </p:nvCxnSpPr>
          <p:spPr bwMode="auto">
            <a:xfrm>
              <a:off x="4743450" y="3152205"/>
              <a:ext cx="635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endParaRPr lang="en-US" sz="2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33E997-C4DF-4C01-8DF4-6264AC03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same grammar, let’s perform a different left-most derivation of “</a:t>
            </a:r>
            <a:r>
              <a:rPr lang="en-US" dirty="0">
                <a:latin typeface="Consolas" panose="020B0609020204030204" pitchFamily="49" charset="0"/>
              </a:rPr>
              <a:t>2 + 3 * x</a:t>
            </a:r>
            <a:r>
              <a:rPr lang="en-US" dirty="0"/>
              <a:t>” by choosing a different alternative for </a:t>
            </a:r>
            <a:r>
              <a:rPr lang="en-US" dirty="0">
                <a:latin typeface="Consolas" panose="020B0609020204030204" pitchFamily="49" charset="0"/>
              </a:rPr>
              <a:t>expr</a:t>
            </a:r>
            <a:r>
              <a:rPr lang="en-US" dirty="0"/>
              <a:t> in the beginning.</a:t>
            </a:r>
          </a:p>
          <a:p>
            <a:r>
              <a:rPr lang="en-US" dirty="0"/>
              <a:t>Left-most derivation: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*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* id</a:t>
            </a:r>
          </a:p>
          <a:p>
            <a:pPr marL="457200" lvl="1" indent="0">
              <a:spcBef>
                <a:spcPts val="100"/>
              </a:spcBef>
              <a:buNone/>
            </a:pPr>
            <a:endParaRPr lang="en-US" dirty="0"/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2ED8A73-AD31-4F1C-8DEF-83EC72BD79F7}"/>
              </a:ext>
            </a:extLst>
          </p:cNvPr>
          <p:cNvGrpSpPr/>
          <p:nvPr/>
        </p:nvGrpSpPr>
        <p:grpSpPr>
          <a:xfrm>
            <a:off x="809625" y="2209800"/>
            <a:ext cx="7524750" cy="3873773"/>
            <a:chOff x="2324100" y="1131957"/>
            <a:chExt cx="7524750" cy="3873773"/>
          </a:xfrm>
        </p:grpSpPr>
        <p:sp>
          <p:nvSpPr>
            <p:cNvPr id="72" name="Text Box 47">
              <a:extLst>
                <a:ext uri="{FF2B5EF4-FFF2-40B4-BE49-F238E27FC236}">
                  <a16:creationId xmlns:a16="http://schemas.microsoft.com/office/drawing/2014/main" id="{F4E6826D-D494-443D-9EA6-26FCC4E8C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3788" y="278549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73" name="Text Box 49">
              <a:extLst>
                <a:ext uri="{FF2B5EF4-FFF2-40B4-BE49-F238E27FC236}">
                  <a16:creationId xmlns:a16="http://schemas.microsoft.com/office/drawing/2014/main" id="{8900A04D-3399-45C7-A4C0-69417D759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850" y="356075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74" name="Text Box 52">
              <a:extLst>
                <a:ext uri="{FF2B5EF4-FFF2-40B4-BE49-F238E27FC236}">
                  <a16:creationId xmlns:a16="http://schemas.microsoft.com/office/drawing/2014/main" id="{ACA3E972-9D57-41BE-85E4-6D4362D9B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5988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5" name="Text Box 53">
              <a:extLst>
                <a:ext uri="{FF2B5EF4-FFF2-40B4-BE49-F238E27FC236}">
                  <a16:creationId xmlns:a16="http://schemas.microsoft.com/office/drawing/2014/main" id="{0B242016-B3D3-4E0F-9D0D-142BB5DFB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327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6" name="Text Box 54">
              <a:extLst>
                <a:ext uri="{FF2B5EF4-FFF2-40B4-BE49-F238E27FC236}">
                  <a16:creationId xmlns:a16="http://schemas.microsoft.com/office/drawing/2014/main" id="{B7455320-07B9-4EE0-8EE2-5D564A4A3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020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7" name="Text Box 55">
              <a:extLst>
                <a:ext uri="{FF2B5EF4-FFF2-40B4-BE49-F238E27FC236}">
                  <a16:creationId xmlns:a16="http://schemas.microsoft.com/office/drawing/2014/main" id="{B224F318-9676-4F34-B5FC-2283E675B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1238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78" name="Text Box 56">
              <a:extLst>
                <a:ext uri="{FF2B5EF4-FFF2-40B4-BE49-F238E27FC236}">
                  <a16:creationId xmlns:a16="http://schemas.microsoft.com/office/drawing/2014/main" id="{F3A2CA3F-517C-46BD-B8BC-A66A0CD05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9" name="Text Box 57">
              <a:extLst>
                <a:ext uri="{FF2B5EF4-FFF2-40B4-BE49-F238E27FC236}">
                  <a16:creationId xmlns:a16="http://schemas.microsoft.com/office/drawing/2014/main" id="{25C86060-4A57-41FE-A90D-EA934EAA0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57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80" name="Text Box 58">
              <a:extLst>
                <a:ext uri="{FF2B5EF4-FFF2-40B4-BE49-F238E27FC236}">
                  <a16:creationId xmlns:a16="http://schemas.microsoft.com/office/drawing/2014/main" id="{DEA86DDA-276C-4301-854A-239B46255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852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81" name="Text Box 59">
              <a:extLst>
                <a:ext uri="{FF2B5EF4-FFF2-40B4-BE49-F238E27FC236}">
                  <a16:creationId xmlns:a16="http://schemas.microsoft.com/office/drawing/2014/main" id="{C89BFEC7-43C4-4920-8F8A-F38C4E9F8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1781" y="278549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82" name="Text Box 60">
              <a:extLst>
                <a:ext uri="{FF2B5EF4-FFF2-40B4-BE49-F238E27FC236}">
                  <a16:creationId xmlns:a16="http://schemas.microsoft.com/office/drawing/2014/main" id="{DC885652-8585-41C0-B7D8-86E9343D0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175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83" name="Text Box 61">
              <a:extLst>
                <a:ext uri="{FF2B5EF4-FFF2-40B4-BE49-F238E27FC236}">
                  <a16:creationId xmlns:a16="http://schemas.microsoft.com/office/drawing/2014/main" id="{BAED8F52-1D60-4FAB-86FE-97EE00EA9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67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cxnSp>
          <p:nvCxnSpPr>
            <p:cNvPr id="84" name="AutoShape 62">
              <a:extLst>
                <a:ext uri="{FF2B5EF4-FFF2-40B4-BE49-F238E27FC236}">
                  <a16:creationId xmlns:a16="http://schemas.microsoft.com/office/drawing/2014/main" id="{37CD5C6E-8A19-49FE-8087-A17AEFF6C2F7}"/>
                </a:ext>
              </a:extLst>
            </p:cNvPr>
            <p:cNvCxnSpPr>
              <a:cxnSpLocks noChangeShapeType="1"/>
              <a:stCxn id="74" idx="2"/>
              <a:endCxn id="75" idx="0"/>
            </p:cNvCxnSpPr>
            <p:nvPr/>
          </p:nvCxnSpPr>
          <p:spPr bwMode="auto">
            <a:xfrm rot="5400000">
              <a:off x="7940676" y="1025595"/>
              <a:ext cx="436562" cy="13827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5" name="AutoShape 63">
              <a:extLst>
                <a:ext uri="{FF2B5EF4-FFF2-40B4-BE49-F238E27FC236}">
                  <a16:creationId xmlns:a16="http://schemas.microsoft.com/office/drawing/2014/main" id="{B81D0A76-4A45-47F8-B55B-43686EDD3DC2}"/>
                </a:ext>
              </a:extLst>
            </p:cNvPr>
            <p:cNvCxnSpPr>
              <a:cxnSpLocks noChangeShapeType="1"/>
              <a:stCxn id="74" idx="2"/>
              <a:endCxn id="76" idx="0"/>
            </p:cNvCxnSpPr>
            <p:nvPr/>
          </p:nvCxnSpPr>
          <p:spPr bwMode="auto">
            <a:xfrm rot="16200000" flipH="1">
              <a:off x="8974138" y="1374845"/>
              <a:ext cx="436562" cy="68421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6" name="AutoShape 64">
              <a:extLst>
                <a:ext uri="{FF2B5EF4-FFF2-40B4-BE49-F238E27FC236}">
                  <a16:creationId xmlns:a16="http://schemas.microsoft.com/office/drawing/2014/main" id="{3AE50261-3998-421C-97D5-37E1821379D0}"/>
                </a:ext>
              </a:extLst>
            </p:cNvPr>
            <p:cNvCxnSpPr>
              <a:cxnSpLocks noChangeShapeType="1"/>
              <a:stCxn id="74" idx="2"/>
              <a:endCxn id="77" idx="0"/>
            </p:cNvCxnSpPr>
            <p:nvPr/>
          </p:nvCxnSpPr>
          <p:spPr bwMode="auto">
            <a:xfrm>
              <a:off x="8850313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7" name="AutoShape 65">
              <a:extLst>
                <a:ext uri="{FF2B5EF4-FFF2-40B4-BE49-F238E27FC236}">
                  <a16:creationId xmlns:a16="http://schemas.microsoft.com/office/drawing/2014/main" id="{47F365A9-84A4-427C-AE4B-982FD197A8C9}"/>
                </a:ext>
              </a:extLst>
            </p:cNvPr>
            <p:cNvCxnSpPr>
              <a:cxnSpLocks noChangeShapeType="1"/>
              <a:stCxn id="77" idx="2"/>
              <a:endCxn id="72" idx="0"/>
            </p:cNvCxnSpPr>
            <p:nvPr/>
          </p:nvCxnSpPr>
          <p:spPr bwMode="auto">
            <a:xfrm>
              <a:off x="8850313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8" name="AutoShape 68">
              <a:extLst>
                <a:ext uri="{FF2B5EF4-FFF2-40B4-BE49-F238E27FC236}">
                  <a16:creationId xmlns:a16="http://schemas.microsoft.com/office/drawing/2014/main" id="{A1F6AE6A-C590-4FE5-B1BF-D477090EA8BD}"/>
                </a:ext>
              </a:extLst>
            </p:cNvPr>
            <p:cNvCxnSpPr>
              <a:cxnSpLocks noChangeShapeType="1"/>
              <a:stCxn id="78" idx="2"/>
              <a:endCxn id="82" idx="0"/>
            </p:cNvCxnSpPr>
            <p:nvPr/>
          </p:nvCxnSpPr>
          <p:spPr bwMode="auto">
            <a:xfrm>
              <a:off x="671512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9" name="AutoShape 71">
              <a:extLst>
                <a:ext uri="{FF2B5EF4-FFF2-40B4-BE49-F238E27FC236}">
                  <a16:creationId xmlns:a16="http://schemas.microsoft.com/office/drawing/2014/main" id="{1B982597-A939-4746-95CC-085DAA45DF64}"/>
                </a:ext>
              </a:extLst>
            </p:cNvPr>
            <p:cNvCxnSpPr>
              <a:cxnSpLocks noChangeShapeType="1"/>
              <a:stCxn id="80" idx="2"/>
              <a:endCxn id="73" idx="0"/>
            </p:cNvCxnSpPr>
            <p:nvPr/>
          </p:nvCxnSpPr>
          <p:spPr bwMode="auto">
            <a:xfrm>
              <a:off x="7467600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0" name="AutoShape 72">
              <a:extLst>
                <a:ext uri="{FF2B5EF4-FFF2-40B4-BE49-F238E27FC236}">
                  <a16:creationId xmlns:a16="http://schemas.microsoft.com/office/drawing/2014/main" id="{D8D6E902-A91A-4CC7-86BA-A8AED0931ABD}"/>
                </a:ext>
              </a:extLst>
            </p:cNvPr>
            <p:cNvCxnSpPr>
              <a:cxnSpLocks noChangeShapeType="1"/>
              <a:stCxn id="79" idx="2"/>
              <a:endCxn id="83" idx="0"/>
            </p:cNvCxnSpPr>
            <p:nvPr/>
          </p:nvCxnSpPr>
          <p:spPr bwMode="auto">
            <a:xfrm>
              <a:off x="82200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1" name="AutoShape 76">
              <a:extLst>
                <a:ext uri="{FF2B5EF4-FFF2-40B4-BE49-F238E27FC236}">
                  <a16:creationId xmlns:a16="http://schemas.microsoft.com/office/drawing/2014/main" id="{85F53545-7C18-4B1B-A67B-0E767A47D6E7}"/>
                </a:ext>
              </a:extLst>
            </p:cNvPr>
            <p:cNvCxnSpPr>
              <a:cxnSpLocks noChangeShapeType="1"/>
              <a:stCxn id="76" idx="2"/>
              <a:endCxn id="81" idx="0"/>
            </p:cNvCxnSpPr>
            <p:nvPr/>
          </p:nvCxnSpPr>
          <p:spPr bwMode="auto">
            <a:xfrm flipH="1">
              <a:off x="9534524" y="2301945"/>
              <a:ext cx="1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" name="AutoShape 77">
              <a:extLst>
                <a:ext uri="{FF2B5EF4-FFF2-40B4-BE49-F238E27FC236}">
                  <a16:creationId xmlns:a16="http://schemas.microsoft.com/office/drawing/2014/main" id="{1377FCF4-79EC-4EC3-9F91-C884DF96B1EA}"/>
                </a:ext>
              </a:extLst>
            </p:cNvPr>
            <p:cNvCxnSpPr>
              <a:cxnSpLocks noChangeShapeType="1"/>
              <a:stCxn id="75" idx="2"/>
              <a:endCxn id="80" idx="0"/>
            </p:cNvCxnSpPr>
            <p:nvPr/>
          </p:nvCxnSpPr>
          <p:spPr bwMode="auto">
            <a:xfrm>
              <a:off x="746760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3" name="AutoShape 78">
              <a:extLst>
                <a:ext uri="{FF2B5EF4-FFF2-40B4-BE49-F238E27FC236}">
                  <a16:creationId xmlns:a16="http://schemas.microsoft.com/office/drawing/2014/main" id="{3DF34E71-6FD7-4B44-B958-793F9489305D}"/>
                </a:ext>
              </a:extLst>
            </p:cNvPr>
            <p:cNvCxnSpPr>
              <a:cxnSpLocks noChangeShapeType="1"/>
              <a:stCxn id="75" idx="2"/>
              <a:endCxn id="78" idx="0"/>
            </p:cNvCxnSpPr>
            <p:nvPr/>
          </p:nvCxnSpPr>
          <p:spPr bwMode="auto">
            <a:xfrm rot="5400000">
              <a:off x="684959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94" name="AutoShape 79">
              <a:extLst>
                <a:ext uri="{FF2B5EF4-FFF2-40B4-BE49-F238E27FC236}">
                  <a16:creationId xmlns:a16="http://schemas.microsoft.com/office/drawing/2014/main" id="{B2F53D48-B5FA-4640-A662-F6C820125DCE}"/>
                </a:ext>
              </a:extLst>
            </p:cNvPr>
            <p:cNvCxnSpPr>
              <a:cxnSpLocks noChangeShapeType="1"/>
              <a:stCxn id="75" idx="2"/>
              <a:endCxn id="79" idx="0"/>
            </p:cNvCxnSpPr>
            <p:nvPr/>
          </p:nvCxnSpPr>
          <p:spPr bwMode="auto">
            <a:xfrm rot="16200000" flipH="1">
              <a:off x="760206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61209AB-21EA-40A2-AD9D-6CE9E4C11529}"/>
                </a:ext>
              </a:extLst>
            </p:cNvPr>
            <p:cNvSpPr txBox="1"/>
            <p:nvPr/>
          </p:nvSpPr>
          <p:spPr>
            <a:xfrm>
              <a:off x="2998498" y="4359399"/>
              <a:ext cx="2095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multiplication has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higher precedence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E77A3A-AB38-4DF1-9F3E-A9FA377CE528}"/>
                </a:ext>
              </a:extLst>
            </p:cNvPr>
            <p:cNvSpPr txBox="1"/>
            <p:nvPr/>
          </p:nvSpPr>
          <p:spPr>
            <a:xfrm>
              <a:off x="7086026" y="4359399"/>
              <a:ext cx="2095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addition has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higher precedence</a:t>
              </a:r>
            </a:p>
          </p:txBody>
        </p:sp>
        <p:sp>
          <p:nvSpPr>
            <p:cNvPr id="97" name="Right Brace 96">
              <a:extLst>
                <a:ext uri="{FF2B5EF4-FFF2-40B4-BE49-F238E27FC236}">
                  <a16:creationId xmlns:a16="http://schemas.microsoft.com/office/drawing/2014/main" id="{11E8D9F4-F7B5-4150-B2A0-41EBE7E2EC26}"/>
                </a:ext>
              </a:extLst>
            </p:cNvPr>
            <p:cNvSpPr/>
            <p:nvPr/>
          </p:nvSpPr>
          <p:spPr bwMode="auto">
            <a:xfrm rot="5400000">
              <a:off x="3954780" y="2713479"/>
              <a:ext cx="182880" cy="31089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8" name="Right Brace 97">
              <a:extLst>
                <a:ext uri="{FF2B5EF4-FFF2-40B4-BE49-F238E27FC236}">
                  <a16:creationId xmlns:a16="http://schemas.microsoft.com/office/drawing/2014/main" id="{E132FB72-EF61-45C2-A4E3-26F70EF4400C}"/>
                </a:ext>
              </a:extLst>
            </p:cNvPr>
            <p:cNvSpPr/>
            <p:nvPr/>
          </p:nvSpPr>
          <p:spPr bwMode="auto">
            <a:xfrm rot="5400000">
              <a:off x="8042308" y="2713478"/>
              <a:ext cx="182880" cy="31089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9" name="Text Box 4">
              <a:extLst>
                <a:ext uri="{FF2B5EF4-FFF2-40B4-BE49-F238E27FC236}">
                  <a16:creationId xmlns:a16="http://schemas.microsoft.com/office/drawing/2014/main" id="{51B1C045-4977-458D-AFA0-4150119A8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100" y="278549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100" name="Text Box 23">
              <a:extLst>
                <a:ext uri="{FF2B5EF4-FFF2-40B4-BE49-F238E27FC236}">
                  <a16:creationId xmlns:a16="http://schemas.microsoft.com/office/drawing/2014/main" id="{21D1144C-8939-4795-BBE3-0171856AB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525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1" name="Text Box 24">
              <a:extLst>
                <a:ext uri="{FF2B5EF4-FFF2-40B4-BE49-F238E27FC236}">
                  <a16:creationId xmlns:a16="http://schemas.microsoft.com/office/drawing/2014/main" id="{0672F425-EC63-4D33-8AB2-78F4281B2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2" name="Text Box 25">
              <a:extLst>
                <a:ext uri="{FF2B5EF4-FFF2-40B4-BE49-F238E27FC236}">
                  <a16:creationId xmlns:a16="http://schemas.microsoft.com/office/drawing/2014/main" id="{D3DEFF26-1672-4041-99CA-3BD585144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3" name="Text Box 26">
              <a:extLst>
                <a:ext uri="{FF2B5EF4-FFF2-40B4-BE49-F238E27FC236}">
                  <a16:creationId xmlns:a16="http://schemas.microsoft.com/office/drawing/2014/main" id="{BB88253C-3778-4CB3-B679-7920DF745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104" name="Text Box 27">
              <a:extLst>
                <a:ext uri="{FF2B5EF4-FFF2-40B4-BE49-F238E27FC236}">
                  <a16:creationId xmlns:a16="http://schemas.microsoft.com/office/drawing/2014/main" id="{F3931C1B-A3E0-47F0-8B76-F71C5A428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5" name="Text Box 28">
              <a:extLst>
                <a:ext uri="{FF2B5EF4-FFF2-40B4-BE49-F238E27FC236}">
                  <a16:creationId xmlns:a16="http://schemas.microsoft.com/office/drawing/2014/main" id="{68BF9DBB-C373-470D-8D8D-6022E2E86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6" name="Text Box 29">
              <a:extLst>
                <a:ext uri="{FF2B5EF4-FFF2-40B4-BE49-F238E27FC236}">
                  <a16:creationId xmlns:a16="http://schemas.microsoft.com/office/drawing/2014/main" id="{8A69B5B5-3201-42EF-9EEC-6373B993B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107" name="Text Box 30">
              <a:extLst>
                <a:ext uri="{FF2B5EF4-FFF2-40B4-BE49-F238E27FC236}">
                  <a16:creationId xmlns:a16="http://schemas.microsoft.com/office/drawing/2014/main" id="{BE963816-E05F-4D44-A62A-783B8733B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278549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108" name="Text Box 31">
              <a:extLst>
                <a:ext uri="{FF2B5EF4-FFF2-40B4-BE49-F238E27FC236}">
                  <a16:creationId xmlns:a16="http://schemas.microsoft.com/office/drawing/2014/main" id="{5EAE0780-26D8-4984-970E-522E08354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109" name="Text Box 32">
              <a:extLst>
                <a:ext uri="{FF2B5EF4-FFF2-40B4-BE49-F238E27FC236}">
                  <a16:creationId xmlns:a16="http://schemas.microsoft.com/office/drawing/2014/main" id="{480FA845-E8CD-4DB3-AB65-A366D0510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181" y="356075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110" name="AutoShape 33">
              <a:extLst>
                <a:ext uri="{FF2B5EF4-FFF2-40B4-BE49-F238E27FC236}">
                  <a16:creationId xmlns:a16="http://schemas.microsoft.com/office/drawing/2014/main" id="{4196EB36-A209-410C-8536-A690BD653CC5}"/>
                </a:ext>
              </a:extLst>
            </p:cNvPr>
            <p:cNvCxnSpPr>
              <a:cxnSpLocks noChangeShapeType="1"/>
              <a:stCxn id="100" idx="2"/>
              <a:endCxn id="101" idx="0"/>
            </p:cNvCxnSpPr>
            <p:nvPr/>
          </p:nvCxnSpPr>
          <p:spPr bwMode="auto">
            <a:xfrm rot="5400000">
              <a:off x="2796382" y="1359764"/>
              <a:ext cx="436562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1" name="AutoShape 34">
              <a:extLst>
                <a:ext uri="{FF2B5EF4-FFF2-40B4-BE49-F238E27FC236}">
                  <a16:creationId xmlns:a16="http://schemas.microsoft.com/office/drawing/2014/main" id="{6AA38F7C-1F30-4B11-8F33-B3A1E2720934}"/>
                </a:ext>
              </a:extLst>
            </p:cNvPr>
            <p:cNvCxnSpPr>
              <a:cxnSpLocks noChangeShapeType="1"/>
              <a:stCxn id="100" idx="2"/>
              <a:endCxn id="102" idx="0"/>
            </p:cNvCxnSpPr>
            <p:nvPr/>
          </p:nvCxnSpPr>
          <p:spPr bwMode="auto">
            <a:xfrm rot="16200000" flipH="1">
              <a:off x="3839369" y="1031151"/>
              <a:ext cx="436562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2" name="AutoShape 35">
              <a:extLst>
                <a:ext uri="{FF2B5EF4-FFF2-40B4-BE49-F238E27FC236}">
                  <a16:creationId xmlns:a16="http://schemas.microsoft.com/office/drawing/2014/main" id="{B9AA1D31-E41F-4D8C-B8F3-1C245FDCE53E}"/>
                </a:ext>
              </a:extLst>
            </p:cNvPr>
            <p:cNvCxnSpPr>
              <a:cxnSpLocks noChangeShapeType="1"/>
              <a:stCxn id="100" idx="2"/>
              <a:endCxn id="103" idx="0"/>
            </p:cNvCxnSpPr>
            <p:nvPr/>
          </p:nvCxnSpPr>
          <p:spPr bwMode="auto">
            <a:xfrm>
              <a:off x="3371850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" name="AutoShape 36">
              <a:extLst>
                <a:ext uri="{FF2B5EF4-FFF2-40B4-BE49-F238E27FC236}">
                  <a16:creationId xmlns:a16="http://schemas.microsoft.com/office/drawing/2014/main" id="{9EDD5CE7-C6C3-4015-BABD-E61BA0EAF89F}"/>
                </a:ext>
              </a:extLst>
            </p:cNvPr>
            <p:cNvCxnSpPr>
              <a:cxnSpLocks noChangeShapeType="1"/>
              <a:stCxn id="103" idx="2"/>
              <a:endCxn id="99" idx="0"/>
            </p:cNvCxnSpPr>
            <p:nvPr/>
          </p:nvCxnSpPr>
          <p:spPr bwMode="auto">
            <a:xfrm>
              <a:off x="33718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4" name="AutoShape 37">
              <a:extLst>
                <a:ext uri="{FF2B5EF4-FFF2-40B4-BE49-F238E27FC236}">
                  <a16:creationId xmlns:a16="http://schemas.microsoft.com/office/drawing/2014/main" id="{F385569E-8C70-48A6-8DD2-B97E25BD5CB4}"/>
                </a:ext>
              </a:extLst>
            </p:cNvPr>
            <p:cNvCxnSpPr>
              <a:cxnSpLocks noChangeShapeType="1"/>
              <a:stCxn id="101" idx="2"/>
              <a:endCxn id="107" idx="0"/>
            </p:cNvCxnSpPr>
            <p:nvPr/>
          </p:nvCxnSpPr>
          <p:spPr bwMode="auto">
            <a:xfrm>
              <a:off x="2657475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5" name="AutoShape 39">
              <a:extLst>
                <a:ext uri="{FF2B5EF4-FFF2-40B4-BE49-F238E27FC236}">
                  <a16:creationId xmlns:a16="http://schemas.microsoft.com/office/drawing/2014/main" id="{5ACBB334-AFC2-49C0-BD83-54B162A1BFFF}"/>
                </a:ext>
              </a:extLst>
            </p:cNvPr>
            <p:cNvCxnSpPr>
              <a:cxnSpLocks noChangeShapeType="1"/>
              <a:stCxn id="104" idx="2"/>
              <a:endCxn id="108" idx="0"/>
            </p:cNvCxnSpPr>
            <p:nvPr/>
          </p:nvCxnSpPr>
          <p:spPr bwMode="auto">
            <a:xfrm>
              <a:off x="39909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6" name="AutoShape 41">
              <a:extLst>
                <a:ext uri="{FF2B5EF4-FFF2-40B4-BE49-F238E27FC236}">
                  <a16:creationId xmlns:a16="http://schemas.microsoft.com/office/drawing/2014/main" id="{22CE8FC0-3C03-47E4-86AA-F65CAC79789D}"/>
                </a:ext>
              </a:extLst>
            </p:cNvPr>
            <p:cNvCxnSpPr>
              <a:cxnSpLocks noChangeShapeType="1"/>
              <a:stCxn id="102" idx="2"/>
              <a:endCxn id="106" idx="0"/>
            </p:cNvCxnSpPr>
            <p:nvPr/>
          </p:nvCxnSpPr>
          <p:spPr bwMode="auto">
            <a:xfrm>
              <a:off x="47434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7" name="AutoShape 43">
              <a:extLst>
                <a:ext uri="{FF2B5EF4-FFF2-40B4-BE49-F238E27FC236}">
                  <a16:creationId xmlns:a16="http://schemas.microsoft.com/office/drawing/2014/main" id="{C84D0EAC-8CC7-4BD5-AFCB-178D98293B1F}"/>
                </a:ext>
              </a:extLst>
            </p:cNvPr>
            <p:cNvCxnSpPr>
              <a:cxnSpLocks noChangeShapeType="1"/>
              <a:stCxn id="105" idx="2"/>
              <a:endCxn id="109" idx="0"/>
            </p:cNvCxnSpPr>
            <p:nvPr/>
          </p:nvCxnSpPr>
          <p:spPr bwMode="auto">
            <a:xfrm flipH="1">
              <a:off x="5495924" y="3152205"/>
              <a:ext cx="1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AutoShape 45">
              <a:extLst>
                <a:ext uri="{FF2B5EF4-FFF2-40B4-BE49-F238E27FC236}">
                  <a16:creationId xmlns:a16="http://schemas.microsoft.com/office/drawing/2014/main" id="{FEA643C5-38A0-49BC-BFC9-C86B8662DE36}"/>
                </a:ext>
              </a:extLst>
            </p:cNvPr>
            <p:cNvCxnSpPr>
              <a:cxnSpLocks noChangeShapeType="1"/>
              <a:stCxn id="102" idx="2"/>
              <a:endCxn id="104" idx="0"/>
            </p:cNvCxnSpPr>
            <p:nvPr/>
          </p:nvCxnSpPr>
          <p:spPr bwMode="auto">
            <a:xfrm rot="5400000">
              <a:off x="412544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9" name="AutoShape 46">
              <a:extLst>
                <a:ext uri="{FF2B5EF4-FFF2-40B4-BE49-F238E27FC236}">
                  <a16:creationId xmlns:a16="http://schemas.microsoft.com/office/drawing/2014/main" id="{A2CF1D37-6AFB-4EA7-916B-BEC3F390C974}"/>
                </a:ext>
              </a:extLst>
            </p:cNvPr>
            <p:cNvCxnSpPr>
              <a:cxnSpLocks noChangeShapeType="1"/>
              <a:stCxn id="102" idx="2"/>
              <a:endCxn id="105" idx="0"/>
            </p:cNvCxnSpPr>
            <p:nvPr/>
          </p:nvCxnSpPr>
          <p:spPr bwMode="auto">
            <a:xfrm rot="16200000" flipH="1">
              <a:off x="487791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20" name="Text Box 47">
              <a:extLst>
                <a:ext uri="{FF2B5EF4-FFF2-40B4-BE49-F238E27FC236}">
                  <a16:creationId xmlns:a16="http://schemas.microsoft.com/office/drawing/2014/main" id="{FBC2CDBC-C02E-4EBB-A778-36EA1809D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275" y="356075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cxnSp>
          <p:nvCxnSpPr>
            <p:cNvPr id="121" name="AutoShape 65">
              <a:extLst>
                <a:ext uri="{FF2B5EF4-FFF2-40B4-BE49-F238E27FC236}">
                  <a16:creationId xmlns:a16="http://schemas.microsoft.com/office/drawing/2014/main" id="{C0F3C67B-5138-45DB-B306-1655B3FDB680}"/>
                </a:ext>
              </a:extLst>
            </p:cNvPr>
            <p:cNvCxnSpPr>
              <a:cxnSpLocks noChangeShapeType="1"/>
              <a:stCxn id="106" idx="2"/>
              <a:endCxn id="120" idx="0"/>
            </p:cNvCxnSpPr>
            <p:nvPr/>
          </p:nvCxnSpPr>
          <p:spPr bwMode="auto">
            <a:xfrm>
              <a:off x="4743450" y="3152205"/>
              <a:ext cx="635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C7A13BB-DD5C-41A4-9A43-93C13AE6B338}"/>
              </a:ext>
            </a:extLst>
          </p:cNvPr>
          <p:cNvSpPr txBox="1"/>
          <p:nvPr/>
        </p:nvSpPr>
        <p:spPr>
          <a:xfrm>
            <a:off x="2157717" y="1425714"/>
            <a:ext cx="4828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Consider parse tree for first derivation</a:t>
            </a:r>
          </a:p>
          <a:p>
            <a:r>
              <a:rPr lang="en-US" sz="2000" dirty="0"/>
              <a:t>versus parse tree for second derivation.</a:t>
            </a:r>
          </a:p>
        </p:txBody>
      </p:sp>
    </p:spTree>
    <p:extLst>
      <p:ext uri="{BB962C8B-B14F-4D97-AF65-F5344CB8AC3E}">
        <p14:creationId xmlns:p14="http://schemas.microsoft.com/office/powerpoint/2010/main" val="860789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Ambiguous grammar</a:t>
            </a:r>
            <a:r>
              <a:rPr lang="en-US" dirty="0"/>
              <a:t> – some legal phrase has more than one parse tree.</a:t>
            </a: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47240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BDDD571-F000-4E22-91B6-8AE9D614128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Specifying Operator Precedence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Operator precedence refers to the relative priority of operators</a:t>
            </a:r>
          </a:p>
          <a:p>
            <a:pPr marL="457200" indent="-457200"/>
            <a:r>
              <a:rPr lang="en-US" dirty="0"/>
              <a:t>Two approaches to specifying operator precedence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Within the grammar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Use an additional specification mechanism (e.g., a table) separate from grammar</a:t>
            </a:r>
          </a:p>
          <a:p>
            <a:pPr marL="457200" indent="-457200"/>
            <a:r>
              <a:rPr lang="en-US" dirty="0"/>
              <a:t>We will use the first approach in our definition for CPRL, but the second approach is supported by some compiler tools (e.g., </a:t>
            </a:r>
            <a:r>
              <a:rPr lang="en-US" dirty="0" err="1"/>
              <a:t>yacc</a:t>
            </a:r>
            <a:r>
              <a:rPr lang="en-US" dirty="0"/>
              <a:t>)</a:t>
            </a:r>
          </a:p>
          <a:p>
            <a:pPr marL="457200" indent="-457200"/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07086-79BC-4988-A84B-3A106FA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Operator Precedence</a:t>
            </a:r>
            <a:br>
              <a:rPr lang="en-US" dirty="0"/>
            </a:br>
            <a:r>
              <a:rPr lang="en-US" dirty="0"/>
              <a:t>Within the Grammar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3D92-74B3-40E1-B7BE-994977E8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 term ( "+" term )*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term = factor ( "*" factor )*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factor = id | intLit</a:t>
            </a:r>
          </a:p>
          <a:p>
            <a:r>
              <a:rPr lang="en-US" dirty="0"/>
              <a:t>Parse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A2C37-F6DA-4696-9094-50E67F5F3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31AD7-7320-4652-B3CE-934691631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EC6DC0-9213-43A9-9F2B-1660413B8A91}"/>
              </a:ext>
            </a:extLst>
          </p:cNvPr>
          <p:cNvGrpSpPr/>
          <p:nvPr/>
        </p:nvGrpSpPr>
        <p:grpSpPr>
          <a:xfrm>
            <a:off x="1361976" y="3276600"/>
            <a:ext cx="6420048" cy="2898862"/>
            <a:chOff x="1171060" y="3048000"/>
            <a:chExt cx="6420048" cy="2898862"/>
          </a:xfrm>
        </p:grpSpPr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A28205E2-BDE4-4A2D-B875-3A8C98B5F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8200" y="3908016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0FDF8FA7-186C-4E9A-ACC7-368542F6A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945" y="5576888"/>
              <a:ext cx="6732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589BF898-99B3-4195-9E18-DBE1D442B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2025" y="474990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F11307D8-E165-45FE-92EE-CDC636EF9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445" y="5576888"/>
              <a:ext cx="6732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intLit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37AB4EFD-04E3-4D29-BAB6-A8A13F936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8283" y="5576888"/>
              <a:ext cx="365485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D4774960-DE57-457F-8FC6-6DD31CB04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2625" y="3048000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D4A05E09-E2ED-4A47-B114-930960EF0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900" y="3908016"/>
              <a:ext cx="641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E2E7D47D-DA97-4FB5-9148-1C46BEFC7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875" y="3908016"/>
              <a:ext cx="641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CB378A8B-1AB2-4B22-A2FF-9A0E7007B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106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100F2A3C-D04F-4071-A423-219EFE371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456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EA3D038F-6BD7-4808-9AC9-62578909F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951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18" name="AutoShape 23">
              <a:extLst>
                <a:ext uri="{FF2B5EF4-FFF2-40B4-BE49-F238E27FC236}">
                  <a16:creationId xmlns:a16="http://schemas.microsoft.com/office/drawing/2014/main" id="{7245D9C4-D426-4A05-9320-DC109A8DBB13}"/>
                </a:ext>
              </a:extLst>
            </p:cNvPr>
            <p:cNvCxnSpPr>
              <a:cxnSpLocks noChangeShapeType="1"/>
              <a:stCxn id="12" idx="2"/>
              <a:endCxn id="13" idx="0"/>
            </p:cNvCxnSpPr>
            <p:nvPr/>
          </p:nvCxnSpPr>
          <p:spPr bwMode="auto">
            <a:xfrm rot="5400000">
              <a:off x="1663112" y="3304177"/>
              <a:ext cx="493303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9" name="AutoShape 24">
              <a:extLst>
                <a:ext uri="{FF2B5EF4-FFF2-40B4-BE49-F238E27FC236}">
                  <a16:creationId xmlns:a16="http://schemas.microsoft.com/office/drawing/2014/main" id="{7B3726A9-5C27-46AA-9263-AB8540012D4E}"/>
                </a:ext>
              </a:extLst>
            </p:cNvPr>
            <p:cNvCxnSpPr>
              <a:cxnSpLocks noChangeShapeType="1"/>
              <a:stCxn id="12" idx="2"/>
              <a:endCxn id="14" idx="0"/>
            </p:cNvCxnSpPr>
            <p:nvPr/>
          </p:nvCxnSpPr>
          <p:spPr bwMode="auto">
            <a:xfrm rot="16200000" flipH="1">
              <a:off x="2706099" y="2975564"/>
              <a:ext cx="493303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0" name="AutoShape 26">
              <a:extLst>
                <a:ext uri="{FF2B5EF4-FFF2-40B4-BE49-F238E27FC236}">
                  <a16:creationId xmlns:a16="http://schemas.microsoft.com/office/drawing/2014/main" id="{45C7548F-1400-4695-8DA3-8B61D7EC87A7}"/>
                </a:ext>
              </a:extLst>
            </p:cNvPr>
            <p:cNvCxnSpPr>
              <a:cxnSpLocks noChangeShapeType="1"/>
              <a:stCxn id="12" idx="2"/>
              <a:endCxn id="7" idx="0"/>
            </p:cNvCxnSpPr>
            <p:nvPr/>
          </p:nvCxnSpPr>
          <p:spPr bwMode="auto">
            <a:xfrm>
              <a:off x="2266950" y="3414713"/>
              <a:ext cx="0" cy="493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27">
              <a:extLst>
                <a:ext uri="{FF2B5EF4-FFF2-40B4-BE49-F238E27FC236}">
                  <a16:creationId xmlns:a16="http://schemas.microsoft.com/office/drawing/2014/main" id="{65E68FA2-BC76-4550-B5ED-6B7681F57225}"/>
                </a:ext>
              </a:extLst>
            </p:cNvPr>
            <p:cNvCxnSpPr>
              <a:cxnSpLocks noChangeShapeType="1"/>
              <a:stCxn id="13" idx="2"/>
              <a:endCxn id="15" idx="0"/>
            </p:cNvCxnSpPr>
            <p:nvPr/>
          </p:nvCxnSpPr>
          <p:spPr bwMode="auto">
            <a:xfrm>
              <a:off x="1552575" y="4274728"/>
              <a:ext cx="0" cy="4735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28">
              <a:extLst>
                <a:ext uri="{FF2B5EF4-FFF2-40B4-BE49-F238E27FC236}">
                  <a16:creationId xmlns:a16="http://schemas.microsoft.com/office/drawing/2014/main" id="{BAE2A95F-538D-4F6A-A443-97FCE4BEDDB0}"/>
                </a:ext>
              </a:extLst>
            </p:cNvPr>
            <p:cNvCxnSpPr>
              <a:cxnSpLocks noChangeShapeType="1"/>
              <a:stCxn id="15" idx="2"/>
              <a:endCxn id="8" idx="0"/>
            </p:cNvCxnSpPr>
            <p:nvPr/>
          </p:nvCxnSpPr>
          <p:spPr bwMode="auto">
            <a:xfrm>
              <a:off x="155257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0">
              <a:extLst>
                <a:ext uri="{FF2B5EF4-FFF2-40B4-BE49-F238E27FC236}">
                  <a16:creationId xmlns:a16="http://schemas.microsoft.com/office/drawing/2014/main" id="{B3CB6461-97C0-43DB-9EC5-5D55F7102988}"/>
                </a:ext>
              </a:extLst>
            </p:cNvPr>
            <p:cNvCxnSpPr>
              <a:cxnSpLocks noChangeShapeType="1"/>
              <a:stCxn id="16" idx="2"/>
              <a:endCxn id="10" idx="0"/>
            </p:cNvCxnSpPr>
            <p:nvPr/>
          </p:nvCxnSpPr>
          <p:spPr bwMode="auto">
            <a:xfrm>
              <a:off x="288607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32">
              <a:extLst>
                <a:ext uri="{FF2B5EF4-FFF2-40B4-BE49-F238E27FC236}">
                  <a16:creationId xmlns:a16="http://schemas.microsoft.com/office/drawing/2014/main" id="{3B684D08-3D89-4591-AEC9-774B80614339}"/>
                </a:ext>
              </a:extLst>
            </p:cNvPr>
            <p:cNvCxnSpPr>
              <a:cxnSpLocks noChangeShapeType="1"/>
              <a:stCxn id="14" idx="2"/>
              <a:endCxn id="9" idx="0"/>
            </p:cNvCxnSpPr>
            <p:nvPr/>
          </p:nvCxnSpPr>
          <p:spPr bwMode="auto">
            <a:xfrm>
              <a:off x="3638550" y="4274728"/>
              <a:ext cx="0" cy="4751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AutoShape 34">
              <a:extLst>
                <a:ext uri="{FF2B5EF4-FFF2-40B4-BE49-F238E27FC236}">
                  <a16:creationId xmlns:a16="http://schemas.microsoft.com/office/drawing/2014/main" id="{944775EB-A93E-42D8-A12A-1A29B2BEFBC0}"/>
                </a:ext>
              </a:extLst>
            </p:cNvPr>
            <p:cNvCxnSpPr>
              <a:cxnSpLocks noChangeShapeType="1"/>
              <a:stCxn id="17" idx="2"/>
              <a:endCxn id="11" idx="0"/>
            </p:cNvCxnSpPr>
            <p:nvPr/>
          </p:nvCxnSpPr>
          <p:spPr bwMode="auto">
            <a:xfrm>
              <a:off x="439102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AutoShape 35">
              <a:extLst>
                <a:ext uri="{FF2B5EF4-FFF2-40B4-BE49-F238E27FC236}">
                  <a16:creationId xmlns:a16="http://schemas.microsoft.com/office/drawing/2014/main" id="{3C2BF451-8049-4973-A8F7-691EBEB3FD15}"/>
                </a:ext>
              </a:extLst>
            </p:cNvPr>
            <p:cNvCxnSpPr>
              <a:cxnSpLocks noChangeShapeType="1"/>
              <a:stCxn id="14" idx="2"/>
              <a:endCxn id="16" idx="0"/>
            </p:cNvCxnSpPr>
            <p:nvPr/>
          </p:nvCxnSpPr>
          <p:spPr bwMode="auto">
            <a:xfrm rot="5400000">
              <a:off x="3025542" y="4135262"/>
              <a:ext cx="473543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7" name="AutoShape 36">
              <a:extLst>
                <a:ext uri="{FF2B5EF4-FFF2-40B4-BE49-F238E27FC236}">
                  <a16:creationId xmlns:a16="http://schemas.microsoft.com/office/drawing/2014/main" id="{77EAA579-0E81-483B-A541-CF4F18D39AB5}"/>
                </a:ext>
              </a:extLst>
            </p:cNvPr>
            <p:cNvCxnSpPr>
              <a:cxnSpLocks noChangeShapeType="1"/>
              <a:stCxn id="14" idx="2"/>
              <a:endCxn id="17" idx="0"/>
            </p:cNvCxnSpPr>
            <p:nvPr/>
          </p:nvCxnSpPr>
          <p:spPr bwMode="auto">
            <a:xfrm rot="16200000" flipH="1">
              <a:off x="3778016" y="4135261"/>
              <a:ext cx="473543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8" name="Rectangle 39">
              <a:extLst>
                <a:ext uri="{FF2B5EF4-FFF2-40B4-BE49-F238E27FC236}">
                  <a16:creationId xmlns:a16="http://schemas.microsoft.com/office/drawing/2014/main" id="{652FC52F-6D74-47A1-AC81-5512B1F91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7988" y="3657600"/>
              <a:ext cx="210312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Note that “*” has higher precedence than “+” in this grammar.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195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EB53-264C-4620-B88B-A362AAF1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3F29-C948-48E1-A299-164B53B28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the evaluation order of operators with the same precedence when there are no parentheses.</a:t>
            </a:r>
          </a:p>
          <a:p>
            <a:r>
              <a:rPr lang="en-US" dirty="0"/>
              <a:t>Example 1: CPRL operators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 are at the same precedence level and are left associative.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8 – 3 + 2</a:t>
            </a:r>
            <a:r>
              <a:rPr lang="en-US" dirty="0"/>
              <a:t> is evaluated as </a:t>
            </a:r>
            <a:r>
              <a:rPr lang="en-US" dirty="0">
                <a:latin typeface="Consolas" panose="020B0609020204030204" pitchFamily="49" charset="0"/>
              </a:rPr>
              <a:t>(8 – 3) + 2</a:t>
            </a:r>
          </a:p>
          <a:p>
            <a:r>
              <a:rPr lang="en-US" dirty="0"/>
              <a:t>Example 2: Some languages (not CPRL) use </a:t>
            </a:r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as an exponentiation operator, and exponentiation is usually defined to be right associative.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2^2^3</a:t>
            </a:r>
            <a:r>
              <a:rPr lang="en-US" dirty="0"/>
              <a:t> is evaluated as </a:t>
            </a:r>
            <a:r>
              <a:rPr lang="en-US" dirty="0">
                <a:latin typeface="Consolas" panose="020B0609020204030204" pitchFamily="49" charset="0"/>
              </a:rPr>
              <a:t>2^(2^3)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86D02-F08D-4919-9159-9EC3341B9A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47019-DCEF-425F-9CEF-FCFA3A5F60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5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6EB6456-73A5-4637-865C-2C6355BC730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Syntax Trees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a parse tree but without extraneous </a:t>
            </a:r>
            <a:r>
              <a:rPr lang="en-US" dirty="0" err="1"/>
              <a:t>nonterminal</a:t>
            </a:r>
            <a:r>
              <a:rPr lang="en-US" dirty="0"/>
              <a:t> and terminal symbols</a:t>
            </a:r>
          </a:p>
          <a:p>
            <a:r>
              <a:rPr lang="en-US" dirty="0"/>
              <a:t>Example 1: For expressions, we could omit all the additional </a:t>
            </a:r>
            <a:r>
              <a:rPr lang="en-US" dirty="0" err="1"/>
              <a:t>nonterminals</a:t>
            </a:r>
            <a:r>
              <a:rPr lang="en-US" dirty="0"/>
              <a:t> introduced to define precedence (</a:t>
            </a:r>
            <a:r>
              <a:rPr lang="en-US" dirty="0">
                <a:latin typeface="Consolas" panose="020B0609020204030204" pitchFamily="49" charset="0"/>
              </a:rPr>
              <a:t>relation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simpleExpr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term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factor</a:t>
            </a:r>
            <a:r>
              <a:rPr lang="en-US" dirty="0"/>
              <a:t>, etc.).  All binary expressions would retain only the operator and the left and right operands.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38400" y="4419600"/>
            <a:ext cx="4191000" cy="1308802"/>
            <a:chOff x="2438400" y="4495800"/>
            <a:chExt cx="4191000" cy="1308802"/>
          </a:xfrm>
        </p:grpSpPr>
        <p:sp>
          <p:nvSpPr>
            <p:cNvPr id="34822" name="Text Box 27"/>
            <p:cNvSpPr txBox="1">
              <a:spLocks noChangeArrowheads="1"/>
            </p:cNvSpPr>
            <p:nvPr/>
          </p:nvSpPr>
          <p:spPr bwMode="auto">
            <a:xfrm>
              <a:off x="3827777" y="4495800"/>
              <a:ext cx="1412246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binaryExpr</a:t>
              </a:r>
              <a:endParaRPr lang="en-US" sz="2000" dirty="0"/>
            </a:p>
          </p:txBody>
        </p:sp>
        <p:sp>
          <p:nvSpPr>
            <p:cNvPr id="34823" name="Text Box 28"/>
            <p:cNvSpPr txBox="1">
              <a:spLocks noChangeArrowheads="1"/>
            </p:cNvSpPr>
            <p:nvPr/>
          </p:nvSpPr>
          <p:spPr bwMode="auto">
            <a:xfrm>
              <a:off x="2438400" y="5403850"/>
              <a:ext cx="142667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expression</a:t>
              </a:r>
            </a:p>
          </p:txBody>
        </p:sp>
        <p:sp>
          <p:nvSpPr>
            <p:cNvPr id="34824" name="Text Box 29"/>
            <p:cNvSpPr txBox="1">
              <a:spLocks noChangeArrowheads="1"/>
            </p:cNvSpPr>
            <p:nvPr/>
          </p:nvSpPr>
          <p:spPr bwMode="auto">
            <a:xfrm>
              <a:off x="5202726" y="5403850"/>
              <a:ext cx="142667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expression</a:t>
              </a:r>
            </a:p>
          </p:txBody>
        </p:sp>
        <p:cxnSp>
          <p:nvCxnSpPr>
            <p:cNvPr id="34825" name="AutoShape 30"/>
            <p:cNvCxnSpPr>
              <a:cxnSpLocks noChangeShapeType="1"/>
              <a:stCxn id="34822" idx="2"/>
              <a:endCxn id="34823" idx="0"/>
            </p:cNvCxnSpPr>
            <p:nvPr/>
          </p:nvCxnSpPr>
          <p:spPr bwMode="auto">
            <a:xfrm rot="5400000">
              <a:off x="3589170" y="4459120"/>
              <a:ext cx="507298" cy="138216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4826" name="AutoShape 31"/>
            <p:cNvCxnSpPr>
              <a:cxnSpLocks noChangeShapeType="1"/>
              <a:stCxn id="34822" idx="2"/>
              <a:endCxn id="34824" idx="0"/>
            </p:cNvCxnSpPr>
            <p:nvPr/>
          </p:nvCxnSpPr>
          <p:spPr bwMode="auto">
            <a:xfrm rot="16200000" flipH="1">
              <a:off x="4971332" y="4459119"/>
              <a:ext cx="507298" cy="138216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34827" name="Text Box 32"/>
            <p:cNvSpPr txBox="1">
              <a:spLocks noChangeArrowheads="1"/>
            </p:cNvSpPr>
            <p:nvPr/>
          </p:nvSpPr>
          <p:spPr bwMode="auto">
            <a:xfrm>
              <a:off x="3964032" y="5402263"/>
              <a:ext cx="1139736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/>
                <a:t>operator</a:t>
              </a:r>
            </a:p>
          </p:txBody>
        </p:sp>
        <p:cxnSp>
          <p:nvCxnSpPr>
            <p:cNvPr id="34828" name="AutoShape 33"/>
            <p:cNvCxnSpPr>
              <a:cxnSpLocks noChangeShapeType="1"/>
              <a:stCxn id="34822" idx="2"/>
              <a:endCxn id="34827" idx="0"/>
            </p:cNvCxnSpPr>
            <p:nvPr/>
          </p:nvCxnSpPr>
          <p:spPr bwMode="auto">
            <a:xfrm>
              <a:off x="4533900" y="4896552"/>
              <a:ext cx="0" cy="5057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98C26C2-98A8-4E7B-8B4E-BA510560772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Versus Contextual Constraints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1468" y="1348872"/>
            <a:ext cx="7561064" cy="4899528"/>
            <a:chOff x="714256" y="1348872"/>
            <a:chExt cx="7561064" cy="4899528"/>
          </a:xfrm>
        </p:grpSpPr>
        <p:sp>
          <p:nvSpPr>
            <p:cNvPr id="6150" name="Oval 6"/>
            <p:cNvSpPr>
              <a:spLocks noChangeArrowheads="1"/>
            </p:cNvSpPr>
            <p:nvPr/>
          </p:nvSpPr>
          <p:spPr bwMode="auto">
            <a:xfrm>
              <a:off x="3200400" y="2405063"/>
              <a:ext cx="2741613" cy="27416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714256" y="1348872"/>
              <a:ext cx="2638544" cy="70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All possible programs</a:t>
              </a:r>
            </a:p>
            <a:p>
              <a:pPr algn="ctr"/>
              <a:r>
                <a:rPr lang="en-US" sz="2000" dirty="0"/>
                <a:t>(valid and invalid)</a:t>
              </a:r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5638800" y="2305050"/>
              <a:ext cx="2132013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/>
                <a:t>All programs with</a:t>
              </a:r>
            </a:p>
            <a:p>
              <a:pPr algn="ctr"/>
              <a:r>
                <a:rPr lang="en-US" sz="2000"/>
                <a:t>valid syntax</a:t>
              </a:r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3417888" y="3121025"/>
              <a:ext cx="2341562" cy="1311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/>
                <a:t>All valid programs</a:t>
              </a:r>
            </a:p>
            <a:p>
              <a:r>
                <a:rPr lang="en-US" sz="2000"/>
                <a:t>– valid syntax</a:t>
              </a:r>
            </a:p>
            <a:p>
              <a:r>
                <a:rPr lang="en-US" sz="2000"/>
                <a:t>– satisfy contextual</a:t>
              </a:r>
              <a:br>
                <a:rPr lang="en-US" sz="2000"/>
              </a:br>
              <a:r>
                <a:rPr lang="en-US" sz="2000"/>
                <a:t>   constraints</a:t>
              </a:r>
            </a:p>
          </p:txBody>
        </p:sp>
        <p:cxnSp>
          <p:nvCxnSpPr>
            <p:cNvPr id="6154" name="AutoShape 10"/>
            <p:cNvCxnSpPr>
              <a:cxnSpLocks noChangeShapeType="1"/>
              <a:stCxn id="6152" idx="2"/>
              <a:endCxn id="6155" idx="6"/>
            </p:cNvCxnSpPr>
            <p:nvPr/>
          </p:nvCxnSpPr>
          <p:spPr bwMode="auto">
            <a:xfrm rot="5400000">
              <a:off x="6053138" y="3124200"/>
              <a:ext cx="769938" cy="534987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stealth" w="lg" len="lg"/>
            </a:ln>
          </p:spPr>
        </p:cxnSp>
        <p:sp>
          <p:nvSpPr>
            <p:cNvPr id="6155" name="Oval 4"/>
            <p:cNvSpPr>
              <a:spLocks noChangeArrowheads="1"/>
            </p:cNvSpPr>
            <p:nvPr/>
          </p:nvSpPr>
          <p:spPr bwMode="auto">
            <a:xfrm>
              <a:off x="2971800" y="2176463"/>
              <a:ext cx="3198813" cy="31988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868680" y="1584960"/>
              <a:ext cx="7406640" cy="4663440"/>
            </a:xfrm>
            <a:prstGeom prst="clou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37DB1F4-739D-4806-9D54-976A3AB3346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2: Consider the following grammar for a while statement:</a:t>
            </a:r>
            <a:br>
              <a:rPr lang="en-US" dirty="0"/>
            </a:br>
            <a:r>
              <a:rPr lang="en-US" sz="2800" dirty="0"/>
              <a:t>   </a:t>
            </a:r>
            <a:r>
              <a:rPr lang="en-US" sz="2000" dirty="0" err="1">
                <a:latin typeface="Consolas" pitchFamily="49" charset="0"/>
              </a:rPr>
              <a:t>whileStmt</a:t>
            </a:r>
            <a:r>
              <a:rPr lang="en-US" sz="2000" dirty="0">
                <a:latin typeface="Consolas" pitchFamily="49" charset="0"/>
              </a:rPr>
              <a:t> = "while" </a:t>
            </a:r>
            <a:r>
              <a:rPr lang="en-US" sz="2000" dirty="0" err="1">
                <a:latin typeface="Consolas" pitchFamily="49" charset="0"/>
              </a:rPr>
              <a:t>booleanExpr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"loop" statements "end" "loop" ";" .</a:t>
            </a:r>
            <a:endParaRPr lang="en-US" sz="2800" dirty="0"/>
          </a:p>
          <a:p>
            <a:r>
              <a:rPr lang="en-US" dirty="0"/>
              <a:t>Once a while statement has been parsed, we don’t need to retain the terminal symbols.  The abstract syntax tree for a while statement would contain only </a:t>
            </a:r>
            <a:r>
              <a:rPr lang="en-US" dirty="0" err="1">
                <a:latin typeface="Consolas" pitchFamily="49" charset="0"/>
              </a:rPr>
              <a:t>booleanExpr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</a:rPr>
              <a:t>statements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2" name="Group 1"/>
          <p:cNvGrpSpPr/>
          <p:nvPr/>
        </p:nvGrpSpPr>
        <p:grpSpPr>
          <a:xfrm>
            <a:off x="2871614" y="4628448"/>
            <a:ext cx="3148186" cy="1315152"/>
            <a:chOff x="2871614" y="4552248"/>
            <a:chExt cx="3148186" cy="1315152"/>
          </a:xfrm>
        </p:grpSpPr>
        <p:sp>
          <p:nvSpPr>
            <p:cNvPr id="35846" name="Text Box 10"/>
            <p:cNvSpPr txBox="1">
              <a:spLocks noChangeArrowheads="1"/>
            </p:cNvSpPr>
            <p:nvPr/>
          </p:nvSpPr>
          <p:spPr bwMode="auto">
            <a:xfrm>
              <a:off x="3827534" y="4552248"/>
              <a:ext cx="129843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whileStmt</a:t>
              </a:r>
              <a:endParaRPr lang="en-US" sz="2000" dirty="0"/>
            </a:p>
          </p:txBody>
        </p:sp>
        <p:sp>
          <p:nvSpPr>
            <p:cNvPr id="35847" name="Text Box 12"/>
            <p:cNvSpPr txBox="1">
              <a:spLocks noChangeArrowheads="1"/>
            </p:cNvSpPr>
            <p:nvPr/>
          </p:nvSpPr>
          <p:spPr bwMode="auto">
            <a:xfrm>
              <a:off x="2871614" y="5466648"/>
              <a:ext cx="1627047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booleanExpr</a:t>
              </a:r>
              <a:endParaRPr lang="en-US" sz="2000" dirty="0"/>
            </a:p>
          </p:txBody>
        </p:sp>
        <p:sp>
          <p:nvSpPr>
            <p:cNvPr id="35848" name="Text Box 13"/>
            <p:cNvSpPr txBox="1">
              <a:spLocks noChangeArrowheads="1"/>
            </p:cNvSpPr>
            <p:nvPr/>
          </p:nvSpPr>
          <p:spPr bwMode="auto">
            <a:xfrm>
              <a:off x="4581906" y="5466648"/>
              <a:ext cx="143789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statements</a:t>
              </a:r>
            </a:p>
          </p:txBody>
        </p:sp>
        <p:cxnSp>
          <p:nvCxnSpPr>
            <p:cNvPr id="35849" name="AutoShape 22"/>
            <p:cNvCxnSpPr>
              <a:cxnSpLocks noChangeShapeType="1"/>
              <a:stCxn id="35846" idx="2"/>
              <a:endCxn id="35847" idx="0"/>
            </p:cNvCxnSpPr>
            <p:nvPr/>
          </p:nvCxnSpPr>
          <p:spPr bwMode="auto">
            <a:xfrm rot="5400000">
              <a:off x="3824121" y="4814018"/>
              <a:ext cx="513648" cy="7916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5850" name="AutoShape 23"/>
            <p:cNvCxnSpPr>
              <a:cxnSpLocks noChangeShapeType="1"/>
              <a:stCxn id="35846" idx="2"/>
              <a:endCxn id="35848" idx="0"/>
            </p:cNvCxnSpPr>
            <p:nvPr/>
          </p:nvCxnSpPr>
          <p:spPr bwMode="auto">
            <a:xfrm rot="16200000" flipH="1">
              <a:off x="4631978" y="4797773"/>
              <a:ext cx="513648" cy="82410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C06D682-BCCA-45CA-AF19-CA2A6A9B3EE1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 for</a:t>
            </a:r>
            <a:br>
              <a:rPr lang="en-US"/>
            </a:br>
            <a:r>
              <a:rPr lang="en-US"/>
              <a:t>Context-Free Grammars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grammar = ( rule )+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rule = identifier "=" syntaxExpr "."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syntaxExpr = syntaxTerm ( "|" syntaxTerm )*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syntaxTerm = ( syntaxFactor )+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syntaxFactor = identifier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terminalSym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>
                <a:latin typeface="Consolas" pitchFamily="49" charset="0"/>
                <a:cs typeface="Consolas" pitchFamily="49" charset="0"/>
              </a:rPr>
              <a:t>    |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"(" syntaxExpr ")" ( multChar )?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multChar = "*" | "+" | "?"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identifier = letter ( letter | digit )*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terminalSym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"\"" 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escapedChar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)* "\""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[ !#-\[\]-~]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// any graphic ASCII character except backslash and quote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escapedChar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"\\" ("\"" | "\\")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letter = [A-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Za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-z]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digit = [0-9] .</a:t>
            </a:r>
          </a:p>
        </p:txBody>
      </p:sp>
    </p:spTree>
    <p:extLst>
      <p:ext uri="{BB962C8B-B14F-4D97-AF65-F5344CB8AC3E}">
        <p14:creationId xmlns:p14="http://schemas.microsoft.com/office/powerpoint/2010/main" val="286315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40A5826-C029-4CDE-8925-EE6CF48761A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Contextual Constraints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7173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general, each programming language is “approximated” by a context-free grammar.  Contextual constraints further restrict the approximating language to coincide with the desired language.</a:t>
            </a:r>
          </a:p>
          <a:p>
            <a:r>
              <a:rPr lang="en-US" dirty="0"/>
              <a:t>Examples: Valid syntax but not valid with respect to contextual constraints</a:t>
            </a:r>
          </a:p>
        </p:txBody>
      </p:sp>
      <p:sp>
        <p:nvSpPr>
          <p:cNvPr id="7174" name="Rectangle 11"/>
          <p:cNvSpPr>
            <a:spLocks noChangeArrowheads="1"/>
          </p:cNvSpPr>
          <p:nvPr/>
        </p:nvSpPr>
        <p:spPr bwMode="auto">
          <a:xfrm>
            <a:off x="1371600" y="3886200"/>
            <a:ext cx="2212144" cy="1277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 y := 5;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end.</a:t>
            </a:r>
          </a:p>
        </p:txBody>
      </p:sp>
      <p:sp>
        <p:nvSpPr>
          <p:cNvPr id="7175" name="Rectangle 12"/>
          <p:cNvSpPr>
            <a:spLocks noChangeArrowheads="1"/>
          </p:cNvSpPr>
          <p:nvPr/>
        </p:nvSpPr>
        <p:spPr bwMode="auto">
          <a:xfrm>
            <a:off x="5099050" y="3886200"/>
            <a:ext cx="1832233" cy="1277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var c : Char;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 c := -3;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end.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a formal notation for specifying the syntax of a programming language (</a:t>
            </a:r>
            <a:r>
              <a:rPr lang="en-US" dirty="0" err="1"/>
              <a:t>metalanguage</a:t>
            </a:r>
            <a:r>
              <a:rPr lang="en-US" dirty="0"/>
              <a:t>)</a:t>
            </a:r>
          </a:p>
          <a:p>
            <a:r>
              <a:rPr lang="en-US" dirty="0"/>
              <a:t>Use a finite notation to describe the syntax for all syntactically-valid programs of the language</a:t>
            </a:r>
          </a:p>
          <a:p>
            <a:r>
              <a:rPr lang="en-US" dirty="0"/>
              <a:t>Are powerful enough to handle infinite languages</a:t>
            </a:r>
          </a:p>
          <a:p>
            <a:r>
              <a:rPr lang="en-US" dirty="0"/>
              <a:t>Show the structure of the programs in the language</a:t>
            </a:r>
          </a:p>
          <a:p>
            <a:r>
              <a:rPr lang="en-US" dirty="0"/>
              <a:t>Have been used extensively for almost every programming language since the definition of ALGOL 60.</a:t>
            </a:r>
          </a:p>
          <a:p>
            <a:r>
              <a:rPr lang="en-US" dirty="0"/>
              <a:t>Drive parser development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526327D4-2092-4F9E-B2E1-99065F76829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839495E-528D-4608-9E7B-0B804A8A91B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also known as Backus-Naur Form (BNF) grammars</a:t>
            </a:r>
          </a:p>
          <a:p>
            <a:r>
              <a:rPr lang="en-US" dirty="0"/>
              <a:t>Are often processed by compiler tools (so called “compiler compilers”)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6329" y="3276600"/>
            <a:ext cx="63113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There are many different (but similar)</a:t>
            </a:r>
          </a:p>
          <a:p>
            <a:r>
              <a:rPr lang="en-US" dirty="0"/>
              <a:t>notations for defining context-free grammars.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E099415-7381-41DC-BB2E-E52915014E8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None/>
            </a:pPr>
            <a:r>
              <a:rPr lang="en-US" dirty="0"/>
              <a:t>A context-free grammar (CFG) consists of four components </a:t>
            </a:r>
          </a:p>
          <a:p>
            <a:pPr marL="457200" indent="-457200">
              <a:buSzTx/>
              <a:buFontTx/>
              <a:buAutoNum type="arabicPeriod"/>
            </a:pPr>
            <a:r>
              <a:rPr lang="en-US" dirty="0"/>
              <a:t>Finite set T of </a:t>
            </a:r>
            <a:r>
              <a:rPr lang="en-US" b="1" i="1" dirty="0"/>
              <a:t>terminal symbols</a:t>
            </a:r>
            <a:r>
              <a:rPr lang="en-US" dirty="0"/>
              <a:t> (a.k.a. the vocabulary)</a:t>
            </a:r>
          </a:p>
          <a:p>
            <a:pPr marL="838200" lvl="1" indent="-381000"/>
            <a:r>
              <a:rPr lang="en-US" dirty="0"/>
              <a:t>represent symbols appearing in the language</a:t>
            </a:r>
          </a:p>
          <a:p>
            <a:pPr marL="838200" lvl="1" indent="-381000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25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</a:p>
          <a:p>
            <a:pPr marL="457200" indent="-457200">
              <a:buSzTx/>
              <a:buFontTx/>
              <a:buAutoNum type="arabicPeriod"/>
            </a:pPr>
            <a:r>
              <a:rPr lang="en-US" dirty="0"/>
              <a:t>Finite set N of </a:t>
            </a:r>
            <a:r>
              <a:rPr lang="en-US" b="1" i="1" dirty="0"/>
              <a:t>nonterminal symbols</a:t>
            </a:r>
            <a:endParaRPr lang="en-US" i="1" dirty="0"/>
          </a:p>
          <a:p>
            <a:pPr marL="838200" lvl="1" indent="-381000"/>
            <a:r>
              <a:rPr lang="en-US" dirty="0"/>
              <a:t>represent the syntactic classes in the language</a:t>
            </a:r>
          </a:p>
          <a:p>
            <a:pPr marL="838200" lvl="1" indent="-381000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expression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statement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loopStmt</a:t>
            </a:r>
            <a:endParaRPr lang="en-US" dirty="0"/>
          </a:p>
          <a:p>
            <a:pPr marL="457200" indent="-457200">
              <a:buSzTx/>
              <a:buFontTx/>
              <a:buAutoNum type="arabicPeriod" startAt="3"/>
            </a:pPr>
            <a:r>
              <a:rPr lang="en-US" dirty="0"/>
              <a:t>Start symbol</a:t>
            </a:r>
          </a:p>
          <a:p>
            <a:pPr marL="838200" lvl="1" indent="-381000"/>
            <a:r>
              <a:rPr lang="en-US" dirty="0"/>
              <a:t>one of the nonterminal symbols</a:t>
            </a:r>
          </a:p>
          <a:p>
            <a:pPr marL="838200" lvl="1" indent="-381000"/>
            <a:r>
              <a:rPr lang="en-US" dirty="0"/>
              <a:t>often something like program or </a:t>
            </a:r>
            <a:r>
              <a:rPr lang="en-US" dirty="0">
                <a:latin typeface="Consolas" panose="020B0609020204030204" pitchFamily="49" charset="0"/>
              </a:rPr>
              <a:t>compilationUnit</a:t>
            </a:r>
          </a:p>
          <a:p>
            <a:pPr marL="457200" indent="-457200">
              <a:buSzTx/>
              <a:buFontTx/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9BB326E-C829-4C5F-B105-4025AF28CB2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SzTx/>
              <a:buFontTx/>
              <a:buAutoNum type="arabicPeriod" startAt="4"/>
            </a:pPr>
            <a:r>
              <a:rPr lang="en-US" dirty="0"/>
              <a:t>Finite set of rules that define how syntax phrases are structured from terminal and nonterminal symbols</a:t>
            </a:r>
          </a:p>
          <a:p>
            <a:pPr marL="838200" lvl="1" indent="-381000"/>
            <a:r>
              <a:rPr lang="en-US" dirty="0"/>
              <a:t>often called “syntax equations”, “production rules” or simply “productions”</a:t>
            </a:r>
          </a:p>
          <a:p>
            <a:pPr marL="838200" lvl="1" indent="-381000"/>
            <a:r>
              <a:rPr lang="en-US" dirty="0"/>
              <a:t>characterize possible substitutions for nonterminal symbols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4576</TotalTime>
  <Words>2936</Words>
  <Application>Microsoft Office PowerPoint</Application>
  <PresentationFormat>On-screen Show (4:3)</PresentationFormat>
  <Paragraphs>491</Paragraphs>
  <Slides>41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Consolas</vt:lpstr>
      <vt:lpstr>Times New Roman</vt:lpstr>
      <vt:lpstr>SoftMoore2</vt:lpstr>
      <vt:lpstr>Context-Free Grammars</vt:lpstr>
      <vt:lpstr>Specification of a Programming Language</vt:lpstr>
      <vt:lpstr>Formal Versus Informal Specification</vt:lpstr>
      <vt:lpstr>Syntax Versus Contextual Constraints</vt:lpstr>
      <vt:lpstr>Syntax Versus Contextual Constraints (continued)</vt:lpstr>
      <vt:lpstr>Context-Free Grammars</vt:lpstr>
      <vt:lpstr>Context-Free Grammars (continued)</vt:lpstr>
      <vt:lpstr>Context-Free Grammar</vt:lpstr>
      <vt:lpstr>Context-Free Grammar (continued)</vt:lpstr>
      <vt:lpstr>Format for Rules</vt:lpstr>
      <vt:lpstr>Extended Grammars (a.k.a., EBNF)</vt:lpstr>
      <vt:lpstr>Using Extended Grammars</vt:lpstr>
      <vt:lpstr>Common Conventions for Rules</vt:lpstr>
      <vt:lpstr>Example: Grammar for CPRL</vt:lpstr>
      <vt:lpstr>Lexical Versus Structural Grammars</vt:lpstr>
      <vt:lpstr>Lexical Versus Structural Grammars (continued)</vt:lpstr>
      <vt:lpstr>Augmenting Rule</vt:lpstr>
      <vt:lpstr>Alternate Rule Notations</vt:lpstr>
      <vt:lpstr>Examples: Alternate Rule Notations</vt:lpstr>
      <vt:lpstr>Simple or Non-Extended Grammars</vt:lpstr>
      <vt:lpstr>Simple Grammar Examples</vt:lpstr>
      <vt:lpstr>Syntax Diagrams</vt:lpstr>
      <vt:lpstr>Example: Syntax Diagrams</vt:lpstr>
      <vt:lpstr>Use of Naming Conventions for Nonterminal Symbols</vt:lpstr>
      <vt:lpstr>Grammar Transformations: Substitution of Nonterminal Symbols</vt:lpstr>
      <vt:lpstr>Grammar Transformations: Left Factorization</vt:lpstr>
      <vt:lpstr>Grammar Transformations: Elimination of Left Recursion</vt:lpstr>
      <vt:lpstr>Example: Grammar Transformations</vt:lpstr>
      <vt:lpstr>Grammars versus Languages</vt:lpstr>
      <vt:lpstr>Derivation</vt:lpstr>
      <vt:lpstr>Parse Trees</vt:lpstr>
      <vt:lpstr>Example: Parse Tree (from previous derivation)</vt:lpstr>
      <vt:lpstr>Some Grammars Have Problems</vt:lpstr>
      <vt:lpstr>Some Grammars Have Problems (continued)</vt:lpstr>
      <vt:lpstr>Some Grammars Have Problems (continued)</vt:lpstr>
      <vt:lpstr>Specifying Operator Precedence</vt:lpstr>
      <vt:lpstr>Specifying Operator Precedence Within the Grammar </vt:lpstr>
      <vt:lpstr>Associativity</vt:lpstr>
      <vt:lpstr>Abstract Syntax Trees</vt:lpstr>
      <vt:lpstr>Abstract Syntax Trees (continued)</vt:lpstr>
      <vt:lpstr>Context-Free Grammar for Context-Free Grammars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Context-Free Grammars</dc:title>
  <dc:creator>John I. Moore, Jr.</dc:creator>
  <cp:lastModifiedBy>John Moore</cp:lastModifiedBy>
  <cp:revision>205</cp:revision>
  <cp:lastPrinted>2020-02-01T15:47:02Z</cp:lastPrinted>
  <dcterms:created xsi:type="dcterms:W3CDTF">2005-01-15T15:50:49Z</dcterms:created>
  <dcterms:modified xsi:type="dcterms:W3CDTF">2023-12-02T14:56:52Z</dcterms:modified>
</cp:coreProperties>
</file>