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9"/>
  </p:notesMasterIdLst>
  <p:handoutMasterIdLst>
    <p:handoutMasterId r:id="rId50"/>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01" r:id="rId22"/>
    <p:sldId id="302" r:id="rId23"/>
    <p:sldId id="311" r:id="rId24"/>
    <p:sldId id="332" r:id="rId25"/>
    <p:sldId id="333" r:id="rId26"/>
    <p:sldId id="312" r:id="rId27"/>
    <p:sldId id="313" r:id="rId28"/>
    <p:sldId id="328" r:id="rId29"/>
    <p:sldId id="326" r:id="rId30"/>
    <p:sldId id="327" r:id="rId31"/>
    <p:sldId id="285" r:id="rId32"/>
    <p:sldId id="334" r:id="rId33"/>
    <p:sldId id="335" r:id="rId34"/>
    <p:sldId id="317" r:id="rId35"/>
    <p:sldId id="320" r:id="rId36"/>
    <p:sldId id="314" r:id="rId37"/>
    <p:sldId id="315" r:id="rId38"/>
    <p:sldId id="316" r:id="rId39"/>
    <p:sldId id="324" r:id="rId40"/>
    <p:sldId id="325" r:id="rId41"/>
    <p:sldId id="322" r:id="rId42"/>
    <p:sldId id="330" r:id="rId43"/>
    <p:sldId id="289" r:id="rId44"/>
    <p:sldId id="290" r:id="rId45"/>
    <p:sldId id="305" r:id="rId46"/>
    <p:sldId id="291" r:id="rId47"/>
    <p:sldId id="295" r:id="rId4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0" autoAdjust="0"/>
    <p:restoredTop sz="97055" autoAdjust="0"/>
  </p:normalViewPr>
  <p:slideViewPr>
    <p:cSldViewPr>
      <p:cViewPr varScale="1">
        <p:scale>
          <a:sx n="111" d="100"/>
          <a:sy n="111" d="100"/>
        </p:scale>
        <p:origin x="86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8-</a:t>
            </a:r>
            <a:fld id="{181C5F6C-56BA-481C-8614-77A0EB42E15C}"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529"/>
            <a:r>
              <a:rPr lang="en-US" dirty="0"/>
              <a:t>AST</a:t>
            </a:r>
          </a:p>
        </p:txBody>
      </p:sp>
      <p:sp>
        <p:nvSpPr>
          <p:cNvPr id="26627" name="Rectangle 7"/>
          <p:cNvSpPr>
            <a:spLocks noGrp="1" noChangeArrowheads="1"/>
          </p:cNvSpPr>
          <p:nvPr>
            <p:ph type="sldNum" sz="quarter" idx="5"/>
          </p:nvPr>
        </p:nvSpPr>
        <p:spPr>
          <a:noFill/>
        </p:spPr>
        <p:txBody>
          <a:bodyPr/>
          <a:lstStyle/>
          <a:p>
            <a:pPr defTabSz="966529"/>
            <a:fld id="{D400509C-4A7C-4E42-967C-1577FDCCDE29}" type="slidenum">
              <a:rPr lang="en-US" smtClean="0"/>
              <a:pPr defTabSz="966529"/>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26</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31</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43</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44</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45</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46</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47</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B7095C2C-D0A6-4EB7-8711-561F34EA0BB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A413A2F6-7BFD-463C-B63A-922040FAF32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A1F458BF-EB93-4BA5-9F70-B4F59EA656A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0493F5BC-5863-40DB-9BF6-90302664BBE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8542D63B-4C3C-4F72-8215-1AB24BD072E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7B170DE-D3A5-4BCF-9E81-C70A56B4153F}"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B2EE8A07-1D7D-4DE9-A304-D613FE0C0EA3}"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BinaryExpr</a:t>
            </a:r>
            <a:endParaRPr lang="en-US" dirty="0">
              <a:latin typeface="Consolas" pitchFamily="49" charset="0"/>
              <a:cs typeface="Consolas" pitchFamily="49" charset="0"/>
            </a:endParaRPr>
          </a:p>
        </p:txBody>
      </p:sp>
      <p:sp>
        <p:nvSpPr>
          <p:cNvPr id="3" name="Content Placeholder 2"/>
          <p:cNvSpPr>
            <a:spLocks noGrp="1"/>
          </p:cNvSpPr>
          <p:nvPr>
            <p:ph idx="1"/>
          </p:nvPr>
        </p:nvSpPr>
        <p:spPr/>
        <p:txBody>
          <a:bodyPr lIns="182880" tIns="91440"/>
          <a:lstStyle/>
          <a:p>
            <a:pPr marL="0" indent="0">
              <a:spcBef>
                <a:spcPts val="200"/>
              </a:spcBef>
              <a:buNone/>
            </a:pPr>
            <a:r>
              <a:rPr lang="en-US" sz="1700" dirty="0">
                <a:latin typeface="Consolas" pitchFamily="49" charset="0"/>
                <a:cs typeface="Consolas" pitchFamily="49" charset="0"/>
              </a:rPr>
              <a:t>public abstract class </a:t>
            </a:r>
            <a:r>
              <a:rPr lang="en-US" sz="1700" dirty="0" err="1">
                <a:latin typeface="Consolas" pitchFamily="49" charset="0"/>
                <a:cs typeface="Consolas" pitchFamily="49" charset="0"/>
              </a:rPr>
              <a:t>BinaryExpr</a:t>
            </a:r>
            <a:r>
              <a:rPr lang="en-US" sz="1700" dirty="0">
                <a:latin typeface="Consolas" pitchFamily="49" charset="0"/>
                <a:cs typeface="Consolas" pitchFamily="49" charset="0"/>
              </a:rPr>
              <a:t> extends Expression</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private Expression </a:t>
            </a:r>
            <a:r>
              <a:rPr lang="en-US" sz="1700" dirty="0" err="1">
                <a:latin typeface="Consolas" pitchFamily="49" charset="0"/>
                <a:cs typeface="Consolas" pitchFamily="49" charset="0"/>
              </a:rPr>
              <a:t>leftOperand</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private Token operator;</a:t>
            </a:r>
          </a:p>
          <a:p>
            <a:pPr marL="0" indent="0">
              <a:spcBef>
                <a:spcPts val="200"/>
              </a:spcBef>
              <a:buNone/>
            </a:pPr>
            <a:r>
              <a:rPr lang="en-US" sz="1700" dirty="0">
                <a:latin typeface="Consolas" pitchFamily="49" charset="0"/>
                <a:cs typeface="Consolas" pitchFamily="49" charset="0"/>
              </a:rPr>
              <a:t>    private Expression </a:t>
            </a:r>
            <a:r>
              <a:rPr lang="en-US" sz="1700" dirty="0" err="1">
                <a:latin typeface="Consolas" pitchFamily="49" charset="0"/>
                <a:cs typeface="Consolas" pitchFamily="49" charset="0"/>
              </a:rPr>
              <a:t>rightOperand</a:t>
            </a:r>
            <a:r>
              <a:rPr lang="en-US" sz="1700" dirty="0">
                <a:latin typeface="Consolas" pitchFamily="49" charset="0"/>
                <a:cs typeface="Consolas" pitchFamily="49" charset="0"/>
              </a:rPr>
              <a:t>;</a:t>
            </a:r>
          </a:p>
          <a:p>
            <a:pPr marL="0" indent="0">
              <a:spcBef>
                <a:spcPts val="200"/>
              </a:spcBef>
              <a:buNone/>
            </a:pPr>
            <a:endParaRPr lang="en-US" sz="1700" dirty="0">
              <a:latin typeface="Consolas" pitchFamily="49" charset="0"/>
              <a:cs typeface="Consolas" pitchFamily="49" charset="0"/>
            </a:endParaRPr>
          </a:p>
          <a:p>
            <a:pPr marL="0" indent="0">
              <a:spcBef>
                <a:spcPts val="200"/>
              </a:spcBef>
              <a:buNone/>
            </a:pPr>
            <a:r>
              <a:rPr lang="en-US" sz="1700" dirty="0">
                <a:latin typeface="Consolas" pitchFamily="49" charset="0"/>
                <a:cs typeface="Consolas" pitchFamily="49" charset="0"/>
              </a:rPr>
              <a:t>    public </a:t>
            </a:r>
            <a:r>
              <a:rPr lang="en-US" sz="1700" dirty="0" err="1">
                <a:latin typeface="Consolas" pitchFamily="49" charset="0"/>
                <a:cs typeface="Consolas" pitchFamily="49" charset="0"/>
              </a:rPr>
              <a:t>BinaryExpr</a:t>
            </a:r>
            <a:r>
              <a:rPr lang="en-US" sz="1700" dirty="0">
                <a:latin typeface="Consolas" pitchFamily="49" charset="0"/>
                <a:cs typeface="Consolas" pitchFamily="49" charset="0"/>
              </a:rPr>
              <a:t>(Expression </a:t>
            </a:r>
            <a:r>
              <a:rPr lang="en-US" sz="1700" dirty="0" err="1">
                <a:latin typeface="Consolas" pitchFamily="49" charset="0"/>
                <a:cs typeface="Consolas" pitchFamily="49" charset="0"/>
              </a:rPr>
              <a:t>leftOperand</a:t>
            </a:r>
            <a:r>
              <a:rPr lang="en-US" sz="1700" dirty="0">
                <a:latin typeface="Consolas" pitchFamily="49" charset="0"/>
                <a:cs typeface="Consolas" pitchFamily="49" charset="0"/>
              </a:rPr>
              <a:t>, Token operator,</a:t>
            </a:r>
          </a:p>
          <a:p>
            <a:pPr marL="0" indent="0">
              <a:spcBef>
                <a:spcPts val="200"/>
              </a:spcBef>
              <a:buNone/>
            </a:pPr>
            <a:r>
              <a:rPr lang="en-US" sz="1700" dirty="0">
                <a:latin typeface="Consolas" pitchFamily="49" charset="0"/>
                <a:cs typeface="Consolas" pitchFamily="49" charset="0"/>
              </a:rPr>
              <a:t>                      Expression </a:t>
            </a:r>
            <a:r>
              <a:rPr lang="en-US" sz="1700" dirty="0" err="1">
                <a:latin typeface="Consolas" pitchFamily="49" charset="0"/>
                <a:cs typeface="Consolas" pitchFamily="49" charset="0"/>
              </a:rPr>
              <a:t>rightOperand</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this.leftOperand</a:t>
            </a:r>
            <a:r>
              <a:rPr lang="en-US" sz="1700" dirty="0">
                <a:latin typeface="Consolas" pitchFamily="49" charset="0"/>
                <a:cs typeface="Consolas" pitchFamily="49" charset="0"/>
              </a:rPr>
              <a:t>  = </a:t>
            </a:r>
            <a:r>
              <a:rPr lang="en-US" sz="1700" dirty="0" err="1">
                <a:latin typeface="Consolas" pitchFamily="49" charset="0"/>
                <a:cs typeface="Consolas" pitchFamily="49" charset="0"/>
              </a:rPr>
              <a:t>leftOperand</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this.operator</a:t>
            </a:r>
            <a:r>
              <a:rPr lang="en-US" sz="1700" dirty="0">
                <a:latin typeface="Consolas" pitchFamily="49" charset="0"/>
                <a:cs typeface="Consolas" pitchFamily="49" charset="0"/>
              </a:rPr>
              <a:t>     = operator;</a:t>
            </a:r>
          </a:p>
          <a:p>
            <a:pPr marL="0" indent="0">
              <a:spcBef>
                <a:spcPts val="200"/>
              </a:spcBef>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this.rightOperand</a:t>
            </a:r>
            <a:r>
              <a:rPr lang="en-US" sz="1700" dirty="0">
                <a:latin typeface="Consolas" pitchFamily="49" charset="0"/>
                <a:cs typeface="Consolas" pitchFamily="49" charset="0"/>
              </a:rPr>
              <a:t> = </a:t>
            </a:r>
            <a:r>
              <a:rPr lang="en-US" sz="1700" dirty="0" err="1">
                <a:latin typeface="Consolas" pitchFamily="49" charset="0"/>
                <a:cs typeface="Consolas" pitchFamily="49" charset="0"/>
              </a:rPr>
              <a:t>rightOperand</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8DAA6547-D2C0-4EB6-B72F-7630969AD0F4}" type="slidenum">
              <a:rPr lang="en-US" smtClean="0"/>
              <a:pPr/>
              <a:t>11</a:t>
            </a:fld>
            <a:endParaRPr lang="en-US"/>
          </a:p>
        </p:txBody>
      </p:sp>
      <p:sp>
        <p:nvSpPr>
          <p:cNvPr id="7172" name="Rectangle 2"/>
          <p:cNvSpPr>
            <a:spLocks noGrp="1" noChangeArrowheads="1"/>
          </p:cNvSpPr>
          <p:nvPr>
            <p:ph type="title"/>
          </p:nvPr>
        </p:nvSpPr>
        <p:spPr/>
        <p:txBody>
          <a:bodyPr/>
          <a:lstStyle/>
          <a:p>
            <a:r>
              <a:rPr lang="en-US"/>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a:t>
            </a:r>
            <a:r>
              <a:rPr lang="en-US" dirty="0" err="1"/>
              <a:t>superclass</a:t>
            </a:r>
            <a:r>
              <a:rPr lang="en-US" dirty="0"/>
              <a:t>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t>
            </a:r>
            <a:r>
              <a:rPr lang="en-US" dirty="0" err="1">
                <a:latin typeface="Consolas" pitchFamily="49" charset="0"/>
              </a:rPr>
              <a:t>ast</a:t>
            </a:r>
            <a:r>
              <a:rPr lang="en-US" dirty="0"/>
              <a:t>” </a:t>
            </a:r>
            <a:r>
              <a:rPr lang="en-US" dirty="0" err="1"/>
              <a:t>subpackage</a:t>
            </a:r>
            <a:r>
              <a:rPr lang="en-US" dirty="0"/>
              <a:t>.</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13802F68-1205-4EE3-893E-31A05347F369}" type="slidenum">
              <a:rPr lang="en-US" smtClean="0"/>
              <a:pPr/>
              <a:t>12</a:t>
            </a:fld>
            <a:endParaRPr lang="en-US"/>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public abstract class AST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Check semantic/contextual constraints. */    </a:t>
            </a:r>
          </a:p>
          <a:p>
            <a:pPr marL="91440" indent="0">
              <a:spcBef>
                <a:spcPts val="100"/>
              </a:spcBef>
              <a:buFontTx/>
              <a:buNone/>
            </a:pPr>
            <a:r>
              <a:rPr lang="en-US" sz="1800" dirty="0">
                <a:latin typeface="Consolas" pitchFamily="49" charset="0"/>
              </a:rPr>
              <a:t>    public abstract void </a:t>
            </a:r>
            <a:r>
              <a:rPr lang="en-US" sz="1800" dirty="0" err="1">
                <a:latin typeface="Consolas" pitchFamily="49" charset="0"/>
              </a:rPr>
              <a:t>checkConstraints</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Emit the object code for the AST. */</a:t>
            </a:r>
          </a:p>
          <a:p>
            <a:pPr marL="91440" indent="0">
              <a:spcBef>
                <a:spcPts val="100"/>
              </a:spcBef>
              <a:buFontTx/>
              <a:buNone/>
            </a:pPr>
            <a:r>
              <a:rPr lang="en-US" sz="1800" dirty="0">
                <a:latin typeface="Consolas" pitchFamily="49" charset="0"/>
              </a:rPr>
              <a:t>    public abstract void emit()</a:t>
            </a:r>
          </a:p>
          <a:p>
            <a:pPr marL="91440" indent="0">
              <a:spcBef>
                <a:spcPts val="100"/>
              </a:spcBef>
              <a:buFontTx/>
              <a:buNone/>
            </a:pPr>
            <a:r>
              <a:rPr lang="en-US" sz="1800" dirty="0">
                <a:latin typeface="Consolas" pitchFamily="49" charset="0"/>
              </a:rPr>
              <a:t>        throws </a:t>
            </a:r>
            <a:r>
              <a:rPr lang="en-US" sz="1800" dirty="0" err="1">
                <a:latin typeface="Consolas" pitchFamily="49" charset="0"/>
              </a:rPr>
              <a:t>CodeGenException</a:t>
            </a:r>
            <a:r>
              <a:rPr lang="en-US" sz="1800" dirty="0">
                <a:latin typeface="Consolas" pitchFamily="49" charset="0"/>
              </a:rPr>
              <a:t>, </a:t>
            </a:r>
            <a:r>
              <a:rPr lang="en-US" sz="1800" dirty="0" err="1">
                <a:latin typeface="Consolas" pitchFamily="49" charset="0"/>
              </a:rPr>
              <a:t>IOException</a:t>
            </a:r>
            <a:r>
              <a:rPr lang="en-US" sz="1800" dirty="0">
                <a:latin typeface="Consolas" pitchFamily="49" charset="0"/>
              </a:rPr>
              <a:t>;</a:t>
            </a:r>
          </a:p>
          <a:p>
            <a:pPr marL="91440" indent="0">
              <a:spcBef>
                <a:spcPts val="100"/>
              </a:spcBef>
              <a:buFontTx/>
              <a:buNone/>
            </a:pPr>
            <a:r>
              <a:rPr lang="en-US" sz="1800" dirty="0">
                <a:latin typeface="Consolas" pitchFamily="49" charset="0"/>
              </a:rPr>
              <a:t>  }</a:t>
            </a:r>
          </a:p>
        </p:txBody>
      </p:sp>
      <p:sp>
        <p:nvSpPr>
          <p:cNvPr id="2" name="TextBox 1"/>
          <p:cNvSpPr txBox="1"/>
          <p:nvPr/>
        </p:nvSpPr>
        <p:spPr>
          <a:xfrm>
            <a:off x="1185496" y="4895671"/>
            <a:ext cx="6773008" cy="1200329"/>
          </a:xfrm>
          <a:prstGeom prst="rect">
            <a:avLst/>
          </a:prstGeom>
          <a:noFill/>
          <a:ln>
            <a:solidFill>
              <a:schemeClr val="tx1"/>
            </a:solidFill>
          </a:ln>
        </p:spPr>
        <p:txBody>
          <a:bodyPr wrap="none" rtlCol="0">
            <a:spAutoFit/>
          </a:bodyPr>
          <a:lstStyle/>
          <a:p>
            <a:pPr algn="l"/>
            <a:r>
              <a:rPr lang="en-US" dirty="0"/>
              <a:t>Methods </a:t>
            </a:r>
            <a:r>
              <a:rPr lang="en-US" dirty="0" err="1">
                <a:latin typeface="Consolas" panose="020B0609020204030204" pitchFamily="49" charset="0"/>
              </a:rPr>
              <a:t>checkConstraints</a:t>
            </a:r>
            <a:r>
              <a:rPr lang="en-US" dirty="0">
                <a:latin typeface="Consolas" panose="020B0609020204030204" pitchFamily="49" charset="0"/>
              </a:rPr>
              <a:t>()</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BF377254-52BB-44F4-94D9-3E16AFABBC6C}" type="slidenum">
              <a:rPr lang="en-US" smtClean="0"/>
              <a:pPr/>
              <a:t>13</a:t>
            </a:fld>
            <a:endParaRPr lang="en-US"/>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public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 </a:t>
            </a:r>
            <a:r>
              <a:rPr lang="en-US" sz="1800" dirty="0" err="1">
                <a:latin typeface="Consolas" pitchFamily="49" charset="0"/>
                <a:cs typeface="Consolas" pitchFamily="49" charset="0"/>
              </a:rPr>
              <a:t>parseInitialDecls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r>
              <a:rPr lang="en-US" sz="1800" dirty="0">
                <a:latin typeface="Consolas" pitchFamily="49" charset="0"/>
                <a:cs typeface="Consolas" pitchFamily="49" charset="0"/>
              </a:rPr>
              <a:t>public List&lt;</a:t>
            </a:r>
            <a:r>
              <a:rPr lang="en-US" sz="1800" dirty="0" err="1">
                <a:latin typeface="Consolas" pitchFamily="49" charset="0"/>
                <a:cs typeface="Consolas" pitchFamily="49" charset="0"/>
              </a:rPr>
              <a:t>SubprogramDecl</a:t>
            </a:r>
            <a:r>
              <a:rPr lang="en-US" sz="1800" dirty="0">
                <a:latin typeface="Consolas" pitchFamily="49" charset="0"/>
                <a:cs typeface="Consolas" pitchFamily="49" charset="0"/>
              </a:rPr>
              <a:t>&gt;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r>
              <a:rPr lang="en-US" sz="1800" dirty="0">
                <a:latin typeface="Consolas" pitchFamily="49" charset="0"/>
                <a:cs typeface="Consolas" pitchFamily="49" charset="0"/>
              </a:rPr>
              <a:t>public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r>
              <a:rPr lang="en-US" sz="1800" dirty="0">
                <a:latin typeface="Consolas" pitchFamily="49" charset="0"/>
                <a:cs typeface="Consolas" pitchFamily="49" charset="0"/>
              </a:rPr>
              <a:t>public List&lt;Statement&gt; </a:t>
            </a:r>
            <a:r>
              <a:rPr lang="en-US" sz="1800" dirty="0" err="1">
                <a:latin typeface="Consolas" pitchFamily="49" charset="0"/>
                <a:cs typeface="Consolas" pitchFamily="49" charset="0"/>
              </a:rPr>
              <a:t>parseStatements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r>
              <a:rPr lang="en-US" sz="1800" dirty="0">
                <a:latin typeface="Consolas" pitchFamily="49" charset="0"/>
                <a:cs typeface="Consolas" pitchFamily="49" charset="0"/>
              </a:rPr>
              <a:t>public List&lt;</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&gt;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r>
              <a:rPr lang="en-US" sz="1800" dirty="0">
                <a:latin typeface="Consolas" pitchFamily="49" charset="0"/>
                <a:cs typeface="Consolas" pitchFamily="49" charset="0"/>
              </a:rPr>
              <a:t>public List&lt;Expression&gt; </a:t>
            </a:r>
            <a:r>
              <a:rPr lang="en-US" sz="1800" dirty="0" err="1">
                <a:latin typeface="Consolas" pitchFamily="49" charset="0"/>
                <a:cs typeface="Consolas" pitchFamily="49" charset="0"/>
              </a:rPr>
              <a:t>parseActualParameters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a:t>©SoftMoore Consulting</a:t>
            </a:r>
          </a:p>
        </p:txBody>
      </p:sp>
      <p:sp>
        <p:nvSpPr>
          <p:cNvPr id="19459" name="Slide Number Placeholder 4"/>
          <p:cNvSpPr>
            <a:spLocks noGrp="1"/>
          </p:cNvSpPr>
          <p:nvPr>
            <p:ph type="sldNum" sz="quarter" idx="11"/>
          </p:nvPr>
        </p:nvSpPr>
        <p:spPr/>
        <p:txBody>
          <a:bodyPr/>
          <a:lstStyle/>
          <a:p>
            <a:r>
              <a:rPr lang="en-US"/>
              <a:t>Slide </a:t>
            </a:r>
            <a:fld id="{D31FD0DA-DD04-4861-BE9E-80BD7A148B2A}"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a:t>©SoftMoore Consulting</a:t>
            </a:r>
          </a:p>
        </p:txBody>
      </p:sp>
      <p:sp>
        <p:nvSpPr>
          <p:cNvPr id="10243" name="Slide Number Placeholder 4"/>
          <p:cNvSpPr>
            <a:spLocks noGrp="1"/>
          </p:cNvSpPr>
          <p:nvPr>
            <p:ph type="sldNum" sz="quarter" idx="11"/>
          </p:nvPr>
        </p:nvSpPr>
        <p:spPr/>
        <p:txBody>
          <a:bodyPr/>
          <a:lstStyle/>
          <a:p>
            <a:r>
              <a:rPr lang="en-US"/>
              <a:t>Slide </a:t>
            </a:r>
            <a:fld id="{FBC76C81-D1B5-4D79-A768-D4A0B56CDCA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a:t>
            </a:r>
            <a:r>
              <a:rPr lang="en-US" dirty="0" err="1">
                <a:latin typeface="Consolas" panose="020B0609020204030204" pitchFamily="49" charset="0"/>
              </a:rPr>
              <a:t>LoopStmt</a:t>
            </a:r>
            <a:r>
              <a:rPr lang="en-US" dirty="0">
                <a:latin typeface="Consolas" panose="020B0609020204030204" pitchFamily="49" charset="0"/>
              </a:rPr>
              <a:t> extends Statement ...</a:t>
            </a:r>
          </a:p>
          <a:p>
            <a:r>
              <a:rPr lang="en-US" dirty="0"/>
              <a:t>The parsing method </a:t>
            </a:r>
            <a:r>
              <a:rPr lang="en-US" dirty="0" err="1">
                <a:latin typeface="Consolas" panose="020B0609020204030204" pitchFamily="49" charset="0"/>
              </a:rPr>
              <a:t>parseLoopStmt</a:t>
            </a:r>
            <a:r>
              <a:rPr lang="en-US" dirty="0">
                <a:latin typeface="Consolas" panose="020B0609020204030204" pitchFamily="49" charset="0"/>
              </a:rPr>
              <a:t>()</a:t>
            </a:r>
            <a:r>
              <a:rPr lang="en-US" dirty="0"/>
              <a:t> would be responsible for creating the AST node for </a:t>
            </a:r>
            <a:r>
              <a:rPr lang="en-US" dirty="0" err="1">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err="1">
                <a:latin typeface="Consolas" panose="020B0609020204030204" pitchFamily="49" charset="0"/>
              </a:rPr>
              <a:t>parseLoopStmt</a:t>
            </a:r>
            <a:r>
              <a:rPr lang="en-US" dirty="0">
                <a:latin typeface="Consolas" panose="020B0609020204030204" pitchFamily="49" charset="0"/>
              </a:rPr>
              <a:t>()</a:t>
            </a:r>
            <a:r>
              <a:rPr lang="en-US" dirty="0"/>
              <a:t> will return an object of class </a:t>
            </a:r>
            <a:r>
              <a:rPr lang="en-US" dirty="0" err="1">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a:t>©SoftMoore Consulting</a:t>
            </a:r>
          </a:p>
        </p:txBody>
      </p:sp>
      <p:sp>
        <p:nvSpPr>
          <p:cNvPr id="10243" name="Slide Number Placeholder 4"/>
          <p:cNvSpPr>
            <a:spLocks noGrp="1"/>
          </p:cNvSpPr>
          <p:nvPr>
            <p:ph type="sldNum" sz="quarter" idx="11"/>
          </p:nvPr>
        </p:nvSpPr>
        <p:spPr/>
        <p:txBody>
          <a:bodyPr/>
          <a:lstStyle/>
          <a:p>
            <a:r>
              <a:rPr lang="en-US"/>
              <a:t>Slide </a:t>
            </a:r>
            <a:fld id="{FBC76C81-D1B5-4D79-A768-D4A0B56CDCA9}" type="slidenum">
              <a:rPr lang="en-US" smtClean="0"/>
              <a:pPr/>
              <a:t>16</a:t>
            </a:fld>
            <a:endParaRPr lang="en-US"/>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18</a:t>
            </a:fld>
            <a:endParaRPr lang="en-US"/>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grpSp>
        <p:nvGrpSpPr>
          <p:cNvPr id="3" name="Group 2"/>
          <p:cNvGrpSpPr/>
          <p:nvPr/>
        </p:nvGrpSpPr>
        <p:grpSpPr>
          <a:xfrm>
            <a:off x="191123" y="1790785"/>
            <a:ext cx="8761755" cy="3467015"/>
            <a:chOff x="134366" y="1752600"/>
            <a:chExt cx="8761755"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err="1">
                  <a:latin typeface="+mn-lt"/>
                </a:rPr>
                <a:t>ConstDecl</a:t>
              </a:r>
              <a:endParaRPr lang="en-US" sz="1600" dirty="0">
                <a:latin typeface="+mn-lt"/>
              </a:endParaRP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err="1">
                  <a:latin typeface="+mn-lt"/>
                </a:rPr>
                <a:t>VarDecl</a:t>
              </a:r>
              <a:endParaRPr lang="en-US" sz="1600" dirty="0">
                <a:latin typeface="+mn-lt"/>
              </a:endParaRPr>
            </a:p>
          </p:txBody>
        </p:sp>
        <p:sp>
          <p:nvSpPr>
            <p:cNvPr id="11275" name="Text Box 11"/>
            <p:cNvSpPr txBox="1">
              <a:spLocks noChangeArrowheads="1"/>
            </p:cNvSpPr>
            <p:nvPr/>
          </p:nvSpPr>
          <p:spPr bwMode="auto">
            <a:xfrm>
              <a:off x="4704377" y="3842494"/>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a:latin typeface="+mn-lt"/>
                </a:rPr>
                <a:t>IfStmt</a:t>
              </a:r>
            </a:p>
          </p:txBody>
        </p:sp>
        <p:sp>
          <p:nvSpPr>
            <p:cNvPr id="11276" name="Text Box 12"/>
            <p:cNvSpPr txBox="1">
              <a:spLocks noChangeArrowheads="1"/>
            </p:cNvSpPr>
            <p:nvPr/>
          </p:nvSpPr>
          <p:spPr bwMode="auto">
            <a:xfrm>
              <a:off x="5585101" y="3842494"/>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a:latin typeface="+mn-lt"/>
                </a:rPr>
                <a:t>LoopStmt</a:t>
              </a:r>
            </a:p>
          </p:txBody>
        </p:sp>
        <p:sp>
          <p:nvSpPr>
            <p:cNvPr id="11277" name="Rectangle 13"/>
            <p:cNvSpPr>
              <a:spLocks noChangeArrowheads="1"/>
            </p:cNvSpPr>
            <p:nvPr/>
          </p:nvSpPr>
          <p:spPr bwMode="auto">
            <a:xfrm>
              <a:off x="7313068"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a:latin typeface="+mn-lt"/>
                </a:rPr>
                <a:t>Expression</a:t>
              </a:r>
            </a:p>
          </p:txBody>
        </p:sp>
        <p:sp>
          <p:nvSpPr>
            <p:cNvPr id="11278" name="Text Box 15"/>
            <p:cNvSpPr txBox="1">
              <a:spLocks noChangeArrowheads="1"/>
            </p:cNvSpPr>
            <p:nvPr/>
          </p:nvSpPr>
          <p:spPr bwMode="auto">
            <a:xfrm>
              <a:off x="6079647"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a:latin typeface="+mn-lt"/>
                </a:rPr>
                <a:t>AddingExpr</a:t>
              </a:r>
            </a:p>
          </p:txBody>
        </p:sp>
        <p:sp>
          <p:nvSpPr>
            <p:cNvPr id="11279" name="Text Box 16"/>
            <p:cNvSpPr txBox="1">
              <a:spLocks noChangeArrowheads="1"/>
            </p:cNvSpPr>
            <p:nvPr/>
          </p:nvSpPr>
          <p:spPr bwMode="auto">
            <a:xfrm>
              <a:off x="7379679"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err="1">
                  <a:latin typeface="+mn-lt"/>
                </a:rPr>
                <a:t>RelationalExpr</a:t>
              </a:r>
              <a:endParaRPr lang="en-US" sz="1600" dirty="0">
                <a:latin typeface="+mn-lt"/>
              </a:endParaRP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95706" y="837770"/>
              <a:ext cx="493181" cy="3340592"/>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4389" y="2923429"/>
              <a:ext cx="575557" cy="1262575"/>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8126914" y="3842494"/>
              <a:ext cx="7437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a:latin typeface="+mn-lt"/>
                </a:rPr>
                <a:t>Literal</a:t>
              </a:r>
            </a:p>
          </p:txBody>
        </p:sp>
        <p:cxnSp>
          <p:nvCxnSpPr>
            <p:cNvPr id="11287" name="AutoShape 25"/>
            <p:cNvCxnSpPr>
              <a:cxnSpLocks noChangeShapeType="1"/>
              <a:stCxn id="11275" idx="0"/>
              <a:endCxn id="47" idx="3"/>
            </p:cNvCxnSpPr>
            <p:nvPr/>
          </p:nvCxnSpPr>
          <p:spPr bwMode="auto">
            <a:xfrm rot="5400000" flipH="1" flipV="1">
              <a:off x="5030074" y="3297910"/>
              <a:ext cx="581167" cy="508002"/>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55395" y="3280591"/>
              <a:ext cx="581167" cy="542640"/>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361094" y="3283304"/>
              <a:ext cx="573473" cy="529521"/>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915118" y="3258801"/>
              <a:ext cx="581167" cy="586220"/>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774610"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492754"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789157"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a:latin typeface="+mn-lt"/>
                </a:rPr>
                <a:t>BinaryExpr</a:t>
              </a:r>
            </a:p>
          </p:txBody>
        </p:sp>
        <p:sp>
          <p:nvSpPr>
            <p:cNvPr id="30" name="Text Box 9"/>
            <p:cNvSpPr txBox="1">
              <a:spLocks noChangeArrowheads="1"/>
            </p:cNvSpPr>
            <p:nvPr/>
          </p:nvSpPr>
          <p:spPr bwMode="auto">
            <a:xfrm>
              <a:off x="2899792" y="3842494"/>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46" idx="3"/>
            </p:cNvCxnSpPr>
            <p:nvPr/>
          </p:nvCxnSpPr>
          <p:spPr bwMode="auto">
            <a:xfrm rot="16200000" flipV="1">
              <a:off x="2849653" y="2930740"/>
              <a:ext cx="575557" cy="1247952"/>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42494"/>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err="1">
                  <a:latin typeface="+mn-lt"/>
                </a:rPr>
                <a:t>InitialDecl</a:t>
              </a:r>
              <a:endParaRPr lang="en-US" sz="1600" i="1" dirty="0">
                <a:latin typeface="+mn-lt"/>
              </a:endParaRPr>
            </a:p>
          </p:txBody>
        </p:sp>
        <p:cxnSp>
          <p:nvCxnSpPr>
            <p:cNvPr id="43" name="Elbow Connector 42"/>
            <p:cNvCxnSpPr>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8" name="Isosceles Triangle 47"/>
            <p:cNvSpPr/>
            <p:nvPr/>
          </p:nvSpPr>
          <p:spPr bwMode="auto">
            <a:xfrm>
              <a:off x="7830295"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9" name="Isosceles Triangle 48"/>
            <p:cNvSpPr/>
            <p:nvPr/>
          </p:nvSpPr>
          <p:spPr bwMode="auto">
            <a:xfrm>
              <a:off x="7300774"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
        <p:nvSpPr>
          <p:cNvPr id="23" name="TextBox 22"/>
          <p:cNvSpPr txBox="1"/>
          <p:nvPr/>
        </p:nvSpPr>
        <p:spPr>
          <a:xfrm>
            <a:off x="1752959" y="577209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1" name="Slide Number Placeholder 4"/>
          <p:cNvSpPr>
            <a:spLocks noGrp="1"/>
          </p:cNvSpPr>
          <p:nvPr>
            <p:ph type="sldNum" sz="quarter" idx="11"/>
          </p:nvPr>
        </p:nvSpPr>
        <p:spPr>
          <a:noFill/>
        </p:spPr>
        <p:txBody>
          <a:bodyPr/>
          <a:lstStyle/>
          <a:p>
            <a:r>
              <a:rPr lang="en-US"/>
              <a:t>Slide </a:t>
            </a:r>
            <a:fld id="{A35AF84A-A53B-422F-87B6-7154F63E5C30}" type="slidenum">
              <a:rPr lang="en-US" smtClean="0"/>
              <a:pPr/>
              <a:t>19</a:t>
            </a:fld>
            <a:endParaRPr lang="en-US"/>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538968A7-C1FE-4C28-A155-827E03F3290A}" type="slidenum">
              <a:rPr lang="en-US" smtClean="0"/>
              <a:pPr/>
              <a:t>2</a:t>
            </a:fld>
            <a:endParaRPr lang="en-US"/>
          </a:p>
        </p:txBody>
      </p:sp>
      <p:sp>
        <p:nvSpPr>
          <p:cNvPr id="4100" name="Rectangle 2"/>
          <p:cNvSpPr>
            <a:spLocks noGrp="1" noChangeArrowheads="1"/>
          </p:cNvSpPr>
          <p:nvPr>
            <p:ph type="title"/>
          </p:nvPr>
        </p:nvSpPr>
        <p:spPr/>
        <p:txBody>
          <a:bodyPr/>
          <a:lstStyle/>
          <a:p>
            <a:r>
              <a:rPr lang="en-US"/>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036A884-F706-490A-BA58-22ACD91F3BF7}"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extend class </a:t>
            </a:r>
            <a:r>
              <a:rPr lang="en-US" dirty="0" err="1">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err="1"/>
              <a:t>ConstDecl</a:t>
            </a:r>
            <a:r>
              <a:rPr lang="en-US" dirty="0"/>
              <a:t>, </a:t>
            </a:r>
            <a:r>
              <a:rPr lang="en-US" dirty="0" err="1"/>
              <a:t>VarDecl</a:t>
            </a:r>
            <a:r>
              <a:rPr lang="en-US" dirty="0"/>
              <a:t>, </a:t>
            </a:r>
            <a:r>
              <a:rPr lang="en-US" dirty="0" err="1"/>
              <a:t>ProcedureDecl</a:t>
            </a:r>
            <a:r>
              <a:rPr lang="en-US" dirty="0"/>
              <a:t>,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the Modified</a:t>
            </a:r>
            <a:br>
              <a:rPr lang="en-US" sz="2900" dirty="0"/>
            </a:br>
            <a:r>
              <a:rPr lang="en-US" sz="2900" dirty="0"/>
              <a:t>Version of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the Modified</a:t>
            </a:r>
            <a:br>
              <a:rPr lang="en-US" sz="2900" dirty="0"/>
            </a:br>
            <a:r>
              <a:rPr lang="en-US" sz="2900" dirty="0"/>
              <a:t>Version of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get(Token </a:t>
            </a:r>
            <a:r>
              <a:rPr lang="en-US" sz="1800" dirty="0" err="1">
                <a:latin typeface="Consolas" pitchFamily="49" charset="0"/>
                <a:cs typeface="Consolas" pitchFamily="49" charset="0"/>
              </a:rPr>
              <a:t>idToken</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getCurrentLevel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
        <p:nvSpPr>
          <p:cNvPr id="6" name="TextBox 5"/>
          <p:cNvSpPr txBox="1"/>
          <p:nvPr/>
        </p:nvSpPr>
        <p:spPr>
          <a:xfrm>
            <a:off x="2910789" y="4626114"/>
            <a:ext cx="5117106" cy="707886"/>
          </a:xfrm>
          <a:prstGeom prst="rect">
            <a:avLst/>
          </a:prstGeom>
          <a:noFill/>
          <a:ln>
            <a:solidFill>
              <a:schemeClr val="tx1"/>
            </a:solidFill>
          </a:ln>
        </p:spPr>
        <p:txBody>
          <a:bodyPr wrap="none" rtlCol="0">
            <a:spAutoFit/>
          </a:bodyPr>
          <a:lstStyle/>
          <a:p>
            <a:pPr algn="l"/>
            <a:r>
              <a:rPr lang="en-US" sz="2000" dirty="0"/>
              <a:t>Note:  </a:t>
            </a:r>
            <a:r>
              <a:rPr lang="en-US" sz="2000" dirty="0" err="1">
                <a:latin typeface="Consolas" panose="020B0609020204030204" pitchFamily="49" charset="0"/>
              </a:rPr>
              <a:t>ScopeLevel</a:t>
            </a:r>
            <a:r>
              <a:rPr lang="en-US" sz="2000" dirty="0"/>
              <a:t> is an </a:t>
            </a:r>
            <a:r>
              <a:rPr lang="en-US" sz="2000" dirty="0" err="1">
                <a:latin typeface="Consolas" panose="020B0609020204030204" pitchFamily="49" charset="0"/>
              </a:rPr>
              <a:t>enum</a:t>
            </a:r>
            <a:r>
              <a:rPr lang="en-US" sz="2000" dirty="0"/>
              <a:t> class with</a:t>
            </a:r>
          </a:p>
          <a:p>
            <a:pPr algn="l"/>
            <a:r>
              <a:rPr lang="en-US" sz="2000" dirty="0"/>
              <a:t>only two values, </a:t>
            </a:r>
            <a:r>
              <a:rPr lang="en-US" sz="2000" dirty="0">
                <a:latin typeface="Consolas" panose="020B0609020204030204" pitchFamily="49" charset="0"/>
              </a:rPr>
              <a:t>PROGRAM</a:t>
            </a:r>
            <a:r>
              <a:rPr lang="en-US" sz="2000" dirty="0"/>
              <a:t> and </a:t>
            </a:r>
            <a:r>
              <a:rPr lang="en-US" sz="2000" dirty="0">
                <a:latin typeface="Consolas" panose="020B0609020204030204" pitchFamily="49" charset="0"/>
              </a:rPr>
              <a:t>SUBPROGRAM</a:t>
            </a:r>
            <a:r>
              <a:rPr lang="en-US" sz="2000" dirty="0"/>
              <a:t>.</a:t>
            </a:r>
          </a:p>
        </p:txBody>
      </p:sp>
      <p:sp>
        <p:nvSpPr>
          <p:cNvPr id="7" name="Diamond 6"/>
          <p:cNvSpPr/>
          <p:nvPr/>
        </p:nvSpPr>
        <p:spPr bwMode="auto">
          <a:xfrm>
            <a:off x="2150736" y="415098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9" name="Elbow Connector 8"/>
          <p:cNvCxnSpPr>
            <a:stCxn id="6" idx="1"/>
            <a:endCxn id="7" idx="2"/>
          </p:cNvCxnSpPr>
          <p:nvPr/>
        </p:nvCxnSpPr>
        <p:spPr bwMode="auto">
          <a:xfrm rot="10800000">
            <a:off x="2226937" y="4303385"/>
            <a:ext cx="683853" cy="67667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23</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err="1"/>
              <a:t>parseConstDecl</a:t>
            </a:r>
            <a:r>
              <a:rPr lang="en-US" dirty="0"/>
              <a:t>())</a:t>
            </a:r>
          </a:p>
          <a:p>
            <a:pPr marL="457200" lvl="1" indent="0">
              <a:spcBef>
                <a:spcPts val="200"/>
              </a:spcBef>
              <a:buNone/>
            </a:pPr>
            <a:r>
              <a:rPr lang="en-US" sz="1800" dirty="0">
                <a:latin typeface="Consolas" panose="020B0609020204030204" pitchFamily="49" charset="0"/>
              </a:rPr>
              <a:t>Token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constDecl</a:t>
            </a:r>
            <a:r>
              <a:rPr lang="en-US" sz="1800" dirty="0">
                <a:latin typeface="Consolas" panose="020B0609020204030204" pitchFamily="49" charset="0"/>
              </a:rPr>
              <a:t> = new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dirty="0" err="1">
                <a:latin typeface="Consolas" panose="020B0609020204030204" pitchFamily="49" charset="0"/>
              </a:rPr>
              <a:t>idTable.add</a:t>
            </a:r>
            <a:r>
              <a:rPr lang="en-US" sz="1800" dirty="0">
                <a:latin typeface="Consolas" panose="020B0609020204030204" pitchFamily="49" charset="0"/>
              </a:rPr>
              <a:t>(</a:t>
            </a:r>
            <a:r>
              <a:rPr lang="en-US" sz="1800" dirty="0" err="1">
                <a:latin typeface="Consolas" panose="020B0609020204030204" pitchFamily="49" charset="0"/>
              </a:rPr>
              <a:t>constDecl</a:t>
            </a:r>
            <a:r>
              <a:rPr lang="en-US" sz="1800" dirty="0">
                <a:latin typeface="Consolas" panose="020B0609020204030204" pitchFamily="49" charset="0"/>
              </a:rPr>
              <a:t>);</a:t>
            </a:r>
          </a:p>
        </p:txBody>
      </p:sp>
      <p:sp>
        <p:nvSpPr>
          <p:cNvPr id="3" name="Diamond 2"/>
          <p:cNvSpPr/>
          <p:nvPr/>
        </p:nvSpPr>
        <p:spPr bwMode="auto">
          <a:xfrm>
            <a:off x="3769466" y="473528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691472" y="4041880"/>
            <a:ext cx="348342" cy="18875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3770239" y="5159828"/>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VarDecl</a:t>
            </a:r>
            <a:r>
              <a:rPr lang="en-US" dirty="0"/>
              <a:t> ( which we convert to a list of </a:t>
            </a:r>
            <a:r>
              <a:rPr lang="en-US" dirty="0" err="1">
                <a:latin typeface="Consolas" panose="020B0609020204030204" pitchFamily="49" charset="0"/>
              </a:rPr>
              <a:t>SingleVarDecl</a:t>
            </a:r>
            <a:r>
              <a:rPr lang="en-US" dirty="0"/>
              <a:t> as described later)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a:t>Slide </a:t>
            </a:r>
            <a:fld id="{0493F5BC-5863-40DB-9BF6-90302664BBE6}" type="slidenum">
              <a:rPr lang="en-US" smtClean="0"/>
              <a:pPr/>
              <a:t>24</a:t>
            </a:fld>
            <a:endParaRPr lang="en-US"/>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Declaration decl = idTable.get(scanner.getToken());</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a:t>Slide </a:t>
            </a:r>
            <a:fld id="{0493F5BC-5863-40DB-9BF6-90302664BBE6}" type="slidenum">
              <a:rPr lang="en-US" smtClean="0"/>
              <a:pPr/>
              <a:t>25</a:t>
            </a:fld>
            <a:endParaRPr lang="en-US"/>
          </a:p>
        </p:txBody>
      </p:sp>
    </p:spTree>
    <p:extLst>
      <p:ext uri="{BB962C8B-B14F-4D97-AF65-F5344CB8AC3E}">
        <p14:creationId xmlns:p14="http://schemas.microsoft.com/office/powerpoint/2010/main" val="1029944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26</a:t>
            </a:fld>
            <a:endParaRPr lang="en-US"/>
          </a:p>
        </p:txBody>
      </p:sp>
      <p:sp>
        <p:nvSpPr>
          <p:cNvPr id="14340" name="Rectangle 2"/>
          <p:cNvSpPr>
            <a:spLocks noGrp="1" noChangeArrowheads="1"/>
          </p:cNvSpPr>
          <p:nvPr>
            <p:ph type="title"/>
          </p:nvPr>
        </p:nvSpPr>
        <p:spPr/>
        <p:txBody>
          <a:bodyPr/>
          <a:lstStyle/>
          <a:p>
            <a:r>
              <a:rPr lang="en-US" dirty="0"/>
              <a:t>Using </a:t>
            </a:r>
            <a:r>
              <a:rPr lang="en-US" dirty="0" err="1">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27</a:t>
            </a:fld>
            <a:endParaRPr lang="en-US"/>
          </a:p>
        </p:txBody>
      </p:sp>
      <p:sp>
        <p:nvSpPr>
          <p:cNvPr id="14340" name="Rectangle 2"/>
          <p:cNvSpPr>
            <a:spLocks noGrp="1" noChangeArrowheads="1"/>
          </p:cNvSpPr>
          <p:nvPr>
            <p:ph type="title"/>
          </p:nvPr>
        </p:nvSpPr>
        <p:spPr/>
        <p:txBody>
          <a:bodyPr/>
          <a:lstStyle/>
          <a:p>
            <a:r>
              <a:rPr lang="en-US" dirty="0"/>
              <a:t>Using </a:t>
            </a:r>
            <a:r>
              <a:rPr lang="en-US" dirty="0" err="1">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a:t>
            </a:r>
          </a:p>
          <a:p>
            <a:pPr marL="457200" lvl="1" indent="0">
              <a:spcBef>
                <a:spcPts val="200"/>
              </a:spcBef>
              <a:buNone/>
            </a:pPr>
            <a:r>
              <a:rPr lang="en-US" sz="1800" dirty="0">
                <a:latin typeface="Consolas" panose="020B0609020204030204" pitchFamily="49" charset="0"/>
              </a:rPr>
              <a:t>Token idToken = scanner.getToken();</a:t>
            </a: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Declaration decl = idTable.get(idToken);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has not been declared.");</a:t>
            </a:r>
          </a:p>
          <a:p>
            <a:pPr marL="457200" lvl="1" indent="0">
              <a:spcBef>
                <a:spcPts val="200"/>
              </a:spcBef>
              <a:buNone/>
            </a:pPr>
            <a:r>
              <a:rPr lang="en-US" sz="1800" dirty="0">
                <a:latin typeface="Consolas" panose="020B0609020204030204" pitchFamily="49" charset="0"/>
              </a:rPr>
              <a:t>else if (!(</a:t>
            </a:r>
            <a:r>
              <a:rPr lang="en-US" sz="1800" dirty="0" err="1">
                <a:latin typeface="Consolas" panose="020B0609020204030204" pitchFamily="49" charset="0"/>
              </a:rPr>
              <a:t>decl</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is not a variable.");</a:t>
            </a:r>
          </a:p>
        </p:txBody>
      </p:sp>
    </p:spTree>
    <p:extLst>
      <p:ext uri="{BB962C8B-B14F-4D97-AF65-F5344CB8AC3E}">
        <p14:creationId xmlns:p14="http://schemas.microsoft.com/office/powerpoint/2010/main" val="671566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in CPRL</a:t>
            </a:r>
            <a:endParaRPr lang="en-US" dirty="0"/>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static constants.</a:t>
            </a:r>
          </a:p>
          <a:p>
            <a:pPr lvl="1"/>
            <a:r>
              <a:rPr lang="en-US" dirty="0"/>
              <a:t>Class </a:t>
            </a:r>
            <a:r>
              <a:rPr lang="en-US" dirty="0">
                <a:latin typeface="Consolas" panose="020B0609020204030204" pitchFamily="49" charset="0"/>
              </a:rPr>
              <a:t>Type</a:t>
            </a:r>
            <a:r>
              <a:rPr lang="en-US" dirty="0"/>
              <a:t> also contains a static method that returns the type of a literal symbol.</a:t>
            </a:r>
            <a:br>
              <a:rPr lang="en-US" dirty="0"/>
            </a:br>
            <a:r>
              <a:rPr lang="en-US" dirty="0"/>
              <a:t>  </a:t>
            </a:r>
            <a:r>
              <a:rPr lang="en-US" sz="1800" dirty="0">
                <a:latin typeface="Consolas" panose="020B0609020204030204" pitchFamily="49" charset="0"/>
              </a:rPr>
              <a:t>public static Type </a:t>
            </a:r>
            <a:r>
              <a:rPr lang="en-US" sz="1800" dirty="0" err="1">
                <a:latin typeface="Consolas" panose="020B0609020204030204" pitchFamily="49" charset="0"/>
              </a:rPr>
              <a:t>getTypeOf</a:t>
            </a:r>
            <a:r>
              <a:rPr lang="en-US" sz="1800" dirty="0">
                <a:latin typeface="Consolas" panose="020B0609020204030204" pitchFamily="49" charset="0"/>
              </a:rPr>
              <a:t>(Symbol literal)</a:t>
            </a:r>
            <a:endParaRPr lang="en-US" dirty="0"/>
          </a:p>
          <a:p>
            <a:r>
              <a:rPr lang="en-US" dirty="0"/>
              <a:t>Class </a:t>
            </a:r>
            <a:r>
              <a:rPr lang="en-US" dirty="0" err="1">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A413A2F6-7BFD-463C-B63A-922040FAF32C}" type="slidenum">
              <a:rPr lang="en-US" smtClean="0"/>
              <a:pPr/>
              <a:t>28</a:t>
            </a:fld>
            <a:endParaRPr lang="en-US"/>
          </a:p>
        </p:txBody>
      </p:sp>
    </p:spTree>
    <p:extLst>
      <p:ext uri="{BB962C8B-B14F-4D97-AF65-F5344CB8AC3E}">
        <p14:creationId xmlns:p14="http://schemas.microsoft.com/office/powerpoint/2010/main" val="4209156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a:t>
            </a:r>
          </a:p>
          <a:p>
            <a:pPr marL="457200" lvl="1" indent="0">
              <a:spcBef>
                <a:spcPts val="300"/>
              </a:spcBef>
              <a:buNone/>
            </a:pPr>
            <a:r>
              <a:rPr lang="en-US" sz="1800" dirty="0">
                <a:latin typeface="Consolas" panose="020B0609020204030204" pitchFamily="49" charset="0"/>
              </a:rPr>
              <a:t>public static final Type Integer = new Type(...);</a:t>
            </a:r>
          </a:p>
          <a:p>
            <a:pPr marL="457200" lvl="1" indent="0">
              <a:spcBef>
                <a:spcPts val="300"/>
              </a:spcBef>
              <a:buNone/>
            </a:pPr>
            <a:r>
              <a:rPr lang="en-US" sz="1800" dirty="0">
                <a:latin typeface="Consolas" panose="020B0609020204030204" pitchFamily="49" charset="0"/>
              </a:rPr>
              <a:t>public static final Type Char    = new Type(...);</a:t>
            </a:r>
          </a:p>
          <a:p>
            <a:pPr marL="457200" lvl="1" indent="0">
              <a:spcBef>
                <a:spcPts val="300"/>
              </a:spcBef>
              <a:buNone/>
            </a:pPr>
            <a:r>
              <a:rPr lang="en-US" sz="1800" dirty="0">
                <a:latin typeface="Consolas" panose="020B0609020204030204" pitchFamily="49" charset="0"/>
              </a:rPr>
              <a:t>public static final Type String  = new Type(...);</a:t>
            </a:r>
          </a:p>
          <a:p>
            <a:pPr marL="457200" lvl="1" indent="0">
              <a:spcBef>
                <a:spcPts val="300"/>
              </a:spcBef>
              <a:buNone/>
            </a:pPr>
            <a:r>
              <a:rPr lang="en-US" sz="1800" dirty="0">
                <a:latin typeface="Consolas" panose="020B0609020204030204" pitchFamily="49" charset="0"/>
              </a:rPr>
              <a:t>public static final Type Address = new Type(...);</a:t>
            </a:r>
          </a:p>
          <a:p>
            <a:pPr marL="457200" lvl="1" indent="0">
              <a:spcBef>
                <a:spcPts val="300"/>
              </a:spcBef>
              <a:buNone/>
            </a:pPr>
            <a:r>
              <a:rPr lang="en-US" sz="1800" dirty="0">
                <a:latin typeface="Consolas" panose="020B0609020204030204" pitchFamily="49" charset="0"/>
              </a:rPr>
              <a:t>public static final Type UNKNOWN = new Type(...);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a:p>
        </p:txBody>
      </p:sp>
    </p:spTree>
    <p:extLst>
      <p:ext uri="{BB962C8B-B14F-4D97-AF65-F5344CB8AC3E}">
        <p14:creationId xmlns:p14="http://schemas.microsoft.com/office/powerpoint/2010/main" val="159837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4E952F77-D2A5-40BA-A9A3-D474150EDBA4}" type="slidenum">
              <a:rPr lang="en-US" smtClean="0"/>
              <a:pPr/>
              <a:t>3</a:t>
            </a:fld>
            <a:endParaRPr lang="en-US"/>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err="1">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err="1">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t>
            </a:r>
            <a:r>
              <a:rPr lang="en-US" sz="1800" dirty="0" err="1">
                <a:latin typeface="Consolas" panose="020B0609020204030204" pitchFamily="49" charset="0"/>
              </a:rPr>
              <a:t>ArrayType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dirty="0" err="1">
                <a:latin typeface="Consolas" panose="020B0609020204030204" pitchFamily="49" charset="0"/>
              </a:rPr>
              <a:t>int</a:t>
            </a:r>
            <a:r>
              <a:rPr lang="en-US" sz="1800" dirty="0">
                <a:latin typeface="Consolas" panose="020B0609020204030204" pitchFamily="49" charset="0"/>
              </a:rPr>
              <a:t> </a:t>
            </a:r>
            <a:r>
              <a:rPr lang="en-US" sz="1800" dirty="0" err="1">
                <a:latin typeface="Consolas" panose="020B0609020204030204" pitchFamily="49" charset="0"/>
              </a:rPr>
              <a:t>numElements</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Type </a:t>
            </a:r>
            <a:r>
              <a:rPr lang="en-US" sz="1800" dirty="0" err="1">
                <a:latin typeface="Consolas" panose="020B0609020204030204" pitchFamily="49" charset="0"/>
              </a:rPr>
              <a:t>elementType</a:t>
            </a:r>
            <a:r>
              <a:rPr lang="en-US" sz="1800" dirty="0">
                <a:latin typeface="Consolas" panose="020B0609020204030204" pitchFamily="49" charset="0"/>
              </a:rPr>
              <a:t>)</a:t>
            </a:r>
          </a:p>
          <a:p>
            <a:r>
              <a:rPr lang="en-US" dirty="0"/>
              <a:t>When the parser parses an array type declaration, the constructor for AST class </a:t>
            </a:r>
            <a:r>
              <a:rPr lang="en-US" dirty="0" err="1">
                <a:latin typeface="Consolas" panose="020B0609020204030204" pitchFamily="49" charset="0"/>
              </a:rPr>
              <a:t>ArrayTypeDecl</a:t>
            </a:r>
            <a:r>
              <a:rPr lang="en-US" dirty="0"/>
              <a:t> creates an </a:t>
            </a:r>
            <a:r>
              <a:rPr lang="en-US" dirty="0" err="1">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A413A2F6-7BFD-463C-B63A-922040FAF32C}" type="slidenum">
              <a:rPr lang="en-US" smtClean="0"/>
              <a:pPr/>
              <a:t>30</a:t>
            </a:fld>
            <a:endParaRPr lang="en-US"/>
          </a:p>
        </p:txBody>
      </p:sp>
    </p:spTree>
    <p:extLst>
      <p:ext uri="{BB962C8B-B14F-4D97-AF65-F5344CB8AC3E}">
        <p14:creationId xmlns:p14="http://schemas.microsoft.com/office/powerpoint/2010/main" val="1076082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9CE15650-8908-48A7-8540-75D0CB021388}" type="slidenum">
              <a:rPr lang="en-US" smtClean="0"/>
              <a:pPr/>
              <a:t>31</a:t>
            </a:fld>
            <a:endParaRPr lang="en-US"/>
          </a:p>
        </p:txBody>
      </p:sp>
      <p:sp>
        <p:nvSpPr>
          <p:cNvPr id="17412" name="Rectangle 2"/>
          <p:cNvSpPr>
            <a:spLocks noGrp="1" noChangeArrowheads="1"/>
          </p:cNvSpPr>
          <p:nvPr>
            <p:ph type="title"/>
          </p:nvPr>
        </p:nvSpPr>
        <p:spPr/>
        <p:txBody>
          <a:bodyPr/>
          <a:lstStyle/>
          <a:p>
            <a:r>
              <a:rPr lang="en-US" dirty="0"/>
              <a:t>Example: Parsing a </a:t>
            </a:r>
            <a:r>
              <a:rPr lang="en-US" dirty="0" err="1">
                <a:latin typeface="Consolas" pitchFamily="49" charset="0"/>
                <a:cs typeface="Consolas" pitchFamily="49" charset="0"/>
              </a:rPr>
              <a:t>ConstDecl</a:t>
            </a:r>
            <a:endParaRPr lang="en-US"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Token constId = scanner.getToken();</a:t>
            </a: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9CE15650-8908-48A7-8540-75D0CB021388}" type="slidenum">
              <a:rPr lang="en-US" smtClean="0"/>
              <a:pPr/>
              <a:t>32</a:t>
            </a:fld>
            <a:endParaRPr lang="en-US"/>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Type constType = Type.UNKNOWN;</a:t>
            </a:r>
          </a:p>
          <a:p>
            <a:pPr marL="182880" indent="0">
              <a:spcBef>
                <a:spcPts val="200"/>
              </a:spcBef>
              <a:buFontTx/>
              <a:buNone/>
            </a:pPr>
            <a:r>
              <a:rPr lang="en-US" sz="1800" dirty="0">
                <a:latin typeface="Consolas" pitchFamily="49" charset="0"/>
              </a:rPr>
              <a:t>        if (literal </a:t>
            </a:r>
            <a:r>
              <a:rPr lang="en-US" sz="1800">
                <a:latin typeface="Consolas" pitchFamily="49" charset="0"/>
              </a:rPr>
              <a:t>!= null)</a:t>
            </a:r>
            <a:endParaRPr lang="en-US" sz="1800" dirty="0">
              <a:latin typeface="Consolas" pitchFamily="49" charset="0"/>
            </a:endParaRPr>
          </a:p>
          <a:p>
            <a:pPr marL="182880" indent="0">
              <a:spcBef>
                <a:spcPts val="200"/>
              </a:spcBef>
              <a:buFontTx/>
              <a:buNone/>
            </a:pPr>
            <a:r>
              <a:rPr lang="en-US" sz="1800" dirty="0">
                <a:latin typeface="Consolas" pitchFamily="49" charset="0"/>
              </a:rPr>
              <a:t>            constType = </a:t>
            </a:r>
            <a:r>
              <a:rPr lang="en-US" sz="1800" dirty="0" err="1">
                <a:latin typeface="Consolas" pitchFamily="49" charset="0"/>
              </a:rPr>
              <a:t>Type.getTypeOf</a:t>
            </a:r>
            <a:r>
              <a:rPr lang="en-US" sz="1800" dirty="0">
                <a:latin typeface="Consolas" pitchFamily="49" charset="0"/>
              </a:rPr>
              <a:t>(literal.getSymbol());</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ConstDecl constDecl</a:t>
            </a:r>
          </a:p>
          <a:p>
            <a:pPr marL="182880" indent="0">
              <a:spcBef>
                <a:spcPts val="200"/>
              </a:spcBef>
              <a:buFontTx/>
              <a:buNone/>
            </a:pPr>
            <a:r>
              <a:rPr lang="en-US" sz="1800" dirty="0">
                <a:latin typeface="Consolas" pitchFamily="49" charset="0"/>
              </a:rPr>
              <a:t>                  = new ConstDecl(constId, constType,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9CE15650-8908-48A7-8540-75D0CB021388}" type="slidenum">
              <a:rPr lang="en-US" smtClean="0"/>
              <a:pPr/>
              <a:t>33</a:t>
            </a:fld>
            <a:endParaRPr lang="en-US"/>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(ParserException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ErrorHandler.getInstance().reportError(e);</a:t>
            </a:r>
          </a:p>
          <a:p>
            <a:pPr marL="182880" indent="0">
              <a:spcBef>
                <a:spcPts val="200"/>
              </a:spcBef>
              <a:buFontTx/>
              <a:buNone/>
            </a:pPr>
            <a:r>
              <a:rPr lang="en-US" sz="1800" dirty="0">
                <a:latin typeface="Consolas" pitchFamily="49" charset="0"/>
              </a:rPr>
              <a:t>        recover(initialDeclFollowers);</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3271038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sz="2350" dirty="0"/>
              <a:t>During code generation, when a variable or named value is referenced in the statement part of a program or subprogram, we need to be able to determine where the variable was declared.</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getCurrentLevel</a:t>
            </a:r>
            <a:r>
              <a:rPr lang="en-US" sz="2350" dirty="0">
                <a:latin typeface="Consolas" panose="020B0609020204030204" pitchFamily="49" charset="0"/>
              </a:rPr>
              <a:t>()</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buNone/>
            </a:pP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idTable.getCurrentLevel</a:t>
            </a:r>
            <a:r>
              <a:rPr lang="en-US" sz="1800" dirty="0">
                <a:latin typeface="Consolas" panose="020B0609020204030204" pitchFamily="49" charset="0"/>
              </a:rPr>
              <a:t>();</a:t>
            </a:r>
          </a:p>
          <a:p>
            <a:pPr marL="457200" lvl="1" indent="0">
              <a:buNone/>
            </a:pPr>
            <a:r>
              <a:rPr lang="en-US" sz="1800" dirty="0" err="1">
                <a:latin typeface="Consolas" panose="020B0609020204030204" pitchFamily="49" charset="0"/>
              </a:rPr>
              <a:t>varDecl</a:t>
            </a:r>
            <a:r>
              <a:rPr lang="en-US" sz="1800" dirty="0">
                <a:latin typeface="Consolas" panose="020B0609020204030204" pitchFamily="49" charset="0"/>
              </a:rPr>
              <a:t> = new </a:t>
            </a:r>
            <a:r>
              <a:rPr lang="en-US" sz="1800" dirty="0" err="1">
                <a:latin typeface="Consolas" panose="020B0609020204030204" pitchFamily="49" charset="0"/>
              </a:rPr>
              <a:t>VarDecl</a:t>
            </a:r>
            <a:r>
              <a:rPr lang="en-US" sz="1800" dirty="0">
                <a:latin typeface="Consolas" panose="020B0609020204030204" pitchFamily="49" charset="0"/>
              </a:rPr>
              <a:t>(identifiers,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34</a:t>
            </a:fld>
            <a:endParaRPr lang="en-US"/>
          </a:p>
        </p:txBody>
      </p:sp>
    </p:spTree>
    <p:extLst>
      <p:ext uri="{BB962C8B-B14F-4D97-AF65-F5344CB8AC3E}">
        <p14:creationId xmlns:p14="http://schemas.microsoft.com/office/powerpoint/2010/main" val="954270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35</a:t>
            </a:fld>
            <a:endParaRPr lang="en-US"/>
          </a:p>
        </p:txBody>
      </p:sp>
    </p:spTree>
    <p:extLst>
      <p:ext uri="{BB962C8B-B14F-4D97-AF65-F5344CB8AC3E}">
        <p14:creationId xmlns:p14="http://schemas.microsoft.com/office/powerpoint/2010/main" val="3986261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VarDecl</a:t>
            </a:r>
            <a:r>
              <a:rPr lang="en-US" dirty="0"/>
              <a:t> versus </a:t>
            </a:r>
            <a:r>
              <a:rPr lang="en-US" dirty="0" err="1">
                <a:latin typeface="Consolas" panose="020B0609020204030204" pitchFamily="49" charset="0"/>
              </a:rPr>
              <a:t>SingleVarDecl</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a:t>A variable declaration can declare several identifies all with the same type, as in</a:t>
            </a:r>
          </a:p>
          <a:p>
            <a:pPr marL="457200" lvl="1" indent="0">
              <a:buNone/>
            </a:pPr>
            <a:r>
              <a:rPr lang="en-US" sz="1800" dirty="0" err="1">
                <a:latin typeface="Consolas" panose="020B0609020204030204" pitchFamily="49" charset="0"/>
              </a:rPr>
              <a:t>var</a:t>
            </a:r>
            <a:r>
              <a:rPr lang="en-US" sz="1800" dirty="0">
                <a:latin typeface="Consolas" panose="020B0609020204030204" pitchFamily="49" charset="0"/>
              </a:rPr>
              <a:t> x, y, z : Integer;</a:t>
            </a:r>
          </a:p>
          <a:p>
            <a:r>
              <a:rPr lang="en-US" dirty="0"/>
              <a:t>This declaration is logically equivalent to declaring each variable separately, as in</a:t>
            </a:r>
          </a:p>
          <a:p>
            <a:pPr marL="457200" lvl="1" indent="0">
              <a:buNone/>
            </a:pPr>
            <a:r>
              <a:rPr lang="en-US" sz="1800" dirty="0" err="1">
                <a:latin typeface="Consolas" panose="020B0609020204030204" pitchFamily="49" charset="0"/>
              </a:rPr>
              <a:t>var</a:t>
            </a:r>
            <a:r>
              <a:rPr lang="en-US" sz="1800" dirty="0">
                <a:latin typeface="Consolas" panose="020B0609020204030204" pitchFamily="49" charset="0"/>
              </a:rPr>
              <a:t> x : Integer;</a:t>
            </a:r>
          </a:p>
          <a:p>
            <a:pPr marL="457200" lvl="1" indent="0">
              <a:spcBef>
                <a:spcPts val="200"/>
              </a:spcBef>
              <a:buNone/>
            </a:pPr>
            <a:r>
              <a:rPr lang="en-US" sz="1800" dirty="0" err="1">
                <a:latin typeface="Consolas" panose="020B0609020204030204" pitchFamily="49" charset="0"/>
              </a:rPr>
              <a:t>var</a:t>
            </a:r>
            <a:r>
              <a:rPr lang="en-US" sz="1800" dirty="0">
                <a:latin typeface="Consolas" panose="020B0609020204030204" pitchFamily="49" charset="0"/>
              </a:rPr>
              <a:t> y : Integer;</a:t>
            </a:r>
          </a:p>
          <a:p>
            <a:pPr marL="457200" lvl="1" indent="0">
              <a:spcBef>
                <a:spcPts val="200"/>
              </a:spcBef>
              <a:buNone/>
            </a:pPr>
            <a:r>
              <a:rPr lang="en-US" sz="1800" dirty="0" err="1">
                <a:latin typeface="Consolas" panose="020B0609020204030204" pitchFamily="49" charset="0"/>
              </a:rPr>
              <a:t>var</a:t>
            </a:r>
            <a:r>
              <a:rPr lang="en-US" sz="1800" dirty="0">
                <a:latin typeface="Consolas" panose="020B0609020204030204" pitchFamily="49" charset="0"/>
              </a:rPr>
              <a:t>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36</a:t>
            </a:fld>
            <a:endParaRPr lang="en-US"/>
          </a:p>
        </p:txBody>
      </p:sp>
    </p:spTree>
    <p:extLst>
      <p:ext uri="{BB962C8B-B14F-4D97-AF65-F5344CB8AC3E}">
        <p14:creationId xmlns:p14="http://schemas.microsoft.com/office/powerpoint/2010/main" val="3276428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a:t>
            </a:r>
            <a:r>
              <a:rPr lang="en-US" sz="1800" dirty="0" err="1">
                <a:latin typeface="Consolas" panose="020B0609020204030204" pitchFamily="49" charset="0"/>
              </a:rPr>
              <a:t>SingleVarDecl</a:t>
            </a:r>
            <a:r>
              <a:rPr lang="en-US" sz="1800" dirty="0">
                <a:latin typeface="Consolas" panose="020B0609020204030204" pitchFamily="49" charset="0"/>
              </a:rPr>
              <a:t> extends </a:t>
            </a:r>
            <a:r>
              <a:rPr lang="en-US" sz="1800" dirty="0" err="1">
                <a:latin typeface="Consolas" panose="020B0609020204030204" pitchFamily="49" charset="0"/>
              </a:rPr>
              <a:t>InitialDecl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NamedDecl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private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37</a:t>
            </a:fld>
            <a:endParaRPr lang="en-US"/>
          </a:p>
        </p:txBody>
      </p:sp>
    </p:spTree>
    <p:extLst>
      <p:ext uri="{BB962C8B-B14F-4D97-AF65-F5344CB8AC3E}">
        <p14:creationId xmlns:p14="http://schemas.microsoft.com/office/powerpoint/2010/main" val="2252065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a:t>
            </a:r>
            <a:r>
              <a:rPr lang="en-US" sz="1800" dirty="0" err="1">
                <a:latin typeface="Consolas" panose="020B0609020204030204" pitchFamily="49" charset="0"/>
              </a:rPr>
              <a:t>VarDecl</a:t>
            </a:r>
            <a:r>
              <a:rPr lang="en-US" sz="1800" dirty="0">
                <a:latin typeface="Consolas" panose="020B0609020204030204" pitchFamily="49" charset="0"/>
              </a:rPr>
              <a:t> extends </a:t>
            </a:r>
            <a:r>
              <a:rPr lang="en-US" sz="1800" dirty="0" err="1">
                <a:latin typeface="Consolas" panose="020B0609020204030204" pitchFamily="49" charset="0"/>
              </a:rPr>
              <a:t>InitialDecl</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a:t>
            </a:r>
            <a:r>
              <a:rPr lang="en-US" sz="1800" dirty="0" err="1">
                <a:latin typeface="Consolas" panose="020B0609020204030204" pitchFamily="49" charset="0"/>
              </a:rPr>
              <a:t>SingleVarDecls</a:t>
            </a:r>
            <a:r>
              <a:rPr lang="en-US" sz="1800" dirty="0">
                <a:latin typeface="Consolas" panose="020B0609020204030204" pitchFamily="49" charset="0"/>
              </a:rPr>
              <a:t> for the variable declaration</a:t>
            </a:r>
          </a:p>
          <a:p>
            <a:pPr marL="0" indent="0">
              <a:spcBef>
                <a:spcPts val="0"/>
              </a:spcBef>
              <a:buNone/>
            </a:pPr>
            <a:r>
              <a:rPr lang="en-US" sz="1800" dirty="0">
                <a:latin typeface="Consolas" panose="020B0609020204030204" pitchFamily="49" charset="0"/>
              </a:rPr>
              <a:t>    private List&lt;</a:t>
            </a:r>
            <a:r>
              <a:rPr lang="en-US" sz="1800" dirty="0" err="1">
                <a:latin typeface="Consolas" panose="020B0609020204030204" pitchFamily="49" charset="0"/>
              </a:rPr>
              <a:t>SingleVarDecl</a:t>
            </a:r>
            <a:r>
              <a:rPr lang="en-US" sz="1800" dirty="0">
                <a:latin typeface="Consolas" panose="020B0609020204030204" pitchFamily="49" charset="0"/>
              </a:rPr>
              <a:t>&gt; </a:t>
            </a:r>
            <a:r>
              <a:rPr lang="en-US" sz="1800" dirty="0" err="1">
                <a:latin typeface="Consolas" panose="020B0609020204030204" pitchFamily="49" charset="0"/>
              </a:rPr>
              <a:t>singleVarDecls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VarDecl</a:t>
            </a:r>
            <a:r>
              <a:rPr lang="en-US" sz="1800" dirty="0">
                <a:latin typeface="Consolas" panose="020B0609020204030204" pitchFamily="49" charset="0"/>
              </a:rPr>
              <a:t>(List&lt;Token&gt; identifiers, Type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super(null,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t>
            </a:r>
            <a:r>
              <a:rPr lang="en-US" sz="1800" dirty="0">
                <a:latin typeface="Consolas" panose="020B0609020204030204" pitchFamily="49" charset="0"/>
              </a:rPr>
              <a:t> = new</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(new </a:t>
            </a:r>
            <a:r>
              <a:rPr lang="en-US" sz="1800" dirty="0" err="1">
                <a:latin typeface="Consolas" panose="020B0609020204030204" pitchFamily="49" charset="0"/>
              </a:rPr>
              <a:t>SingleVarDecl</a:t>
            </a:r>
            <a:r>
              <a:rPr lang="en-US" sz="1800" dirty="0">
                <a:latin typeface="Consolas" panose="020B0609020204030204" pitchFamily="49" charset="0"/>
              </a:rPr>
              <a:t>(id,</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38</a:t>
            </a:fld>
            <a:endParaRPr lang="en-US"/>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err="1">
                <a:latin typeface="Consolas" panose="020B0609020204030204" pitchFamily="49" charset="0"/>
              </a:rPr>
              <a:t>VarDecl</a:t>
            </a:r>
            <a:r>
              <a:rPr lang="en-US" sz="2200" dirty="0"/>
              <a:t> is simply a list of </a:t>
            </a:r>
            <a:r>
              <a:rPr lang="en-US" sz="2200" dirty="0" err="1">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err="1">
                <a:latin typeface="Consolas" panose="020B0609020204030204" pitchFamily="49" charset="0"/>
              </a:rPr>
              <a:t>parseInitialDecls</a:t>
            </a:r>
            <a:r>
              <a:rPr lang="en-US" dirty="0">
                <a:latin typeface="Consolas" panose="020B0609020204030204" pitchFamily="49" charset="0"/>
              </a:rPr>
              <a:t>()</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err="1">
                <a:latin typeface="Consolas" panose="020B0609020204030204" pitchFamily="49" charset="0"/>
              </a:rPr>
              <a:t>parseInitialDecls</a:t>
            </a:r>
            <a:r>
              <a:rPr lang="en-US" dirty="0">
                <a:latin typeface="Consolas" panose="020B0609020204030204" pitchFamily="49" charset="0"/>
              </a:rPr>
              <a:t>()</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err="1">
                <a:latin typeface="Consolas" panose="020B0609020204030204" pitchFamily="49" charset="0"/>
              </a:rPr>
              <a:t>VarDecl</a:t>
            </a:r>
            <a:r>
              <a:rPr lang="en-US" dirty="0" err="1"/>
              <a:t>s</a:t>
            </a:r>
            <a:r>
              <a:rPr lang="en-US" dirty="0"/>
              <a:t>), this method extracts the list of single variable declarations (</a:t>
            </a:r>
            <a:r>
              <a:rPr lang="en-US" dirty="0" err="1">
                <a:latin typeface="Consolas" panose="020B0609020204030204" pitchFamily="49" charset="0"/>
              </a:rPr>
              <a:t>SingleVarDecl</a:t>
            </a:r>
            <a:r>
              <a:rPr lang="en-US" dirty="0" err="1"/>
              <a:t>s</a:t>
            </a:r>
            <a:r>
              <a:rPr lang="en-US" dirty="0"/>
              <a:t>) and adds them to the list.  The original </a:t>
            </a:r>
            <a:r>
              <a:rPr lang="en-US" dirty="0" err="1">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A413A2F6-7BFD-463C-B63A-922040FAF32C}" type="slidenum">
              <a:rPr lang="en-US" smtClean="0"/>
              <a:pPr/>
              <a:t>39</a:t>
            </a:fld>
            <a:endParaRPr lang="en-US"/>
          </a:p>
        </p:txBody>
      </p:sp>
    </p:spTree>
    <p:extLst>
      <p:ext uri="{BB962C8B-B14F-4D97-AF65-F5344CB8AC3E}">
        <p14:creationId xmlns:p14="http://schemas.microsoft.com/office/powerpoint/2010/main" val="258468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4E952F77-D2A5-40BA-A9A3-D474150EDBA4}" type="slidenum">
              <a:rPr lang="en-US" smtClean="0"/>
              <a:pPr/>
              <a:t>4</a:t>
            </a:fld>
            <a:endParaRPr lang="en-US"/>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AssignmentStmt</a:t>
              </a:r>
              <a:endParaRPr lang="en-US" sz="1800" dirty="0">
                <a:latin typeface="+mn-lt"/>
              </a:endParaRP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err="1">
                <a:latin typeface="Consolas" panose="020B0609020204030204" pitchFamily="49" charset="0"/>
              </a:rPr>
              <a:t>parseInitialDecls</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a:xfrm>
            <a:off x="458788" y="1363663"/>
            <a:ext cx="8412480" cy="4935537"/>
          </a:xfrm>
        </p:spPr>
        <p:txBody>
          <a:bodyPr/>
          <a:lstStyle/>
          <a:p>
            <a:pPr marL="0" lvl="1" indent="0">
              <a:spcBef>
                <a:spcPts val="200"/>
              </a:spcBef>
              <a:buNone/>
            </a:pPr>
            <a:r>
              <a:rPr lang="en-US" sz="1750" dirty="0">
                <a:latin typeface="Consolas" panose="020B0609020204030204" pitchFamily="49" charset="0"/>
              </a:rPr>
              <a:t>...</a:t>
            </a:r>
          </a:p>
          <a:p>
            <a:pPr marL="0" lvl="1" indent="0">
              <a:spcBef>
                <a:spcPts val="200"/>
              </a:spcBef>
              <a:buNone/>
            </a:pPr>
            <a:endParaRPr lang="en-US" sz="1750" dirty="0">
              <a:latin typeface="Consolas" panose="020B0609020204030204" pitchFamily="49" charset="0"/>
            </a:endParaRPr>
          </a:p>
          <a:p>
            <a:pPr marL="0" lvl="1" indent="0">
              <a:spcBef>
                <a:spcPts val="200"/>
              </a:spcBef>
              <a:buNone/>
            </a:pPr>
            <a:r>
              <a:rPr lang="en-US" sz="1750" dirty="0" err="1">
                <a:latin typeface="Consolas" panose="020B0609020204030204" pitchFamily="49" charset="0"/>
              </a:rPr>
              <a:t>InitialDecl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 = </a:t>
            </a:r>
            <a:r>
              <a:rPr lang="en-US" sz="1750" dirty="0" err="1">
                <a:latin typeface="Consolas" panose="020B0609020204030204" pitchFamily="49" charset="0"/>
              </a:rPr>
              <a:t>parseInitialDecl</a:t>
            </a:r>
            <a:r>
              <a:rPr lang="en-US" sz="1750" dirty="0">
                <a:latin typeface="Consolas" panose="020B0609020204030204" pitchFamily="49" charset="0"/>
              </a:rPr>
              <a:t>();</a:t>
            </a:r>
          </a:p>
          <a:p>
            <a:pPr marL="0" lvl="1" indent="0">
              <a:spcBef>
                <a:spcPts val="200"/>
              </a:spcBef>
              <a:buNone/>
            </a:pPr>
            <a:endParaRPr lang="en-US" sz="1750" dirty="0">
              <a:latin typeface="Consolas" panose="020B0609020204030204" pitchFamily="49" charset="0"/>
            </a:endParaRPr>
          </a:p>
          <a:p>
            <a:pPr marL="0" lvl="1" indent="0">
              <a:spcBef>
                <a:spcPts val="200"/>
              </a:spcBef>
              <a:buNone/>
            </a:pPr>
            <a:r>
              <a:rPr lang="en-US" sz="1750" dirty="0">
                <a:latin typeface="Consolas" panose="020B0609020204030204" pitchFamily="49" charset="0"/>
              </a:rPr>
              <a:t>if (</a:t>
            </a:r>
            <a:r>
              <a:rPr lang="en-US" sz="1750" dirty="0" err="1">
                <a:latin typeface="Consolas" panose="020B0609020204030204" pitchFamily="49" charset="0"/>
              </a:rPr>
              <a:t>decl</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a:t>
            </a:r>
            <a:r>
              <a:rPr lang="en-US" sz="1750" dirty="0" err="1">
                <a:latin typeface="Consolas" panose="020B0609020204030204" pitchFamily="49" charset="0"/>
              </a:rPr>
              <a:t>VarDecl</a:t>
            </a:r>
            <a:r>
              <a:rPr lang="en-US" sz="1750" dirty="0">
                <a:latin typeface="Consolas" panose="020B0609020204030204" pitchFamily="49" charset="0"/>
              </a:rPr>
              <a:t>)</a:t>
            </a:r>
          </a:p>
          <a:p>
            <a:pPr marL="0" lvl="1" indent="0">
              <a:spcBef>
                <a:spcPts val="200"/>
              </a:spcBef>
              <a:buNone/>
            </a:pPr>
            <a:r>
              <a:rPr lang="en-US" sz="1750" dirty="0">
                <a:latin typeface="Consolas" panose="020B0609020204030204" pitchFamily="49" charset="0"/>
              </a:rPr>
              <a:t>  {</a:t>
            </a:r>
          </a:p>
          <a:p>
            <a:pPr marL="0" lvl="1" indent="0">
              <a:spcBef>
                <a:spcPts val="200"/>
              </a:spcBef>
              <a:buNone/>
            </a:pPr>
            <a:r>
              <a:rPr lang="en-US" sz="1750" dirty="0">
                <a:latin typeface="Consolas" panose="020B0609020204030204" pitchFamily="49" charset="0"/>
              </a:rPr>
              <a:t>    // add the single variable declarations</a:t>
            </a:r>
          </a:p>
          <a:p>
            <a:pPr marL="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VarDecl</a:t>
            </a:r>
            <a:r>
              <a:rPr lang="en-US" sz="1750" dirty="0">
                <a:latin typeface="Consolas" panose="020B0609020204030204" pitchFamily="49" charset="0"/>
              </a:rPr>
              <a:t> </a:t>
            </a:r>
            <a:r>
              <a:rPr lang="en-US" sz="1750" dirty="0" err="1">
                <a:latin typeface="Consolas" panose="020B0609020204030204" pitchFamily="49" charset="0"/>
              </a:rPr>
              <a:t>varDecl</a:t>
            </a:r>
            <a:r>
              <a:rPr lang="en-US" sz="1750" dirty="0">
                <a:latin typeface="Consolas" panose="020B0609020204030204" pitchFamily="49" charset="0"/>
              </a:rPr>
              <a:t> = (</a:t>
            </a:r>
            <a:r>
              <a:rPr lang="en-US" sz="1750" dirty="0" err="1">
                <a:latin typeface="Consolas" panose="020B0609020204030204" pitchFamily="49" charset="0"/>
              </a:rPr>
              <a:t>VarDecl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a:t>
            </a:r>
          </a:p>
          <a:p>
            <a:pPr marL="0" lvl="1" indent="0">
              <a:spcBef>
                <a:spcPts val="20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a:t>
            </a:r>
            <a:r>
              <a:rPr lang="en-US" sz="1750" dirty="0" err="1">
                <a:latin typeface="Consolas" panose="020B0609020204030204" pitchFamily="49" charset="0"/>
              </a:rPr>
              <a:t>singleVarDecl</a:t>
            </a:r>
            <a:r>
              <a:rPr lang="en-US" sz="1750" dirty="0">
                <a:latin typeface="Consolas" panose="020B0609020204030204" pitchFamily="49" charset="0"/>
              </a:rPr>
              <a:t> : </a:t>
            </a:r>
            <a:r>
              <a:rPr lang="en-US" sz="1750" dirty="0" err="1">
                <a:latin typeface="Consolas" panose="020B0609020204030204" pitchFamily="49" charset="0"/>
              </a:rPr>
              <a:t>varDecl.getSingleVarDecls</a:t>
            </a:r>
            <a:r>
              <a:rPr lang="en-US" sz="1750" dirty="0">
                <a:latin typeface="Consolas" panose="020B0609020204030204" pitchFamily="49" charset="0"/>
              </a:rPr>
              <a:t>())</a:t>
            </a:r>
          </a:p>
          <a:p>
            <a:pPr marL="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initialDecls.add</a:t>
            </a:r>
            <a:r>
              <a:rPr lang="en-US" sz="1750" dirty="0">
                <a:latin typeface="Consolas" panose="020B0609020204030204" pitchFamily="49" charset="0"/>
              </a:rPr>
              <a:t>(</a:t>
            </a:r>
            <a:r>
              <a:rPr lang="en-US" sz="1750" dirty="0" err="1">
                <a:latin typeface="Consolas" panose="020B0609020204030204" pitchFamily="49" charset="0"/>
              </a:rPr>
              <a:t>singleVarDecl</a:t>
            </a:r>
            <a:r>
              <a:rPr lang="en-US" sz="1750" dirty="0">
                <a:latin typeface="Consolas" panose="020B0609020204030204" pitchFamily="49" charset="0"/>
              </a:rPr>
              <a:t>);</a:t>
            </a:r>
          </a:p>
          <a:p>
            <a:pPr marL="0" lvl="1" indent="0">
              <a:spcBef>
                <a:spcPts val="200"/>
              </a:spcBef>
              <a:buNone/>
            </a:pPr>
            <a:r>
              <a:rPr lang="en-US" sz="1750" dirty="0">
                <a:latin typeface="Consolas" panose="020B0609020204030204" pitchFamily="49" charset="0"/>
              </a:rPr>
              <a:t>  }</a:t>
            </a:r>
          </a:p>
          <a:p>
            <a:pPr marL="0" lvl="1" indent="0">
              <a:spcBef>
                <a:spcPts val="200"/>
              </a:spcBef>
              <a:buNone/>
            </a:pPr>
            <a:r>
              <a:rPr lang="en-US" sz="1750" dirty="0">
                <a:latin typeface="Consolas" panose="020B0609020204030204" pitchFamily="49" charset="0"/>
              </a:rPr>
              <a:t>else</a:t>
            </a:r>
          </a:p>
          <a:p>
            <a:pPr marL="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initialDecls.add</a:t>
            </a:r>
            <a:r>
              <a:rPr lang="en-US" sz="1750" dirty="0">
                <a:latin typeface="Consolas" panose="020B0609020204030204" pitchFamily="49" charset="0"/>
              </a:rPr>
              <a:t>(</a:t>
            </a:r>
            <a:r>
              <a:rPr lang="en-US" sz="1750" dirty="0" err="1">
                <a:latin typeface="Consolas" panose="020B0609020204030204" pitchFamily="49" charset="0"/>
              </a:rPr>
              <a:t>decl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A413A2F6-7BFD-463C-B63A-922040FAF32C}" type="slidenum">
              <a:rPr lang="en-US" smtClean="0"/>
              <a:pPr/>
              <a:t>40</a:t>
            </a:fld>
            <a:endParaRPr lang="en-US"/>
          </a:p>
        </p:txBody>
      </p:sp>
    </p:spTree>
    <p:extLst>
      <p:ext uri="{BB962C8B-B14F-4D97-AF65-F5344CB8AC3E}">
        <p14:creationId xmlns:p14="http://schemas.microsoft.com/office/powerpoint/2010/main" val="2802994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088568" cy="4349089"/>
            <a:chOff x="674432" y="1392930"/>
            <a:chExt cx="808856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SingleVarDecl</a:t>
              </a:r>
              <a:endParaRPr lang="en-US" sz="1600" dirty="0"/>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err="1"/>
                <a:t>ConstValue</a:t>
              </a:r>
              <a:endParaRPr lang="en-US" sz="1600" dirty="0"/>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err="1"/>
                  <a:t>AssignmentStmt</a:t>
                </a:r>
                <a:endParaRPr lang="en-US" sz="1600" dirty="0"/>
              </a:p>
              <a:p>
                <a:pPr algn="l"/>
                <a:r>
                  <a:rPr lang="en-US" sz="1600" dirty="0"/>
                  <a:t>      variable  </a:t>
                </a:r>
              </a:p>
              <a:p>
                <a:pPr algn="l"/>
                <a:r>
                  <a:rPr lang="en-US" sz="1600" dirty="0"/>
                  <a:t>expression  </a:t>
                </a:r>
              </a:p>
              <a:p>
                <a:pPr algn="l"/>
                <a:r>
                  <a:rPr lang="en-US" sz="1600" dirty="0"/>
                  <a:t>position : (4, 5)</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WritelnStmt</a:t>
                </a:r>
                <a:endParaRPr lang="en-US" sz="1600" dirty="0"/>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42566" cy="830997"/>
              <a:chOff x="7120434" y="4911022"/>
              <a:chExt cx="1642566" cy="830997"/>
            </a:xfrm>
          </p:grpSpPr>
          <p:sp>
            <p:nvSpPr>
              <p:cNvPr id="13" name="TextBox 12"/>
              <p:cNvSpPr txBox="1"/>
              <p:nvPr/>
            </p:nvSpPr>
            <p:spPr>
              <a:xfrm>
                <a:off x="7120434" y="4911022"/>
                <a:ext cx="164256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(5, 11)</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(4, 3)</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5400000">
              <a:off x="7324735" y="4294039"/>
              <a:ext cx="1233966"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E181C637-EA7A-4AA2-BD9E-5103699E8BC5}" type="slidenum">
              <a:rPr lang="en-US" smtClean="0"/>
              <a:pPr/>
              <a:t>43</a:t>
            </a:fld>
            <a:endParaRPr lang="en-US"/>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err="1">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239EA5B9-23A7-4CC1-AF6B-C52A3FEA3809}" type="slidenum">
              <a:rPr lang="en-US" smtClean="0"/>
              <a:pPr/>
              <a:t>44</a:t>
            </a:fld>
            <a:endParaRPr lang="en-US"/>
          </a:p>
        </p:txBody>
      </p:sp>
      <p:sp>
        <p:nvSpPr>
          <p:cNvPr id="23556" name="Rectangle 2"/>
          <p:cNvSpPr>
            <a:spLocks noGrp="1" noChangeArrowheads="1"/>
          </p:cNvSpPr>
          <p:nvPr>
            <p:ph type="title"/>
          </p:nvPr>
        </p:nvSpPr>
        <p:spPr/>
        <p:txBody>
          <a:bodyPr/>
          <a:lstStyle/>
          <a:p>
            <a:r>
              <a:rPr lang="en-US" dirty="0"/>
              <a:t>Class </a:t>
            </a:r>
            <a:r>
              <a:rPr lang="en-US" dirty="0" err="1">
                <a:latin typeface="Consolas" panose="020B0609020204030204" pitchFamily="49" charset="0"/>
              </a:rPr>
              <a:t>Loop</a:t>
            </a:r>
            <a:r>
              <a:rPr lang="en-US" dirty="0" err="1">
                <a:latin typeface="Consolas" panose="020B0609020204030204" pitchFamily="49" charset="0"/>
                <a:cs typeface="Consolas" pitchFamily="49" charset="0"/>
              </a:rPr>
              <a:t>Context</a:t>
            </a:r>
            <a:endParaRPr lang="en-US" dirty="0">
              <a:latin typeface="Consolas" panose="020B0609020204030204" pitchFamily="49" charset="0"/>
              <a:cs typeface="Consolas" pitchFamily="49" charset="0"/>
            </a:endParaRPr>
          </a:p>
        </p:txBody>
      </p:sp>
      <p:sp>
        <p:nvSpPr>
          <p:cNvPr id="23557" name="Rectangle 3"/>
          <p:cNvSpPr>
            <a:spLocks noGrp="1" noChangeArrowheads="1"/>
          </p:cNvSpPr>
          <p:nvPr>
            <p:ph type="body" idx="1"/>
          </p:nvPr>
        </p:nvSpPr>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the loop statement currently being parsed;</a:t>
            </a:r>
          </a:p>
          <a:p>
            <a:pPr marL="0" indent="0">
              <a:spcBef>
                <a:spcPts val="100"/>
              </a:spcBef>
              <a:buFontTx/>
              <a:buNone/>
            </a:pPr>
            <a:r>
              <a:rPr lang="en-US" sz="1800" dirty="0">
                <a:latin typeface="Consolas" pitchFamily="49" charset="0"/>
              </a:rPr>
              <a:t> * returns null if no such loop statement exists.</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a:t>
            </a:r>
            <a:r>
              <a:rPr lang="en-US" sz="1800" dirty="0" err="1">
                <a:latin typeface="Consolas" pitchFamily="49" charset="0"/>
              </a:rPr>
              <a:t>LoopStmt</a:t>
            </a:r>
            <a:r>
              <a:rPr lang="en-US" sz="1800" dirty="0">
                <a:latin typeface="Consolas" pitchFamily="49" charset="0"/>
              </a:rPr>
              <a:t> </a:t>
            </a:r>
            <a:r>
              <a:rPr lang="en-US" sz="1800" dirty="0" err="1">
                <a:latin typeface="Consolas" pitchFamily="49" charset="0"/>
              </a:rPr>
              <a:t>getLoopStmt</a:t>
            </a:r>
            <a:r>
              <a:rPr lang="en-US" sz="1800" dirty="0">
                <a:latin typeface="Consolas" pitchFamily="49" charset="0"/>
              </a:rPr>
              <a: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starting to parse a loop statement.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LoopStmt</a:t>
            </a:r>
            <a:r>
              <a:rPr lang="en-US" sz="1800" dirty="0">
                <a:latin typeface="Consolas" pitchFamily="49" charset="0"/>
              </a:rPr>
              <a:t> stmt)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finished parsing a loop statement.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239EA5B9-23A7-4CC1-AF6B-C52A3FEA3809}" type="slidenum">
              <a:rPr lang="en-US" smtClean="0"/>
              <a:pPr/>
              <a:t>45</a:t>
            </a:fld>
            <a:endParaRPr lang="en-US"/>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the subprogram declaration currently being</a:t>
            </a:r>
          </a:p>
          <a:p>
            <a:pPr marL="0" indent="0">
              <a:spcBef>
                <a:spcPts val="100"/>
              </a:spcBef>
              <a:buFontTx/>
              <a:buNone/>
            </a:pPr>
            <a:r>
              <a:rPr lang="en-US" sz="1800" dirty="0">
                <a:latin typeface="Consolas" pitchFamily="49" charset="0"/>
              </a:rPr>
              <a:t> * parsed.  Returns null if no such procedure exists.</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a:t>
            </a:r>
            <a:r>
              <a:rPr lang="en-US" sz="1800" dirty="0" err="1">
                <a:latin typeface="Consolas" pitchFamily="49" charset="0"/>
              </a:rPr>
              <a:t>SubprogramDecl</a:t>
            </a:r>
            <a:r>
              <a:rPr lang="en-US" sz="1800" dirty="0">
                <a:latin typeface="Consolas" pitchFamily="49" charset="0"/>
              </a:rPr>
              <a:t> </a:t>
            </a:r>
            <a:r>
              <a:rPr lang="en-US" sz="1800" dirty="0" err="1">
                <a:latin typeface="Consolas" pitchFamily="49" charset="0"/>
              </a:rPr>
              <a:t>getSubprogramDecl</a:t>
            </a:r>
            <a:r>
              <a:rPr lang="en-US" sz="1800" dirty="0">
                <a:latin typeface="Consolas" pitchFamily="49" charset="0"/>
              </a:rPr>
              <a: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starting to parse a subprogram declaration.</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SubprogramDecl</a:t>
            </a:r>
            <a:r>
              <a:rPr lang="en-US" sz="1800" dirty="0">
                <a:latin typeface="Consolas" pitchFamily="49" charset="0"/>
              </a:rPr>
              <a:t> </a:t>
            </a:r>
            <a:r>
              <a:rPr lang="en-US" sz="1800" dirty="0" err="1">
                <a:latin typeface="Consolas" pitchFamily="49" charset="0"/>
              </a:rPr>
              <a:t>subprogDecl</a:t>
            </a:r>
            <a:r>
              <a:rPr lang="en-US" sz="1800" dirty="0">
                <a:latin typeface="Consolas" pitchFamily="49" charset="0"/>
              </a:rPr>
              <a:t>)</a:t>
            </a:r>
          </a:p>
          <a:p>
            <a:pPr marL="0" indent="0">
              <a:spcBef>
                <a:spcPts val="100"/>
              </a:spcBef>
              <a:buFontTx/>
              <a:buNone/>
            </a:pPr>
            <a:endParaRPr lang="en-US" sz="1800" dirty="0">
              <a:latin typeface="Consolas" pitchFamily="49" charset="0"/>
            </a:endParaRPr>
          </a:p>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Called when finished parsing a procedure declaration.</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stmt = new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loopContext.beginLoop</a:t>
            </a:r>
            <a:r>
              <a:rPr lang="en-US" sz="1800" dirty="0">
                <a:latin typeface="Consolas" pitchFamily="49" charset="0"/>
                <a:cs typeface="Consolas" pitchFamily="49" charset="0"/>
              </a:rPr>
              <a:t>(stmt);</a:t>
            </a:r>
          </a:p>
          <a:p>
            <a:pPr lvl="1">
              <a:spcBef>
                <a:spcPts val="200"/>
              </a:spcBef>
              <a:buNone/>
            </a:pPr>
            <a:r>
              <a:rPr lang="en-US" sz="1800" dirty="0" err="1">
                <a:latin typeface="Consolas" pitchFamily="49" charset="0"/>
                <a:cs typeface="Consolas" pitchFamily="49" charset="0"/>
              </a:rPr>
              <a:t>stmt.setStatements</a:t>
            </a:r>
            <a:r>
              <a:rPr lang="en-US" sz="1800" dirty="0">
                <a:latin typeface="Consolas" pitchFamily="49" charset="0"/>
                <a:cs typeface="Consolas" pitchFamily="49" charset="0"/>
              </a:rPr>
              <a:t>(</a:t>
            </a:r>
            <a:r>
              <a:rPr lang="en-US" sz="1800" dirty="0" err="1">
                <a:latin typeface="Consolas" pitchFamily="49" charset="0"/>
                <a:cs typeface="Consolas" pitchFamily="49" charset="0"/>
              </a:rPr>
              <a:t>parseStatements</a:t>
            </a: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loopContext.endLoop</a:t>
            </a:r>
            <a:r>
              <a:rPr lang="en-US" sz="1800" dirty="0">
                <a:latin typeface="Consolas" pitchFamily="49" charset="0"/>
                <a:cs typeface="Consolas" pitchFamily="49" charset="0"/>
              </a:rPr>
              <a:t>();</a:t>
            </a:r>
          </a:p>
          <a:p>
            <a:r>
              <a:rPr lang="en-US" dirty="0"/>
              <a:t>When parsing an exit statement:</a:t>
            </a:r>
          </a:p>
          <a:p>
            <a:pPr lvl="1">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stmt = null;</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LoopStmt loopStmt = </a:t>
            </a:r>
            <a:r>
              <a:rPr lang="en-US" sz="1800" dirty="0" err="1">
                <a:latin typeface="Consolas" pitchFamily="49" charset="0"/>
                <a:cs typeface="Consolas" pitchFamily="49" charset="0"/>
              </a:rPr>
              <a:t>loopContext.getLoopStmt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stmt =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endParaRPr lang="en-US" dirty="0"/>
          </a:p>
        </p:txBody>
      </p:sp>
      <p:sp>
        <p:nvSpPr>
          <p:cNvPr id="24578" name="Footer Placeholder 3"/>
          <p:cNvSpPr>
            <a:spLocks noGrp="1"/>
          </p:cNvSpPr>
          <p:nvPr>
            <p:ph type="ftr" sz="quarter" idx="10"/>
          </p:nvPr>
        </p:nvSpPr>
        <p:spPr/>
        <p:txBody>
          <a:bodyPr/>
          <a:lstStyle/>
          <a:p>
            <a:r>
              <a:rPr lang="en-US"/>
              <a:t>©SoftMoore Consulting</a:t>
            </a:r>
          </a:p>
        </p:txBody>
      </p:sp>
      <p:sp>
        <p:nvSpPr>
          <p:cNvPr id="24579" name="Slide Number Placeholder 4"/>
          <p:cNvSpPr>
            <a:spLocks noGrp="1"/>
          </p:cNvSpPr>
          <p:nvPr>
            <p:ph type="sldNum" sz="quarter" idx="11"/>
          </p:nvPr>
        </p:nvSpPr>
        <p:spPr/>
        <p:txBody>
          <a:bodyPr/>
          <a:lstStyle/>
          <a:p>
            <a:r>
              <a:rPr lang="en-US"/>
              <a:t>Slide </a:t>
            </a:r>
            <a:fld id="{5290820B-F486-4161-A33F-1CCFEEE1147B}"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134458ED-4E89-4858-9DDE-3B7F8D65D42C}" type="slidenum">
              <a:rPr lang="en-US" smtClean="0"/>
              <a:pPr/>
              <a:t>47</a:t>
            </a:fld>
            <a:endParaRPr lang="en-US"/>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t>
            </a:r>
            <a:r>
              <a:rPr lang="en-US" dirty="0" err="1">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err="1">
                <a:latin typeface="Consolas" pitchFamily="49" charset="0"/>
                <a:cs typeface="Consolas" pitchFamily="49" charset="0"/>
              </a:rPr>
              <a:t>IdTable</a:t>
            </a:r>
            <a:r>
              <a:rPr lang="en-US" dirty="0"/>
              <a:t> to check for scope errors.</a:t>
            </a:r>
          </a:p>
          <a:p>
            <a:r>
              <a:rPr lang="en-US" dirty="0"/>
              <a:t>Use class </a:t>
            </a:r>
            <a:r>
              <a:rPr lang="en-US" dirty="0">
                <a:latin typeface="Consolas" pitchFamily="49" charset="0"/>
                <a:cs typeface="Consolas" pitchFamily="49" charset="0"/>
              </a:rPr>
              <a:t>Context</a:t>
            </a:r>
            <a:r>
              <a:rPr lang="en-US" dirty="0"/>
              <a:t>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F8A40E36-7FF5-4D57-83BE-4E5297BCA419}" type="slidenum">
              <a:rPr lang="en-US" smtClean="0"/>
              <a:pPr/>
              <a:t>5</a:t>
            </a:fld>
            <a:endParaRPr lang="en-US"/>
          </a:p>
        </p:txBody>
      </p:sp>
      <p:sp>
        <p:nvSpPr>
          <p:cNvPr id="21508" name="Rectangle 2"/>
          <p:cNvSpPr>
            <a:spLocks noGrp="1" noChangeArrowheads="1"/>
          </p:cNvSpPr>
          <p:nvPr>
            <p:ph type="title"/>
          </p:nvPr>
        </p:nvSpPr>
        <p:spPr/>
        <p:txBody>
          <a:bodyPr/>
          <a:lstStyle/>
          <a:p>
            <a:r>
              <a:rPr lang="en-US" dirty="0"/>
              <a:t>Class </a:t>
            </a:r>
            <a:r>
              <a:rPr lang="en-US" dirty="0" err="1">
                <a:latin typeface="Consolas" pitchFamily="49" charset="0"/>
              </a:rPr>
              <a:t>AssignmentStmt</a:t>
            </a:r>
            <a:endParaRPr lang="en-US" dirty="0">
              <a:latin typeface="Consolas" pitchFamily="49" charset="0"/>
            </a:endParaRP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t>
            </a:r>
            <a:r>
              <a:rPr lang="en-US" sz="1800" dirty="0" err="1">
                <a:latin typeface="Consolas" pitchFamily="49" charset="0"/>
              </a:rPr>
              <a:t>AssignmentStmt</a:t>
            </a:r>
            <a:r>
              <a:rPr lang="en-US" sz="1800" dirty="0">
                <a:latin typeface="Consolas" pitchFamily="49" charset="0"/>
              </a:rPr>
              <a: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a:t>
            </a:r>
            <a:r>
              <a:rPr lang="en-US" sz="1800" dirty="0" err="1">
                <a:latin typeface="Consolas" pitchFamily="49" charset="0"/>
              </a:rPr>
              <a:t>expr</a:t>
            </a:r>
            <a:r>
              <a:rPr lang="en-US" sz="1800" dirty="0">
                <a:latin typeface="Consolas" pitchFamily="49" charset="0"/>
              </a:rPr>
              <a:t>;</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 position of assignment operator (for error reporting)</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a:t>
            </a:r>
            <a:r>
              <a:rPr lang="en-US" sz="1800" dirty="0" err="1">
                <a:latin typeface="Consolas" pitchFamily="49" charset="0"/>
              </a:rPr>
              <a:t>expr</a:t>
            </a:r>
            <a:r>
              <a:rPr lang="en-US" sz="1800" dirty="0">
                <a:latin typeface="Consolas" pitchFamily="49" charset="0"/>
              </a:rPr>
              <a:t>,</a:t>
            </a:r>
          </a:p>
          <a:p>
            <a:pPr marL="0" indent="0">
              <a:spcBef>
                <a:spcPts val="0"/>
              </a:spcBef>
              <a:buFontTx/>
              <a:buNone/>
            </a:pPr>
            <a:r>
              <a:rPr lang="en-US" sz="1800" dirty="0">
                <a:latin typeface="Consolas" pitchFamily="49" charset="0"/>
              </a:rPr>
              <a:t>                          Position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r>
              <a:rPr lang="en-US" sz="1800" dirty="0" err="1">
                <a:latin typeface="Consolas" pitchFamily="49" charset="0"/>
              </a:rPr>
              <a:t>this.variable</a:t>
            </a:r>
            <a:r>
              <a:rPr lang="en-US" sz="1800" dirty="0">
                <a:latin typeface="Consolas" pitchFamily="49" charset="0"/>
              </a:rPr>
              <a:t> = variable;</a:t>
            </a:r>
          </a:p>
          <a:p>
            <a:pPr marL="0" indent="0">
              <a:spcBef>
                <a:spcPts val="0"/>
              </a:spcBef>
              <a:buFontTx/>
              <a:buNone/>
            </a:pPr>
            <a:r>
              <a:rPr lang="en-US" sz="1800" dirty="0">
                <a:latin typeface="Consolas" pitchFamily="49" charset="0"/>
              </a:rPr>
              <a:t>        </a:t>
            </a:r>
            <a:r>
              <a:rPr lang="en-US" sz="1800" dirty="0" err="1">
                <a:latin typeface="Consolas" pitchFamily="49" charset="0"/>
              </a:rPr>
              <a:t>this.expr</a:t>
            </a:r>
            <a:r>
              <a:rPr lang="en-US" sz="1800" dirty="0">
                <a:latin typeface="Consolas" pitchFamily="49" charset="0"/>
              </a:rPr>
              <a:t> = </a:t>
            </a:r>
            <a:r>
              <a:rPr lang="en-US" sz="1800" dirty="0" err="1">
                <a:latin typeface="Consolas" pitchFamily="49" charset="0"/>
              </a:rPr>
              <a:t>expr</a:t>
            </a:r>
            <a:r>
              <a:rPr lang="en-US" sz="1800" dirty="0">
                <a:latin typeface="Consolas" pitchFamily="49" charset="0"/>
              </a:rPr>
              <a:t>;</a:t>
            </a:r>
          </a:p>
          <a:p>
            <a:pPr marL="0" indent="0">
              <a:spcBef>
                <a:spcPts val="0"/>
              </a:spcBef>
              <a:buFontTx/>
              <a:buNone/>
            </a:pPr>
            <a:r>
              <a:rPr lang="en-US" sz="1800" dirty="0">
                <a:latin typeface="Consolas" pitchFamily="49" charset="0"/>
              </a:rPr>
              <a:t>        </a:t>
            </a:r>
            <a:r>
              <a:rPr lang="en-US" sz="1800" dirty="0" err="1">
                <a:latin typeface="Consolas" pitchFamily="49" charset="0"/>
              </a:rPr>
              <a:t>this.assignPosition</a:t>
            </a:r>
            <a:r>
              <a:rPr lang="en-US" sz="1800" dirty="0">
                <a:latin typeface="Consolas" pitchFamily="49" charset="0"/>
              </a:rPr>
              <a:t> =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the nonterminal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C69BB9DA-6BC1-475A-9D42-BD2EB79B294B}" type="slidenum">
              <a:rPr lang="en-US" smtClean="0"/>
              <a:pPr/>
              <a:t>6</a:t>
            </a:fld>
            <a:endParaRPr lang="en-US"/>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3" name="Content Placeholder 2"/>
          <p:cNvSpPr>
            <a:spLocks noGrp="1"/>
          </p:cNvSpPr>
          <p:nvPr>
            <p:ph idx="1"/>
          </p:nvPr>
        </p:nvSpPr>
        <p:spPr>
          <a:xfrm>
            <a:off x="458788" y="1363663"/>
            <a:ext cx="8503920" cy="4935537"/>
          </a:xfrm>
        </p:spPr>
        <p:txBody>
          <a:bodyPr lIns="182880" tIns="91440"/>
          <a:lstStyle/>
          <a:p>
            <a:pPr marL="0" indent="0">
              <a:spcBef>
                <a:spcPts val="200"/>
              </a:spcBef>
              <a:buNone/>
            </a:pPr>
            <a:r>
              <a:rPr lang="en-US" sz="1700" dirty="0">
                <a:latin typeface="Consolas" pitchFamily="49" charset="0"/>
                <a:cs typeface="Consolas" pitchFamily="49" charset="0"/>
              </a:rPr>
              <a:t>public class </a:t>
            </a:r>
            <a:r>
              <a:rPr lang="en-US" sz="1700" dirty="0" err="1">
                <a:latin typeface="Consolas" pitchFamily="49" charset="0"/>
                <a:cs typeface="Consolas" pitchFamily="49" charset="0"/>
              </a:rPr>
              <a:t>LoopStmt</a:t>
            </a:r>
            <a:r>
              <a:rPr lang="en-US" sz="1700" dirty="0">
                <a:latin typeface="Consolas" pitchFamily="49" charset="0"/>
                <a:cs typeface="Consolas" pitchFamily="49" charset="0"/>
              </a:rPr>
              <a:t> extends Statement</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private Expression </a:t>
            </a:r>
            <a:r>
              <a:rPr lang="en-US" sz="1700" dirty="0" err="1">
                <a:latin typeface="Consolas" pitchFamily="49" charset="0"/>
                <a:cs typeface="Consolas" pitchFamily="49" charset="0"/>
              </a:rPr>
              <a:t>whileExpr</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private List&lt;Statement&gt; statements;</a:t>
            </a:r>
          </a:p>
          <a:p>
            <a:pPr marL="0" indent="0">
              <a:spcBef>
                <a:spcPts val="200"/>
              </a:spcBef>
              <a:buNone/>
            </a:pPr>
            <a:endParaRPr lang="en-US" sz="1700" dirty="0">
              <a:latin typeface="Consolas" pitchFamily="49" charset="0"/>
              <a:cs typeface="Consolas" pitchFamily="49" charset="0"/>
            </a:endParaRPr>
          </a:p>
          <a:p>
            <a:pPr marL="0" indent="0">
              <a:spcBef>
                <a:spcPts val="200"/>
              </a:spcBef>
              <a:buNone/>
            </a:pPr>
            <a:r>
              <a:rPr lang="en-US" sz="1700" dirty="0">
                <a:latin typeface="Consolas" pitchFamily="49" charset="0"/>
                <a:cs typeface="Consolas" pitchFamily="49" charset="0"/>
              </a:rPr>
              <a:t>    public </a:t>
            </a:r>
            <a:r>
              <a:rPr lang="en-US" sz="1700" dirty="0" err="1">
                <a:latin typeface="Consolas" pitchFamily="49" charset="0"/>
                <a:cs typeface="Consolas" pitchFamily="49" charset="0"/>
              </a:rPr>
              <a:t>LoopStmt</a:t>
            </a:r>
            <a:r>
              <a:rPr lang="en-US" sz="1700" dirty="0">
                <a:latin typeface="Consolas" pitchFamily="49" charset="0"/>
                <a:cs typeface="Consolas" pitchFamily="49" charset="0"/>
              </a:rPr>
              <a:t>(Expression </a:t>
            </a:r>
            <a:r>
              <a:rPr lang="en-US" sz="1700" dirty="0" err="1">
                <a:latin typeface="Consolas" pitchFamily="49" charset="0"/>
                <a:cs typeface="Consolas" pitchFamily="49" charset="0"/>
              </a:rPr>
              <a:t>whileExpr</a:t>
            </a:r>
            <a:r>
              <a:rPr lang="en-US" sz="1700" dirty="0">
                <a:latin typeface="Consolas" pitchFamily="49" charset="0"/>
                <a:cs typeface="Consolas" pitchFamily="49" charset="0"/>
              </a:rPr>
              <a:t>, List&lt;Statement&gt; statements)</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this.whileExpr</a:t>
            </a:r>
            <a:r>
              <a:rPr lang="en-US" sz="1700" dirty="0">
                <a:latin typeface="Consolas" pitchFamily="49" charset="0"/>
                <a:cs typeface="Consolas" pitchFamily="49" charset="0"/>
              </a:rPr>
              <a:t>  = </a:t>
            </a:r>
            <a:r>
              <a:rPr lang="en-US" sz="1700" dirty="0" err="1">
                <a:latin typeface="Consolas" pitchFamily="49" charset="0"/>
                <a:cs typeface="Consolas" pitchFamily="49" charset="0"/>
              </a:rPr>
              <a:t>whileExpr</a:t>
            </a:r>
            <a:r>
              <a:rPr lang="en-US" sz="1700" dirty="0">
                <a:latin typeface="Consolas" pitchFamily="49" charset="0"/>
                <a:cs typeface="Consolas" pitchFamily="49" charset="0"/>
              </a:rPr>
              <a:t>;</a:t>
            </a:r>
          </a:p>
          <a:p>
            <a:pPr marL="0" indent="0">
              <a:spcBef>
                <a:spcPts val="200"/>
              </a:spcBef>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this.statements</a:t>
            </a:r>
            <a:r>
              <a:rPr lang="en-US" sz="1700" dirty="0">
                <a:latin typeface="Consolas" pitchFamily="49" charset="0"/>
                <a:cs typeface="Consolas" pitchFamily="49" charset="0"/>
              </a:rPr>
              <a:t> = statements;</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7</a:t>
            </a:fld>
            <a:endParaRPr lang="en-US"/>
          </a:p>
        </p:txBody>
      </p:sp>
      <p:sp>
        <p:nvSpPr>
          <p:cNvPr id="8" name="TextBox 7"/>
          <p:cNvSpPr txBox="1"/>
          <p:nvPr/>
        </p:nvSpPr>
        <p:spPr>
          <a:xfrm>
            <a:off x="2217830" y="5410200"/>
            <a:ext cx="4708341" cy="461665"/>
          </a:xfrm>
          <a:prstGeom prst="rect">
            <a:avLst/>
          </a:prstGeom>
          <a:noFill/>
          <a:ln>
            <a:solidFill>
              <a:schemeClr val="tx1"/>
            </a:solidFill>
          </a:ln>
        </p:spPr>
        <p:txBody>
          <a:bodyPr wrap="none" rtlCol="0">
            <a:spAutoFit/>
          </a:bodyPr>
          <a:lstStyle/>
          <a:p>
            <a:r>
              <a:rPr lang="en-US" dirty="0"/>
              <a:t>Note that </a:t>
            </a:r>
            <a:r>
              <a:rPr lang="en-US" dirty="0" err="1">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a:t>Abstract Syntax Trees: Example 3</a:t>
            </a:r>
            <a:endParaRPr lang="en-US" dirty="0"/>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err="1">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a:t>©SoftMoore Consulting</a:t>
            </a:r>
          </a:p>
        </p:txBody>
      </p:sp>
      <p:sp>
        <p:nvSpPr>
          <p:cNvPr id="5123" name="Slide Number Placeholder 4"/>
          <p:cNvSpPr>
            <a:spLocks noGrp="1"/>
          </p:cNvSpPr>
          <p:nvPr>
            <p:ph type="sldNum" sz="quarter" idx="11"/>
          </p:nvPr>
        </p:nvSpPr>
        <p:spPr/>
        <p:txBody>
          <a:bodyPr/>
          <a:lstStyle/>
          <a:p>
            <a:r>
              <a:rPr lang="en-US"/>
              <a:t>Slide </a:t>
            </a:r>
            <a:fld id="{9016C2D6-0D24-4B62-B632-9F7F22BA651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a:t>©SoftMoore Consulting</a:t>
            </a:r>
          </a:p>
        </p:txBody>
      </p:sp>
      <p:sp>
        <p:nvSpPr>
          <p:cNvPr id="5123" name="Slide Number Placeholder 4"/>
          <p:cNvSpPr>
            <a:spLocks noGrp="1"/>
          </p:cNvSpPr>
          <p:nvPr>
            <p:ph type="sldNum" sz="quarter" idx="11"/>
          </p:nvPr>
        </p:nvSpPr>
        <p:spPr>
          <a:noFill/>
        </p:spPr>
        <p:txBody>
          <a:bodyPr/>
          <a:lstStyle/>
          <a:p>
            <a:r>
              <a:rPr lang="en-US"/>
              <a:t>Slide </a:t>
            </a:r>
            <a:fld id="{9016C2D6-0D24-4B62-B632-9F7F22BA6511}" type="slidenum">
              <a:rPr lang="en-US" smtClean="0"/>
              <a:pPr/>
              <a:t>9</a:t>
            </a:fld>
            <a:endParaRPr lang="en-US"/>
          </a:p>
        </p:txBody>
      </p:sp>
      <p:grpSp>
        <p:nvGrpSpPr>
          <p:cNvPr id="2" name="Group 1"/>
          <p:cNvGrpSpPr/>
          <p:nvPr/>
        </p:nvGrpSpPr>
        <p:grpSpPr>
          <a:xfrm>
            <a:off x="1909835" y="1853656"/>
            <a:ext cx="5324330" cy="2003651"/>
            <a:chOff x="1951892" y="1765733"/>
            <a:chExt cx="5324330" cy="2003651"/>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err="1"/>
                <a:t>BinaryExpr</a:t>
              </a:r>
              <a:endParaRPr lang="en-US" sz="1800" i="1" dirty="0"/>
            </a:p>
          </p:txBody>
        </p:sp>
        <p:sp>
          <p:nvSpPr>
            <p:cNvPr id="5127" name="Text Box 5"/>
            <p:cNvSpPr txBox="1">
              <a:spLocks noChangeArrowheads="1"/>
            </p:cNvSpPr>
            <p:nvPr/>
          </p:nvSpPr>
          <p:spPr bwMode="auto">
            <a:xfrm>
              <a:off x="1951892" y="3037864"/>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a:t>
              </a:r>
              <a:r>
                <a:rPr lang="en-US" sz="1800" dirty="0" err="1"/>
                <a:t>leftOperand</a:t>
              </a:r>
              <a:r>
                <a:rPr lang="en-US" sz="1800" dirty="0"/>
                <a:t>)</a:t>
              </a:r>
            </a:p>
          </p:txBody>
        </p:sp>
        <p:sp>
          <p:nvSpPr>
            <p:cNvPr id="5128" name="Text Box 6"/>
            <p:cNvSpPr txBox="1">
              <a:spLocks noChangeArrowheads="1"/>
            </p:cNvSpPr>
            <p:nvPr/>
          </p:nvSpPr>
          <p:spPr bwMode="auto">
            <a:xfrm>
              <a:off x="5538862" y="3037864"/>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a:t>
              </a:r>
              <a:r>
                <a:rPr lang="en-US" sz="1800" dirty="0" err="1"/>
                <a:t>rightOperand</a:t>
              </a:r>
              <a:r>
                <a:rPr lang="en-US" sz="1800" dirty="0"/>
                <a:t>)</a:t>
              </a:r>
            </a:p>
          </p:txBody>
        </p:sp>
        <p:cxnSp>
          <p:nvCxnSpPr>
            <p:cNvPr id="5129" name="AutoShape 7"/>
            <p:cNvCxnSpPr>
              <a:cxnSpLocks noChangeShapeType="1"/>
              <a:stCxn id="14" idx="2"/>
              <a:endCxn id="5127" idx="0"/>
            </p:cNvCxnSpPr>
            <p:nvPr/>
          </p:nvCxnSpPr>
          <p:spPr bwMode="auto">
            <a:xfrm rot="5400000">
              <a:off x="3407429" y="1873292"/>
              <a:ext cx="531996"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223773" y="1854095"/>
              <a:ext cx="531996"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036277"/>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a:latin typeface="+mn-lt"/>
              </a:endParaRPr>
            </a:p>
          </p:txBody>
        </p:sp>
        <p:cxnSp>
          <p:nvCxnSpPr>
            <p:cNvPr id="3" name="Straight Connector 2"/>
            <p:cNvCxnSpPr>
              <a:stCxn id="14" idx="2"/>
              <a:endCxn id="5131" idx="0"/>
            </p:cNvCxnSpPr>
            <p:nvPr/>
          </p:nvCxnSpPr>
          <p:spPr bwMode="auto">
            <a:xfrm flipH="1">
              <a:off x="4572000" y="2505868"/>
              <a:ext cx="1" cy="530409"/>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5078</TotalTime>
  <Words>3504</Words>
  <Application>Microsoft Office PowerPoint</Application>
  <PresentationFormat>On-screen Show (4:3)</PresentationFormat>
  <Paragraphs>671</Paragraphs>
  <Slides>47</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Selected Methods in the Modified Version of IdTable</vt:lpstr>
      <vt:lpstr>Selected Methods in the Modified Version of IdTable (continued)</vt:lpstr>
      <vt:lpstr>Adding Declarations to IdTable</vt:lpstr>
      <vt:lpstr>Interface NamedDecl</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Example: Abstract Syntax Tree</vt:lpstr>
      <vt:lpstr>Example: Abstract Syntax Tree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I. Moore, Jr.</cp:lastModifiedBy>
  <cp:revision>333</cp:revision>
  <cp:lastPrinted>2020-01-16T11:41:14Z</cp:lastPrinted>
  <dcterms:created xsi:type="dcterms:W3CDTF">2005-01-12T21:47:45Z</dcterms:created>
  <dcterms:modified xsi:type="dcterms:W3CDTF">2020-02-27T17:09:52Z</dcterms:modified>
</cp:coreProperties>
</file>