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277" r:id="rId25"/>
    <p:sldId id="289" r:id="rId26"/>
    <p:sldId id="290" r:id="rId27"/>
    <p:sldId id="291" r:id="rId28"/>
    <p:sldId id="292" r:id="rId29"/>
    <p:sldId id="278" r:id="rId30"/>
    <p:sldId id="302" r:id="rId31"/>
    <p:sldId id="274" r:id="rId32"/>
    <p:sldId id="281" r:id="rId33"/>
    <p:sldId id="285" r:id="rId34"/>
    <p:sldId id="305" r:id="rId35"/>
    <p:sldId id="298" r:id="rId36"/>
    <p:sldId id="282" r:id="rId37"/>
    <p:sldId id="303" r:id="rId38"/>
    <p:sldId id="304" r:id="rId39"/>
    <p:sldId id="280" r:id="rId40"/>
    <p:sldId id="287" r:id="rId41"/>
    <p:sldId id="301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 autoAdjust="0"/>
    <p:restoredTop sz="90929"/>
  </p:normalViewPr>
  <p:slideViewPr>
    <p:cSldViewPr>
      <p:cViewPr varScale="1">
        <p:scale>
          <a:sx n="58" d="100"/>
          <a:sy n="58" d="100"/>
        </p:scale>
        <p:origin x="53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form: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rule:</a:t>
            </a:r>
          </a:p>
          <a:p>
            <a:r>
              <a:rPr lang="en-US" dirty="0"/>
              <a:t>“|” for alternation (read “or” or “or alternatively”)</a:t>
            </a:r>
          </a:p>
          <a:p>
            <a:r>
              <a:rPr lang="en-US" dirty="0"/>
              <a:t>“(“ and “)” for grouping</a:t>
            </a:r>
          </a:p>
          <a:p>
            <a:r>
              <a:rPr lang="en-US" dirty="0"/>
              <a:t>“*” as a postfix operator to indicate that a syntax expression may be repeated zero or more times</a:t>
            </a:r>
          </a:p>
          <a:p>
            <a:r>
              <a:rPr lang="en-US" dirty="0"/>
              <a:t>“+” as a postfix operator to indicate that a syntax expression may be repeated one or more times</a:t>
            </a:r>
          </a:p>
          <a:p>
            <a:r>
              <a:rPr lang="en-US" dirty="0"/>
              <a:t>“?” as a postfix operator to indicate that a syntax expression is optional (i.e., it may be repeated zero or one times)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( "," identifier )*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Start symbol is the left-hand side of the first rule.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program = declarativePart statementPart "."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declarativePart = initialDecls subprogramDecls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stringLiteral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arrayTypeDecl = "type" typeId "=" "array"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"[" intConstValue "]" "of" typeName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identifiers ":"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identifiers = identifier ( "," identifier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"Integer" | "Boolean" | "Char"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2"/>
            <a:r>
              <a:rPr lang="en-US" dirty="0"/>
              <a:t>It is possible to express the syntax for each symbol in a single rule.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( letter | digit )*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[A-</a:t>
            </a:r>
            <a:r>
              <a:rPr lang="en-US" sz="1800" dirty="0" err="1">
                <a:latin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</a:rPr>
              <a:t>-z]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 = [0-9]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syntax expressions that can be repeated 0 or more times.  Similarly, use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optional syntax expressions.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&lt;program&gt; ::= &lt;declarativePart&gt; &lt;statementPart&gt; .</a:t>
            </a: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&lt;initialDecls&gt; ::= { &lt;initialDecl&gt; }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513522" y="2438400"/>
            <a:ext cx="666208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period is a terminal symbol in the grammar, not a rule terminator</a:t>
            </a:r>
          </a:p>
        </p:txBody>
      </p:sp>
      <p:sp>
        <p:nvSpPr>
          <p:cNvPr id="21511" name="AutoShape 1029"/>
          <p:cNvSpPr>
            <a:spLocks noChangeArrowheads="1"/>
          </p:cNvSpPr>
          <p:nvPr/>
        </p:nvSpPr>
        <p:spPr bwMode="auto">
          <a:xfrm>
            <a:off x="7565585" y="2042412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1512" name="AutoShape 1030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 flipV="1">
            <a:off x="7175602" y="2134487"/>
            <a:ext cx="436021" cy="488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9" name="Rectangle 1028">
            <a:extLst>
              <a:ext uri="{FF2B5EF4-FFF2-40B4-BE49-F238E27FC236}">
                <a16:creationId xmlns:a16="http://schemas.microsoft.com/office/drawing/2014/main" id="{9425C922-0E95-4A11-91BF-8DCF02CF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4419600"/>
            <a:ext cx="378950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curly braces denote “zero or more”</a:t>
            </a:r>
          </a:p>
        </p:txBody>
      </p:sp>
      <p:sp>
        <p:nvSpPr>
          <p:cNvPr id="10" name="AutoShape 1029">
            <a:extLst>
              <a:ext uri="{FF2B5EF4-FFF2-40B4-BE49-F238E27FC236}">
                <a16:creationId xmlns:a16="http://schemas.microsoft.com/office/drawing/2014/main" id="{27EA2D76-1E7A-401C-AA0C-44590B87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63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B901F7A2-3383-4AAE-9794-CF06E039E269}"/>
              </a:ext>
            </a:extLst>
          </p:cNvPr>
          <p:cNvCxnSpPr>
            <a:cxnSpLocks noChangeShapeType="1"/>
            <a:stCxn id="9" idx="3"/>
            <a:endCxn id="10" idx="2"/>
          </p:cNvCxnSpPr>
          <p:nvPr/>
        </p:nvCxnSpPr>
        <p:spPr bwMode="auto">
          <a:xfrm flipV="1">
            <a:off x="4942439" y="3978275"/>
            <a:ext cx="839762" cy="6263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2" name="AutoShape 1029">
            <a:extLst>
              <a:ext uri="{FF2B5EF4-FFF2-40B4-BE49-F238E27FC236}">
                <a16:creationId xmlns:a16="http://schemas.microsoft.com/office/drawing/2014/main" id="{04F15739-F009-4097-90DC-1B8A4EBB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1541708-EA35-460F-87F8-107CE4F68150}"/>
              </a:ext>
            </a:extLst>
          </p:cNvPr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078801" y="3947164"/>
            <a:ext cx="441325" cy="50354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| arrayTypeDecl | varDecl .</a:t>
            </a:r>
          </a:p>
          <a:p>
            <a:pPr marL="45720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arrayTypeDecl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varDecl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( "," identifier )* .</a:t>
            </a:r>
          </a:p>
          <a:p>
            <a:pPr marL="45720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460" y="1676400"/>
            <a:ext cx="8641080" cy="1661160"/>
            <a:chOff x="274320" y="1676400"/>
            <a:chExt cx="8641080" cy="1661160"/>
          </a:xfrm>
        </p:grpSpPr>
        <p:sp>
          <p:nvSpPr>
            <p:cNvPr id="12" name="Oval 11"/>
            <p:cNvSpPr/>
            <p:nvPr/>
          </p:nvSpPr>
          <p:spPr bwMode="auto">
            <a:xfrm>
              <a:off x="847825" y="23622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while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17570" y="23622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expression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64736" y="29718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42432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754368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4320" y="16764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/>
                <a:t>loopStmt</a:t>
              </a:r>
              <a:endParaRPr lang="en-US" sz="1600" b="1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66304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30480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77824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23" idx="6"/>
              <a:endCxn id="13" idx="2"/>
            </p:cNvCxnSpPr>
            <p:nvPr/>
          </p:nvCxnSpPr>
          <p:spPr bwMode="auto">
            <a:xfrm>
              <a:off x="441960" y="3154680"/>
              <a:ext cx="291084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8" name="Straight Arrow Connector 27"/>
            <p:cNvCxnSpPr>
              <a:stCxn id="13" idx="6"/>
              <a:endCxn id="15" idx="1"/>
            </p:cNvCxnSpPr>
            <p:nvPr/>
          </p:nvCxnSpPr>
          <p:spPr bwMode="auto">
            <a:xfrm>
              <a:off x="4084320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0" name="Straight Arrow Connector 29"/>
            <p:cNvCxnSpPr>
              <a:stCxn id="15" idx="3"/>
              <a:endCxn id="16" idx="2"/>
            </p:cNvCxnSpPr>
            <p:nvPr/>
          </p:nvCxnSpPr>
          <p:spPr bwMode="auto">
            <a:xfrm>
              <a:off x="5462016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2" name="Straight Arrow Connector 31"/>
            <p:cNvCxnSpPr>
              <a:stCxn id="16" idx="6"/>
              <a:endCxn id="17" idx="2"/>
            </p:cNvCxnSpPr>
            <p:nvPr/>
          </p:nvCxnSpPr>
          <p:spPr bwMode="auto">
            <a:xfrm>
              <a:off x="6473952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Arrow Connector 33"/>
            <p:cNvCxnSpPr>
              <a:stCxn id="17" idx="6"/>
              <a:endCxn id="22" idx="2"/>
            </p:cNvCxnSpPr>
            <p:nvPr/>
          </p:nvCxnSpPr>
          <p:spPr bwMode="auto">
            <a:xfrm>
              <a:off x="7485888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6" name="Straight Arrow Connector 35"/>
            <p:cNvCxnSpPr>
              <a:stCxn id="22" idx="6"/>
              <a:endCxn id="24" idx="2"/>
            </p:cNvCxnSpPr>
            <p:nvPr/>
          </p:nvCxnSpPr>
          <p:spPr bwMode="auto">
            <a:xfrm>
              <a:off x="8497824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533400" y="314666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045425" y="315362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0" name="Shape 39"/>
            <p:cNvCxnSpPr>
              <a:stCxn id="37" idx="0"/>
              <a:endCxn id="12" idx="2"/>
            </p:cNvCxnSpPr>
            <p:nvPr/>
          </p:nvCxnSpPr>
          <p:spPr bwMode="auto">
            <a:xfrm rot="5400000" flipH="1" flipV="1">
              <a:off x="423954" y="2722789"/>
              <a:ext cx="601580" cy="24616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2" name="Shape 41"/>
            <p:cNvCxnSpPr>
              <a:stCxn id="14" idx="3"/>
              <a:endCxn id="38" idx="0"/>
            </p:cNvCxnSpPr>
            <p:nvPr/>
          </p:nvCxnSpPr>
          <p:spPr bwMode="auto">
            <a:xfrm>
              <a:off x="2914850" y="2545080"/>
              <a:ext cx="198838" cy="60854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4" name="Straight Arrow Connector 43"/>
            <p:cNvCxnSpPr>
              <a:stCxn id="12" idx="6"/>
              <a:endCxn id="14" idx="1"/>
            </p:cNvCxnSpPr>
            <p:nvPr/>
          </p:nvCxnSpPr>
          <p:spPr bwMode="auto">
            <a:xfrm>
              <a:off x="1579345" y="2545080"/>
              <a:ext cx="238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51460" y="4038600"/>
            <a:ext cx="3840480" cy="1294600"/>
            <a:chOff x="259080" y="4191800"/>
            <a:chExt cx="3840480" cy="1294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630679" y="4569425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74320" y="41918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statements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5908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396240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 bwMode="auto">
            <a:xfrm>
              <a:off x="396240" y="5350275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945197" y="534721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6917" y="53498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Shape 52"/>
            <p:cNvCxnSpPr>
              <a:stCxn id="51" idx="0"/>
              <a:endCxn id="18" idx="3"/>
            </p:cNvCxnSpPr>
            <p:nvPr/>
          </p:nvCxnSpPr>
          <p:spPr bwMode="auto">
            <a:xfrm rot="16200000" flipV="1">
              <a:off x="2737785" y="4742479"/>
              <a:ext cx="597570" cy="61722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5" name="Shape 54"/>
            <p:cNvCxnSpPr>
              <a:stCxn id="18" idx="1"/>
              <a:endCxn id="50" idx="0"/>
            </p:cNvCxnSpPr>
            <p:nvPr/>
          </p:nvCxnSpPr>
          <p:spPr bwMode="auto">
            <a:xfrm rot="10800000" flipV="1">
              <a:off x="1013461" y="4752305"/>
              <a:ext cx="617219" cy="59490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funcId ( actualParameters )?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funcId = identifier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identifier ( actualParameters )? .</a:t>
            </a:r>
          </a:p>
          <a:p>
            <a:r>
              <a:rPr lang="en-US" sz="2350" dirty="0"/>
              <a:t>Example 2: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loopStmt = ( "while" booleanExpr )? "loop" statements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        "end" "loop" ";"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booleanExpr = expression .</a:t>
            </a:r>
            <a:endParaRPr lang="en-US" sz="17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leave the rule in the grammar; 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( Y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( letter | digit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2157717" y="1425714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parse tree for first derivation</a:t>
            </a:r>
          </a:p>
          <a:p>
            <a:r>
              <a:rPr lang="en-US" sz="20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( "+" term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"*" factor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</a:t>
            </a:r>
            <a:r>
              <a:rPr lang="en-US" dirty="0" err="1"/>
              <a:t>nonterminal</a:t>
            </a:r>
            <a:r>
              <a:rPr lang="en-US" dirty="0"/>
              <a:t> and terminal symbols</a:t>
            </a:r>
          </a:p>
          <a:p>
            <a:r>
              <a:rPr lang="en-US" dirty="0"/>
              <a:t>Example 1: For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etc.).  All binary expressions would retain only the operator and the left and right operands.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4419600"/>
            <a:ext cx="4191000" cy="1308802"/>
            <a:chOff x="2438400" y="4495800"/>
            <a:chExt cx="4191000" cy="1308802"/>
          </a:xfrm>
        </p:grpSpPr>
        <p:sp>
          <p:nvSpPr>
            <p:cNvPr id="34822" name="Text Box 27"/>
            <p:cNvSpPr txBox="1">
              <a:spLocks noChangeArrowheads="1"/>
            </p:cNvSpPr>
            <p:nvPr/>
          </p:nvSpPr>
          <p:spPr bwMode="auto">
            <a:xfrm>
              <a:off x="3827777" y="4495800"/>
              <a:ext cx="141224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binaryExpr</a:t>
              </a:r>
              <a:endParaRPr lang="en-US" sz="2000" dirty="0"/>
            </a:p>
          </p:txBody>
        </p:sp>
        <p:sp>
          <p:nvSpPr>
            <p:cNvPr id="34823" name="Text Box 28"/>
            <p:cNvSpPr txBox="1">
              <a:spLocks noChangeArrowheads="1"/>
            </p:cNvSpPr>
            <p:nvPr/>
          </p:nvSpPr>
          <p:spPr bwMode="auto">
            <a:xfrm>
              <a:off x="2438400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sp>
          <p:nvSpPr>
            <p:cNvPr id="34824" name="Text Box 29"/>
            <p:cNvSpPr txBox="1">
              <a:spLocks noChangeArrowheads="1"/>
            </p:cNvSpPr>
            <p:nvPr/>
          </p:nvSpPr>
          <p:spPr bwMode="auto">
            <a:xfrm>
              <a:off x="5202726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cxnSp>
          <p:nvCxnSpPr>
            <p:cNvPr id="34825" name="AutoShape 30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589170" y="4459120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26" name="AutoShape 31"/>
            <p:cNvCxnSpPr>
              <a:cxnSpLocks noChangeShapeType="1"/>
              <a:stCxn id="34822" idx="2"/>
              <a:endCxn id="34824" idx="0"/>
            </p:cNvCxnSpPr>
            <p:nvPr/>
          </p:nvCxnSpPr>
          <p:spPr bwMode="auto">
            <a:xfrm rot="16200000" flipH="1">
              <a:off x="4971332" y="4459119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27" name="Text Box 32"/>
            <p:cNvSpPr txBox="1">
              <a:spLocks noChangeArrowheads="1"/>
            </p:cNvSpPr>
            <p:nvPr/>
          </p:nvSpPr>
          <p:spPr bwMode="auto">
            <a:xfrm>
              <a:off x="3964032" y="5402263"/>
              <a:ext cx="1139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operator</a:t>
              </a:r>
            </a:p>
          </p:txBody>
        </p:sp>
        <p:cxnSp>
          <p:nvCxnSpPr>
            <p:cNvPr id="34828" name="AutoShape 33"/>
            <p:cNvCxnSpPr>
              <a:cxnSpLocks noChangeShapeType="1"/>
              <a:stCxn id="34822" idx="2"/>
              <a:endCxn id="34827" idx="0"/>
            </p:cNvCxnSpPr>
            <p:nvPr/>
          </p:nvCxnSpPr>
          <p:spPr bwMode="auto">
            <a:xfrm>
              <a:off x="4533900" y="4896552"/>
              <a:ext cx="0" cy="505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grammar for a while statement: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"loop" statements "end" "loop" ";"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628448"/>
            <a:ext cx="3148186" cy="1315152"/>
            <a:chOff x="2871614" y="4552248"/>
            <a:chExt cx="314818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581906" y="5466648"/>
              <a:ext cx="143789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statements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( rule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syntaxExpr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syntaxExpr = syntaxTerm ( "|" syntaxTerm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syntaxTerm = ( syntaxFactor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syntaxFactor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"(" syntaxExpr ")" ( multChar )?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multChar = "*" | "+" | "?"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( letter | digit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 !#-\[\]-~]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// any graphic ASCII character except backslash and quote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 = [A-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-z]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digit = [0-9] .</a:t>
            </a:r>
          </a:p>
        </p:txBody>
      </p:sp>
    </p:spTree>
    <p:extLst>
      <p:ext uri="{BB962C8B-B14F-4D97-AF65-F5344CB8AC3E}">
        <p14:creationId xmlns:p14="http://schemas.microsoft.com/office/powerpoint/2010/main" val="2863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program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4575</TotalTime>
  <Words>2936</Words>
  <Application>Microsoft Office PowerPoint</Application>
  <PresentationFormat>On-screen Show (4:3)</PresentationFormat>
  <Paragraphs>491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204</cp:revision>
  <cp:lastPrinted>2020-02-01T15:47:02Z</cp:lastPrinted>
  <dcterms:created xsi:type="dcterms:W3CDTF">2005-01-15T15:50:49Z</dcterms:created>
  <dcterms:modified xsi:type="dcterms:W3CDTF">2022-08-05T10:21:47Z</dcterms:modified>
</cp:coreProperties>
</file>