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324" r:id="rId23"/>
    <p:sldId id="269" r:id="rId24"/>
    <p:sldId id="299" r:id="rId25"/>
    <p:sldId id="268" r:id="rId26"/>
    <p:sldId id="271" r:id="rId27"/>
    <p:sldId id="272" r:id="rId28"/>
    <p:sldId id="274" r:id="rId29"/>
    <p:sldId id="300" r:id="rId30"/>
    <p:sldId id="273" r:id="rId31"/>
    <p:sldId id="275" r:id="rId32"/>
    <p:sldId id="326" r:id="rId33"/>
    <p:sldId id="276" r:id="rId34"/>
    <p:sldId id="280" r:id="rId35"/>
    <p:sldId id="281" r:id="rId36"/>
    <p:sldId id="284" r:id="rId37"/>
    <p:sldId id="290" r:id="rId38"/>
    <p:sldId id="285" r:id="rId39"/>
    <p:sldId id="288" r:id="rId40"/>
    <p:sldId id="260" r:id="rId41"/>
    <p:sldId id="319" r:id="rId42"/>
    <p:sldId id="317" r:id="rId43"/>
    <p:sldId id="286" r:id="rId44"/>
    <p:sldId id="325" r:id="rId45"/>
    <p:sldId id="287" r:id="rId46"/>
    <p:sldId id="320" r:id="rId47"/>
    <p:sldId id="289" r:id="rId48"/>
    <p:sldId id="297"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56" d="100"/>
          <a:sy n="56" d="100"/>
        </p:scale>
        <p:origin x="62" y="4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lvl="1">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marL="182880" indent="0">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Token operator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emitOperands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emit("CMP");</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operator.getSymbol</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"BZ "  + label : "BNZ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"BNZ " + label : "BZ "  +  label);</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 "  + label : "BGE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"BLE " + label : "BG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 "  + label : "BLE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"BGE " + label : "BL "  + label);</a:t>
            </a:r>
          </a:p>
          <a:p>
            <a:pPr marL="182880" indent="0">
              <a:spcBef>
                <a:spcPts val="200"/>
              </a:spcBef>
              <a:buNone/>
            </a:pPr>
            <a:r>
              <a:rPr lang="en-US" sz="1800" dirty="0">
                <a:latin typeface="Consolas" pitchFamily="49" charset="0"/>
                <a:cs typeface="Consolas" pitchFamily="49" charset="0"/>
              </a:rPr>
              <a:t>    else</a:t>
            </a:r>
          </a:p>
          <a:p>
            <a:pPr marL="182880" indent="0">
              <a:spcBef>
                <a:spcPts val="200"/>
              </a:spcBef>
              <a:buNone/>
            </a:pPr>
            <a:r>
              <a:rPr lang="en-US" sz="1800" dirty="0">
                <a:latin typeface="Consolas" pitchFamily="49" charset="0"/>
                <a:cs typeface="Consolas" pitchFamily="49" charset="0"/>
              </a:rPr>
              <a:t>        throw new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"Invalid relational operator.");</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currentAddr = 0;</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declPart</a:t>
            </a:r>
            <a:r>
              <a:rPr lang="en-US" sz="1750" dirty="0">
                <a:latin typeface="Consolas" panose="020B0609020204030204" pitchFamily="49" charset="0"/>
              </a:rPr>
              <a:t> != null)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for (InitialDecl decl : </a:t>
            </a:r>
            <a:r>
              <a:rPr lang="en-US" sz="1750" dirty="0" err="1">
                <a:latin typeface="Consolas" panose="020B0609020204030204" pitchFamily="49" charset="0"/>
              </a:rPr>
              <a:t>declPart.getInitialDecls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if (decl instanceof SingleVarDecl)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SingleVarDecl singleVarDecl = (SingleVarDecl) decl;</a:t>
            </a:r>
          </a:p>
          <a:p>
            <a:pPr marL="0" indent="0">
              <a:spcBef>
                <a:spcPts val="0"/>
              </a:spcBef>
              <a:buNone/>
            </a:pPr>
            <a:r>
              <a:rPr lang="en-US" sz="1750" dirty="0">
                <a:latin typeface="Consolas" panose="020B0609020204030204" pitchFamily="49" charset="0"/>
              </a:rPr>
              <a:t>                singleVarDecl.setRelAddr(currentAddr);</a:t>
            </a:r>
          </a:p>
          <a:p>
            <a:pPr marL="0" indent="0">
              <a:spcBef>
                <a:spcPts val="0"/>
              </a:spcBef>
              <a:buNone/>
            </a:pPr>
            <a:r>
              <a:rPr lang="en-US" sz="1750" dirty="0">
                <a:latin typeface="Consolas" panose="020B0609020204030204" pitchFamily="49" charset="0"/>
              </a:rPr>
              <a:t>                currentAddr = currentAddr + singleVarDecl.getSize();</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57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endParaRPr lang="en-US" dirty="0"/>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extLst>
      <p:ext uri="{BB962C8B-B14F-4D97-AF65-F5344CB8AC3E}">
        <p14:creationId xmlns:p14="http://schemas.microsoft.com/office/powerpoint/2010/main" val="329306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34</a:t>
            </a:fld>
            <a:endParaRPr lang="en-US"/>
          </a:p>
        </p:txBody>
      </p:sp>
      <p:sp>
        <p:nvSpPr>
          <p:cNvPr id="2" name="TextBox 1"/>
          <p:cNvSpPr txBox="1"/>
          <p:nvPr/>
        </p:nvSpPr>
        <p:spPr>
          <a:xfrm>
            <a:off x="1435565" y="4648200"/>
            <a:ext cx="6272871" cy="1384995"/>
          </a:xfrm>
          <a:prstGeom prst="rect">
            <a:avLst/>
          </a:prstGeom>
          <a:noFill/>
          <a:ln>
            <a:solidFill>
              <a:schemeClr val="tx1"/>
            </a:solidFill>
          </a:ln>
        </p:spPr>
        <p:txBody>
          <a:bodyPr wrap="none" rtlCol="0">
            <a:spAutoFit/>
          </a:bodyPr>
          <a:lstStyle/>
          <a:p>
            <a:pPr algn="l"/>
            <a:r>
              <a:rPr lang="en-US" sz="2100" dirty="0"/>
              <a:t>Note: When the instruction </a:t>
            </a:r>
            <a:r>
              <a:rPr lang="en-US" sz="2100" dirty="0">
                <a:latin typeface="Consolas" panose="020B0609020204030204" pitchFamily="49" charset="0"/>
              </a:rPr>
              <a:t>BNZ L1</a:t>
            </a:r>
            <a:r>
              <a:rPr lang="en-US" sz="2100" dirty="0"/>
              <a:t> is executed, the</a:t>
            </a:r>
          </a:p>
          <a:p>
            <a:pPr algn="l"/>
            <a:r>
              <a:rPr lang="en-US" sz="2100" dirty="0" err="1"/>
              <a:t>boolean</a:t>
            </a:r>
            <a:r>
              <a:rPr lang="en-US" sz="2100" dirty="0"/>
              <a:t> value on the top of the stack is popped off.</a:t>
            </a:r>
          </a:p>
          <a:p>
            <a:pPr algn="l"/>
            <a:r>
              <a:rPr lang="en-US" sz="2100" dirty="0"/>
              <a:t>The instruction </a:t>
            </a:r>
            <a:r>
              <a:rPr lang="en-US" sz="2100" dirty="0">
                <a:latin typeface="Consolas" panose="020B0609020204030204" pitchFamily="49" charset="0"/>
              </a:rPr>
              <a:t>LDCB 0</a:t>
            </a:r>
            <a:r>
              <a:rPr lang="en-US" sz="2100" dirty="0"/>
              <a:t> is needed to restore the</a:t>
            </a:r>
          </a:p>
          <a:p>
            <a:pPr algn="l"/>
            <a:r>
              <a:rPr lang="en-US" sz="2100" dirty="0"/>
              <a:t>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(Statement stmt :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287986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1285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var.emit();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(var.getType() == Type.Integer)</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emitStoreInst(var.getType());</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82429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48</a:t>
            </a:fld>
            <a:endParaRPr lang="en-US"/>
          </a:p>
        </p:txBody>
      </p:sp>
      <p:sp>
        <p:nvSpPr>
          <p:cNvPr id="38918" name="TextBox 7"/>
          <p:cNvSpPr txBox="1">
            <a:spLocks noChangeArrowheads="1"/>
          </p:cNvSpPr>
          <p:nvPr/>
        </p:nvSpPr>
        <p:spPr bwMode="auto">
          <a:xfrm>
            <a:off x="1988600" y="4262735"/>
            <a:ext cx="5166800" cy="430887"/>
          </a:xfrm>
          <a:prstGeom prst="rect">
            <a:avLst/>
          </a:prstGeom>
          <a:noFill/>
          <a:ln w="9525">
            <a:solidFill>
              <a:schemeClr val="tx1"/>
            </a:solidFill>
            <a:miter lim="800000"/>
            <a:headEnd/>
            <a:tailEnd/>
          </a:ln>
        </p:spPr>
        <p:txBody>
          <a:bodyPr wrap="none">
            <a:spAutoFit/>
          </a:bodyPr>
          <a:lstStyle/>
          <a:p>
            <a:r>
              <a:rPr lang="en-US" sz="2200" dirty="0"/>
              <a:t>Note: Label </a:t>
            </a:r>
            <a:r>
              <a:rPr lang="en-US" sz="2200" dirty="0">
                <a:latin typeface="Consolas" pitchFamily="49" charset="0"/>
                <a:cs typeface="Consolas" pitchFamily="49" charset="0"/>
              </a:rPr>
              <a:t>L1</a:t>
            </a:r>
            <a:r>
              <a:rPr lang="en-US" sz="2200" dirty="0"/>
              <a:t> is local to the </a:t>
            </a:r>
            <a:r>
              <a:rPr lang="en-US" sz="2200" dirty="0" err="1">
                <a:latin typeface="Consolas" pitchFamily="49" charset="0"/>
                <a:cs typeface="Consolas" pitchFamily="49" charset="0"/>
              </a:rPr>
              <a:t>elsif</a:t>
            </a:r>
            <a:r>
              <a:rPr lang="en-US" sz="2200" dirty="0"/>
              <a:t>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a:t>
            </a:r>
          </a:p>
          <a:p>
            <a:pPr lvl="1">
              <a:spcBef>
                <a:spcPts val="200"/>
              </a:spcBef>
              <a:buFontTx/>
              <a:buNone/>
            </a:pPr>
            <a:r>
              <a:rPr lang="en-US" sz="1800" dirty="0">
                <a:latin typeface="Consolas" pitchFamily="49" charset="0"/>
                <a:cs typeface="Consolas" pitchFamily="49" charset="0"/>
              </a:rPr>
              <a:t>protected void emit(String instruction)</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a:latin typeface="Consolas" pitchFamily="49" charset="0"/>
                <a:cs typeface="Consolas" pitchFamily="49" charset="0"/>
              </a:rPr>
              <a:t>protected </a:t>
            </a:r>
            <a:r>
              <a:rPr lang="en-US" sz="1800" dirty="0">
                <a:latin typeface="Consolas" pitchFamily="49" charset="0"/>
                <a:cs typeface="Consolas" pitchFamily="49" charset="0"/>
              </a:rPr>
              <a:t>String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label for start of loop</a:t>
            </a:r>
          </a:p>
          <a:p>
            <a:pPr lvl="1">
              <a:buFontTx/>
              <a:buNone/>
            </a:pPr>
            <a:r>
              <a:rPr lang="en-US" sz="1800" dirty="0">
                <a:latin typeface="Consolas" pitchFamily="49" charset="0"/>
                <a:cs typeface="Consolas" pitchFamily="49" charset="0"/>
              </a:rPr>
              <a:t>private String L2;    // label for end of loop</a:t>
            </a:r>
          </a:p>
          <a:p>
            <a:r>
              <a:rPr lang="en-US" dirty="0"/>
              <a:t>These labels are initialized within the constructor</a:t>
            </a:r>
          </a:p>
          <a:p>
            <a:pPr lvl="1">
              <a:buFontTx/>
              <a:buNone/>
            </a:pPr>
            <a:r>
              <a:rPr lang="en-US" sz="1800" dirty="0">
                <a:latin typeface="Consolas" pitchFamily="49" charset="0"/>
                <a:cs typeface="Consolas" pitchFamily="49" charset="0"/>
              </a:rPr>
              <a:t>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r>
              <a:rPr lang="en-US" dirty="0"/>
              <a:t>The actual value assigned to the labels by calls to </a:t>
            </a:r>
            <a:r>
              <a:rPr lang="en-US" dirty="0" err="1">
                <a:latin typeface="Consolas" pitchFamily="49" charset="0"/>
                <a:cs typeface="Consolas" pitchFamily="49" charset="0"/>
              </a:rPr>
              <a:t>getNewLabel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594360" y="5397639"/>
            <a:ext cx="7955280" cy="738664"/>
          </a:xfrm>
          <a:prstGeom prst="rect">
            <a:avLst/>
          </a:prstGeom>
          <a:noFill/>
          <a:ln>
            <a:solidFill>
              <a:schemeClr val="tx1"/>
            </a:solidFill>
          </a:ln>
        </p:spPr>
        <p:txBody>
          <a:bodyPr wrap="none" rtlCol="0">
            <a:spAutoFit/>
          </a:bodyPr>
          <a:lstStyle/>
          <a:p>
            <a:pPr algn="l"/>
            <a:r>
              <a:rPr lang="en-US" sz="2100" dirty="0"/>
              <a:t>Note: L1 and L2 are the local names for the labels.  The actual</a:t>
            </a:r>
          </a:p>
          <a:p>
            <a:pPr algn="l"/>
            <a:r>
              <a:rPr lang="en-US" sz="2100" dirty="0"/>
              <a:t>string values of L1 and L2 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5355</TotalTime>
  <Words>4623</Words>
  <Application>Microsoft Office PowerPoint</Application>
  <PresentationFormat>On-screen Show (4:3)</PresentationFormat>
  <Paragraphs>717</Paragraphs>
  <Slides>52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276</cp:revision>
  <cp:lastPrinted>2020-04-08T17:22:59Z</cp:lastPrinted>
  <dcterms:created xsi:type="dcterms:W3CDTF">2005-01-12T21:47:45Z</dcterms:created>
  <dcterms:modified xsi:type="dcterms:W3CDTF">2022-07-24T12:31:29Z</dcterms:modified>
</cp:coreProperties>
</file>