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3"/>
  </p:notesMasterIdLst>
  <p:handoutMasterIdLst>
    <p:handoutMasterId r:id="rId74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15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367" r:id="rId42"/>
    <p:sldId id="369" r:id="rId43"/>
    <p:sldId id="370" r:id="rId44"/>
    <p:sldId id="258" r:id="rId45"/>
    <p:sldId id="271" r:id="rId46"/>
    <p:sldId id="355" r:id="rId47"/>
    <p:sldId id="356" r:id="rId48"/>
    <p:sldId id="316" r:id="rId49"/>
    <p:sldId id="354" r:id="rId50"/>
    <p:sldId id="318" r:id="rId51"/>
    <p:sldId id="323" r:id="rId52"/>
    <p:sldId id="326" r:id="rId53"/>
    <p:sldId id="320" r:id="rId54"/>
    <p:sldId id="325" r:id="rId55"/>
    <p:sldId id="327" r:id="rId56"/>
    <p:sldId id="324" r:id="rId57"/>
    <p:sldId id="352" r:id="rId58"/>
    <p:sldId id="353" r:id="rId59"/>
    <p:sldId id="366" r:id="rId60"/>
    <p:sldId id="329" r:id="rId61"/>
    <p:sldId id="365" r:id="rId62"/>
    <p:sldId id="328" r:id="rId63"/>
    <p:sldId id="336" r:id="rId64"/>
    <p:sldId id="348" r:id="rId65"/>
    <p:sldId id="349" r:id="rId66"/>
    <p:sldId id="350" r:id="rId67"/>
    <p:sldId id="351" r:id="rId68"/>
    <p:sldId id="357" r:id="rId69"/>
    <p:sldId id="358" r:id="rId70"/>
    <p:sldId id="359" r:id="rId71"/>
    <p:sldId id="360" r:id="rId7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5" autoAdjust="0"/>
    <p:restoredTop sz="97017" autoAdjust="0"/>
  </p:normalViewPr>
  <p:slideViewPr>
    <p:cSldViewPr>
      <p:cViewPr varScale="1">
        <p:scale>
          <a:sx n="70" d="100"/>
          <a:sy n="70" d="100"/>
        </p:scale>
        <p:origin x="126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7624EB1-F083-4E77-9F78-569C6646FEF6}" type="slidenum">
              <a:rPr lang="en-US" smtClean="0"/>
              <a:pPr defTabSz="964974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92411FA-7305-4EA7-A40B-F5D90476B901}" type="slidenum">
              <a:rPr lang="en-US" smtClean="0"/>
              <a:pPr defTabSz="964974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4963487-933C-4DBA-A7C2-D88BC4B3A77E}" type="slidenum">
              <a:rPr lang="en-US" smtClean="0"/>
              <a:pPr defTabSz="964974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void match(Symbol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match(Symbol.assign);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Symbol.semicolon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isInitialDeclStarter()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isLogicalOperator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Symbol.ifRW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Symbol.readRW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Symbol.writelnRW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Symbol.returnRW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public void parseInitialDecls()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while (scanner.getSymbol().isInitialDeclStarter())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parseInitialDecl();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Java, the loop structure that tests at the bottom is called a do-while loop, so the algorithm implemented in Java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void matchCurrentSymbol() throws IOException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match(Symbol.exitRW);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(scanner.getSymbol()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parseExpression();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check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parseConstDecl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parseVarDecl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parseArrayTypeDecl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678" y="589909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switch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DFA-6558-4151-8776-A5BFDD4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EE08-5B9B-4DFA-AD47-664EB761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“recursive” part of the phrase “recursive descent” comes from the use of recursive method calls in the parser; e.g., to parse nested loop statements.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      // called when parsing the outer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parseStatements()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// called when paring the inner loop</a:t>
            </a:r>
          </a:p>
          <a:p>
            <a:r>
              <a:rPr lang="en-US" dirty="0"/>
              <a:t>For the “descent” part of “recursive descent”, consider a portion of the parse tree for a simple CPRL program.</a:t>
            </a:r>
          </a:p>
          <a:p>
            <a:pPr marL="457200" lvl="1" indent="0">
              <a:buNone/>
            </a:pPr>
            <a:r>
              <a:rPr lang="da-DK" sz="1800" dirty="0">
                <a:latin typeface="Consolas" panose="020B0609020204030204" pitchFamily="49" charset="0"/>
              </a:rPr>
              <a:t>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end.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E8D5-22B0-4C9F-8175-D95E5A1ED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72F66-7751-4D6D-AC42-D44C5B66E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5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437012-4300-4184-B6C5-378F41C2BA7A}"/>
              </a:ext>
            </a:extLst>
          </p:cNvPr>
          <p:cNvGrpSpPr/>
          <p:nvPr/>
        </p:nvGrpSpPr>
        <p:grpSpPr>
          <a:xfrm>
            <a:off x="557189" y="1326272"/>
            <a:ext cx="8029622" cy="5020100"/>
            <a:chOff x="1770795" y="1016813"/>
            <a:chExt cx="8029622" cy="5020100"/>
          </a:xfrm>
        </p:grpSpPr>
        <p:sp>
          <p:nvSpPr>
            <p:cNvPr id="7" name="Text Box 23">
              <a:extLst>
                <a:ext uri="{FF2B5EF4-FFF2-40B4-BE49-F238E27FC236}">
                  <a16:creationId xmlns:a16="http://schemas.microsoft.com/office/drawing/2014/main" id="{2DA82B8F-485A-4453-8CFB-97E0BF9D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386" y="1016813"/>
              <a:ext cx="104515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program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C2ED8F59-A229-458E-BC55-6B9D9AD0C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583" y="2179344"/>
              <a:ext cx="172483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declarativePart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96C4F1D3-8A2F-46A7-A924-6336BCD11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1651" y="2179344"/>
              <a:ext cx="40876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latin typeface="Arial" charset="0"/>
                </a:rPr>
                <a:t>“.”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A0244307-7C1C-4967-82F8-04850FAB0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1651" y="2179344"/>
              <a:ext cx="162223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statementPart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DC252F22-D3BB-428D-8B20-1EB6F554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493" y="3341875"/>
              <a:ext cx="12888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2" name="AutoShape 33">
              <a:extLst>
                <a:ext uri="{FF2B5EF4-FFF2-40B4-BE49-F238E27FC236}">
                  <a16:creationId xmlns:a16="http://schemas.microsoft.com/office/drawing/2014/main" id="{D634626B-BB2C-47DE-9CE5-7E36BD3C72BB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4586204" y="186582"/>
              <a:ext cx="792557" cy="319296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3" name="AutoShape 34">
              <a:extLst>
                <a:ext uri="{FF2B5EF4-FFF2-40B4-BE49-F238E27FC236}">
                  <a16:creationId xmlns:a16="http://schemas.microsoft.com/office/drawing/2014/main" id="{ED2A4F8A-5BA9-4570-90FB-F961358F510A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rot="16200000" flipH="1">
              <a:off x="7691221" y="274530"/>
              <a:ext cx="792557" cy="301706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4" name="AutoShape 36">
              <a:extLst>
                <a:ext uri="{FF2B5EF4-FFF2-40B4-BE49-F238E27FC236}">
                  <a16:creationId xmlns:a16="http://schemas.microsoft.com/office/drawing/2014/main" id="{B1A5F50F-709E-4AE8-A473-7D6818E7E821}"/>
                </a:ext>
              </a:extLst>
            </p:cNvPr>
            <p:cNvCxnSpPr>
              <a:cxnSpLocks noChangeShapeType="1"/>
              <a:stCxn id="10" idx="2"/>
              <a:endCxn id="20" idx="0"/>
            </p:cNvCxnSpPr>
            <p:nvPr/>
          </p:nvCxnSpPr>
          <p:spPr bwMode="auto">
            <a:xfrm flipH="1">
              <a:off x="7382770" y="2549318"/>
              <a:ext cx="1" cy="792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37">
              <a:extLst>
                <a:ext uri="{FF2B5EF4-FFF2-40B4-BE49-F238E27FC236}">
                  <a16:creationId xmlns:a16="http://schemas.microsoft.com/office/drawing/2014/main" id="{F907AD61-C03D-4001-A627-7FE9540CBA1D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5400000">
              <a:off x="2598172" y="2554047"/>
              <a:ext cx="792557" cy="78309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53B407BB-3128-40BC-99C2-88BD20FFD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216" y="3341875"/>
              <a:ext cx="199413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subprogramDecls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7" name="Straight Arrow Connector 5">
              <a:extLst>
                <a:ext uri="{FF2B5EF4-FFF2-40B4-BE49-F238E27FC236}">
                  <a16:creationId xmlns:a16="http://schemas.microsoft.com/office/drawing/2014/main" id="{D3944237-BCB8-4FC8-A5E6-D0491C77A83C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rot="16200000" flipH="1">
              <a:off x="3484863" y="2450453"/>
              <a:ext cx="792557" cy="9902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B18BDA56-E394-44BA-A4B6-226CA1521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445" y="3341875"/>
              <a:ext cx="90409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“begin”</a:t>
              </a:r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A699799C-F06E-4951-B744-B2F7E79B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002" y="3341875"/>
              <a:ext cx="72455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“end”</a:t>
              </a:r>
            </a:p>
          </p:txBody>
        </p: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4FA0102F-4322-4045-B70F-64DF95698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539" y="3341875"/>
              <a:ext cx="131446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statements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788B8EB-5C98-4452-9AD0-7B2B0BA99385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rot="5400000">
              <a:off x="6354354" y="2313457"/>
              <a:ext cx="792557" cy="12642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A659CB8-E714-4935-AEAB-89919998AC1F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 rot="16200000" flipH="1">
              <a:off x="7578748" y="2353341"/>
              <a:ext cx="792557" cy="118451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42B3474-AE81-43F0-AF78-C2C5BAF1530E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6584590" y="1381162"/>
              <a:ext cx="792557" cy="80380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D1C704C4-016B-47D5-AF21-A6425B900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201" y="4504407"/>
              <a:ext cx="117339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E95AE253-7E94-4391-A7C5-6DD54E8D3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793" y="5666939"/>
              <a:ext cx="9682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varDecl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182523-09A0-4970-BF9F-006C70A9AD8E}"/>
                </a:ext>
              </a:extLst>
            </p:cNvPr>
            <p:cNvCxnSpPr>
              <a:stCxn id="11" idx="2"/>
              <a:endCxn id="24" idx="0"/>
            </p:cNvCxnSpPr>
            <p:nvPr/>
          </p:nvCxnSpPr>
          <p:spPr>
            <a:xfrm>
              <a:off x="2602900" y="3711849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1CB18C-4E67-4DAC-B146-4EA5FDDF0A01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2602900" y="4874381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B3DF0-C61F-458B-84BA-876C37F36CF4}"/>
                </a:ext>
              </a:extLst>
            </p:cNvPr>
            <p:cNvSpPr/>
            <p:nvPr/>
          </p:nvSpPr>
          <p:spPr>
            <a:xfrm>
              <a:off x="5867109" y="109236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42738A-DA98-4061-9B11-7D1CAE443B2E}"/>
                </a:ext>
              </a:extLst>
            </p:cNvPr>
            <p:cNvSpPr/>
            <p:nvPr/>
          </p:nvSpPr>
          <p:spPr>
            <a:xfrm>
              <a:off x="2345157" y="224963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B27F1F-0395-4C14-9D06-7BBBC7B63E98}"/>
                </a:ext>
              </a:extLst>
            </p:cNvPr>
            <p:cNvSpPr/>
            <p:nvPr/>
          </p:nvSpPr>
          <p:spPr>
            <a:xfrm>
              <a:off x="1770795" y="342877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191C60-D997-40BE-8264-88CB51CA68C3}"/>
                </a:ext>
              </a:extLst>
            </p:cNvPr>
            <p:cNvSpPr/>
            <p:nvPr/>
          </p:nvSpPr>
          <p:spPr>
            <a:xfrm>
              <a:off x="1826487" y="457991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C7C61D-7FBB-4959-9599-5563FFEF0B76}"/>
                </a:ext>
              </a:extLst>
            </p:cNvPr>
            <p:cNvSpPr/>
            <p:nvPr/>
          </p:nvSpPr>
          <p:spPr>
            <a:xfrm>
              <a:off x="1925259" y="5752433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87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7CD51-7CF1-4DBA-8AB8-CB86DC10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on the left side of the parse tree correspond to the order of calls to parsing methods; i.e., these are the first five paring methods called when parsing the program.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parseProgram()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parseDeclarativePart()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parseInitialDecls()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parseVarDecl()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45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IdType associated with the identifier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IdType get(Token idToken)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IdType.constantId);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if (scanner.getSymbol() == Symbol.identifier)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(idType == IdType.constantId)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IdType.variableId)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parseNamedValue();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parseFunctionCall();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               + </a:t>
            </a:r>
            <a:r>
              <a:rPr lang="en-US" sz="1800" dirty="0">
                <a:latin typeface="Consolas" panose="020B0609020204030204" pitchFamily="49" charset="0"/>
              </a:rPr>
              <a:t>"\" is </a:t>
            </a:r>
            <a:r>
              <a:rPr lang="en-US" sz="1800">
                <a:latin typeface="Consolas" panose="020B0609020204030204" pitchFamily="49" charset="0"/>
              </a:rPr>
              <a:t>not valid as </a:t>
            </a:r>
            <a:r>
              <a:rPr lang="en-US" sz="1800" dirty="0">
                <a:latin typeface="Consolas" panose="020B0609020204030204" pitchFamily="49" charset="0"/>
              </a:rPr>
              <a:t>an expression.");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"\" has not been declared.");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idTable.add(procId, IdType.procedureId);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idTable.openScope();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(scanner.getSymbol() 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parseFormalParameters();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idTable.closeScope();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procId2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(!procId.getText().equals(procId2.getText()))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error(procId2.getPosition(),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"Procedure name mismatch.");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4072192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3452" y="5899090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ifRW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 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parseExitStmt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  <a:p>
            <a:r>
              <a:rPr lang="en-US" dirty="0"/>
              <a:t>Obtain an instance of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by calling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ErrorHandler.getInstance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Methods 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CompilerException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 and exits compilation.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reportFatalError</a:t>
            </a:r>
            <a:r>
              <a:rPr lang="en-US" sz="1800" dirty="0">
                <a:latin typeface="Consolas" panose="020B0609020204030204" pitchFamily="49" charset="0"/>
              </a:rPr>
              <a:t>(Exception e)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a warning and continues compilation.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reportWarning</a:t>
            </a:r>
            <a:r>
              <a:rPr lang="en-US" sz="1800" dirty="0"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latin typeface="Consolas" panose="020B0609020204030204" pitchFamily="49" charset="0"/>
              </a:rPr>
              <a:t>warningMessage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3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parsing logic 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parseAssignmentStmt</a:t>
            </a:r>
            <a:r>
              <a:rPr lang="en-US" sz="1800" dirty="0">
                <a:latin typeface="Consolas" panose="020B0609020204030204" pitchFamily="49" charset="0"/>
              </a:rPr>
              <a:t>()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Symbol.assign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Symbol.semicolon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ErrorHandler.getInstance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implement methods </a:t>
            </a:r>
            <a:r>
              <a:rPr lang="en-US" dirty="0" err="1">
                <a:latin typeface="Consolas" panose="020B0609020204030204" pitchFamily="49" charset="0"/>
              </a:rPr>
              <a:t>parseVariable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parseNamedValue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throws IOException, ParserException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\"" +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+ "\" has not been declared.";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idToken.getPosition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  <a:endParaRPr lang="en-US" sz="1800" dirty="0">
              <a:latin typeface="Consolas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\"" +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+ "\" is not a variable.";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idToken.getPosition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(scanner.getSymbol()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parseExpression();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ErrorHandler.getInstance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getSymbol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provides one symbol “</a:t>
            </a:r>
            <a:r>
              <a:rPr lang="en-US" dirty="0" err="1"/>
              <a:t>lookahead</a:t>
            </a:r>
            <a:r>
              <a:rPr lang="en-US" dirty="0"/>
              <a:t>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parseN()</a:t>
            </a:r>
            <a:r>
              <a:rPr lang="en-US" dirty="0"/>
              <a:t>, the symbol returned from the scanner should contain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n-US" dirty="0">
                <a:latin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r>
              <a:rPr lang="en-US" dirty="0"/>
              <a:t>On exit from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the first symbol that could follow a syntactic phrase corresponding to </a:t>
            </a:r>
            <a:r>
              <a:rPr lang="en-US" dirty="0">
                <a:cs typeface="Consolas" pitchFamily="49" charset="0"/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6245</TotalTime>
  <Words>6220</Words>
  <Application>Microsoft Office PowerPoint</Application>
  <PresentationFormat>On-screen Show (4:3)</PresentationFormat>
  <Paragraphs>918</Paragraphs>
  <Slides>71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Recursive Decent Parsing</vt:lpstr>
      <vt:lpstr>Recursive Decent Parsing (continued)</vt:lpstr>
      <vt:lpstr>Recursive Decent Parsing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Class ErrorHandler</vt:lpstr>
      <vt:lpstr>Key Methods Class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Moore</cp:lastModifiedBy>
  <cp:revision>292</cp:revision>
  <cp:lastPrinted>2020-08-15T20:13:20Z</cp:lastPrinted>
  <dcterms:created xsi:type="dcterms:W3CDTF">2005-01-12T21:47:45Z</dcterms:created>
  <dcterms:modified xsi:type="dcterms:W3CDTF">2020-08-15T20:13:24Z</dcterms:modified>
</cp:coreProperties>
</file>