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277" r:id="rId3"/>
    <p:sldId id="278" r:id="rId4"/>
    <p:sldId id="298" r:id="rId5"/>
    <p:sldId id="299" r:id="rId6"/>
    <p:sldId id="281" r:id="rId7"/>
    <p:sldId id="282" r:id="rId8"/>
    <p:sldId id="283" r:id="rId9"/>
    <p:sldId id="279" r:id="rId10"/>
    <p:sldId id="295" r:id="rId11"/>
    <p:sldId id="280" r:id="rId12"/>
    <p:sldId id="284" r:id="rId13"/>
    <p:sldId id="296" r:id="rId14"/>
    <p:sldId id="288" r:id="rId15"/>
    <p:sldId id="289" r:id="rId16"/>
    <p:sldId id="293" r:id="rId17"/>
    <p:sldId id="297" r:id="rId18"/>
    <p:sldId id="294" r:id="rId19"/>
    <p:sldId id="285" r:id="rId20"/>
    <p:sldId id="290" r:id="rId21"/>
    <p:sldId id="292" r:id="rId22"/>
    <p:sldId id="291"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74" d="100"/>
          <a:sy n="74" d="100"/>
        </p:scale>
        <p:origin x="119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20</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a:t>
            </a:r>
          </a:p>
          <a:p>
            <a:pPr marL="0" indent="0">
              <a:spcBef>
                <a:spcPts val="100"/>
              </a:spcBef>
              <a:buNone/>
            </a:pPr>
            <a:r>
              <a:rPr lang="en-US" sz="1800" dirty="0">
                <a:latin typeface="Consolas" pitchFamily="49" charset="0"/>
                <a:cs typeface="Consolas" pitchFamily="49" charset="0"/>
              </a:rPr>
              <a:t> * the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recover(Symbol[]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List&lt;Token&gt; identifiers = parseIdentifiers();</a:t>
            </a:r>
          </a:p>
          <a:p>
            <a:pPr marL="182880" indent="0">
              <a:spcBef>
                <a:spcPts val="200"/>
              </a:spcBef>
              <a:buFontTx/>
              <a:buNone/>
            </a:pPr>
            <a:r>
              <a:rPr lang="en-US" sz="1800" dirty="0">
                <a:latin typeface="Consolas" pitchFamily="49" charset="0"/>
              </a:rPr>
              <a:t>        match(Symbol.colon);</a:t>
            </a:r>
          </a:p>
          <a:p>
            <a:pPr marL="182880" indent="0">
              <a:spcBef>
                <a:spcPts val="200"/>
              </a:spcBef>
              <a:buFontTx/>
              <a:buNone/>
            </a:pPr>
            <a:r>
              <a:rPr lang="en-US" sz="1800" dirty="0">
                <a:latin typeface="Consolas" pitchFamily="49" charset="0"/>
              </a:rPr>
              <a:t>        parseTypeName();</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(Token identifier: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a:p>
            <a:pPr marL="182880" indent="0">
              <a:spcBef>
                <a:spcPts val="2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b="1" dirty="0">
                <a:latin typeface="Consolas" pitchFamily="49" charset="0"/>
              </a:rPr>
              <a:t>        Symbol[] followers =</a:t>
            </a:r>
          </a:p>
          <a:p>
            <a:pPr marL="182880" indent="0">
              <a:spcBef>
                <a:spcPts val="200"/>
              </a:spcBef>
              <a:buFontTx/>
              <a:buNone/>
            </a:pPr>
            <a:r>
              <a:rPr lang="en-US" sz="1800" b="1" dirty="0">
                <a:latin typeface="Consolas" pitchFamily="49" charset="0"/>
              </a:rPr>
              <a:t>          {</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Symbol.constRW</a:t>
            </a:r>
            <a:r>
              <a:rPr lang="en-US" sz="1800" b="1" dirty="0">
                <a:latin typeface="Consolas" pitchFamily="49" charset="0"/>
              </a:rPr>
              <a:t>,    </a:t>
            </a:r>
            <a:r>
              <a:rPr lang="en-US" sz="1800" b="1" dirty="0" err="1">
                <a:latin typeface="Consolas" pitchFamily="49" charset="0"/>
              </a:rPr>
              <a:t>Symbol.varRW</a:t>
            </a:r>
            <a:r>
              <a:rPr lang="en-US" sz="1800" b="1" dirty="0">
                <a:latin typeface="Consolas" pitchFamily="49" charset="0"/>
              </a:rPr>
              <a:t>,</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Symbol.typeRW</a:t>
            </a:r>
            <a:r>
              <a:rPr lang="en-US" sz="1800" b="1" dirty="0">
                <a:latin typeface="Consolas" pitchFamily="49" charset="0"/>
              </a:rPr>
              <a:t>,     </a:t>
            </a:r>
            <a:r>
              <a:rPr lang="en-US" sz="1800" b="1" dirty="0" err="1">
                <a:latin typeface="Consolas" pitchFamily="49" charset="0"/>
              </a:rPr>
              <a:t>Symbol.procedureRW</a:t>
            </a:r>
            <a:r>
              <a:rPr lang="en-US" sz="1800" b="1" dirty="0">
                <a:latin typeface="Consolas" pitchFamily="49" charset="0"/>
              </a:rPr>
              <a:t>,</a:t>
            </a:r>
          </a:p>
          <a:p>
            <a:pPr marL="182880" indent="0">
              <a:spcBef>
                <a:spcPts val="200"/>
              </a:spcBef>
              <a:buFontTx/>
              <a:buNone/>
            </a:pPr>
            <a:r>
              <a:rPr lang="en-US" sz="1800" b="1" dirty="0">
                <a:latin typeface="Consolas" pitchFamily="49" charset="0"/>
              </a:rPr>
              <a:t>            </a:t>
            </a:r>
            <a:r>
              <a:rPr lang="en-US" sz="1800" b="1" dirty="0" err="1">
                <a:latin typeface="Consolas" pitchFamily="49" charset="0"/>
              </a:rPr>
              <a:t>Symbol.functionRW</a:t>
            </a:r>
            <a:r>
              <a:rPr lang="en-US" sz="1800" b="1" dirty="0">
                <a:latin typeface="Consolas" pitchFamily="49" charset="0"/>
              </a:rPr>
              <a:t>, </a:t>
            </a:r>
            <a:r>
              <a:rPr lang="en-US" sz="1800" b="1" dirty="0" err="1">
                <a:latin typeface="Consolas" pitchFamily="49" charset="0"/>
              </a:rPr>
              <a:t>Symbol.beginRW</a:t>
            </a:r>
            <a:endParaRPr lang="en-US" sz="1800" b="1" dirty="0">
              <a:latin typeface="Consolas" pitchFamily="49" charset="0"/>
            </a:endParaRPr>
          </a:p>
          <a:p>
            <a:pPr marL="182880" indent="0">
              <a:spcBef>
                <a:spcPts val="200"/>
              </a:spcBef>
              <a:buFontTx/>
              <a:buNone/>
            </a:pPr>
            <a:r>
              <a:rPr lang="en-US" sz="1800" b="1" dirty="0">
                <a:latin typeface="Consolas" pitchFamily="49" charset="0"/>
              </a:rPr>
              <a:t>          };</a:t>
            </a:r>
          </a:p>
          <a:p>
            <a:pPr marL="182880" indent="0">
              <a:spcBef>
                <a:spcPts val="200"/>
              </a:spcBef>
              <a:buFontTx/>
              <a:buNone/>
            </a:pPr>
            <a:r>
              <a:rPr lang="en-US" sz="1800" b="1"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dirty="0"/>
              <a:t>a static field 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static final Symbol[]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Symbol.procedureRW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endParaRPr lang="en-US" sz="1800" dirty="0">
              <a:latin typeface="Consolas" pitchFamily="49" charset="0"/>
              <a:cs typeface="Consolas" pitchFamily="49" charset="0"/>
            </a:endParaRPr>
          </a:p>
          <a:p>
            <a:pPr lvl="1">
              <a:spcBef>
                <a:spcPts val="100"/>
              </a:spcBef>
              <a:buNone/>
            </a:pPr>
            <a:r>
              <a:rPr lang="en-US" sz="1800" dirty="0">
                <a:latin typeface="Consolas" pitchFamily="49" charset="0"/>
                <a:cs typeface="Consolas" pitchFamily="49" charset="0"/>
              </a:rPr>
              <a:t>  };</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public void </a:t>
            </a:r>
            <a:r>
              <a:rPr lang="en-US" sz="1800" dirty="0" err="1">
                <a:latin typeface="Consolas" pitchFamily="49" charset="0"/>
              </a:rPr>
              <a:t>parseVarDecl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b="1" dirty="0">
                <a:latin typeface="Consolas" pitchFamily="49" charset="0"/>
              </a:rPr>
              <a:t>        recover(</a:t>
            </a:r>
            <a:r>
              <a:rPr lang="en-US" sz="1800" b="1" dirty="0" err="1">
                <a:latin typeface="Consolas" pitchFamily="49" charset="0"/>
              </a:rPr>
              <a:t>initialDeclFollowers</a:t>
            </a:r>
            <a:r>
              <a:rPr lang="en-US" sz="1800" b="1"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98616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572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754881"/>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ErrorHandler.getInstance().reportError(e);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ErrorHandler.getInstance</a:t>
            </a:r>
            <a:r>
              <a:rPr lang="en-US" sz="1750" dirty="0">
                <a:latin typeface="Consolas" pitchFamily="49" charset="0"/>
                <a:cs typeface="Consolas" pitchFamily="49" charset="0"/>
              </a:rPr>
              <a:t>().</a:t>
            </a:r>
            <a:r>
              <a:rPr lang="en-US" sz="1750" dirty="0" err="1">
                <a:latin typeface="Consolas" pitchFamily="49" charset="0"/>
                <a:cs typeface="Consolas" pitchFamily="49" charset="0"/>
              </a:rPr>
              <a:t>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22</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105400"/>
            <a:ext cx="7909538" cy="707886"/>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 </a:t>
            </a:r>
            <a:r>
              <a:rPr lang="en-US" sz="2000" dirty="0">
                <a:latin typeface="Consolas" panose="020B0609020204030204" pitchFamily="49" charset="0"/>
              </a:rPr>
              <a:t>InternalCompilerException</a:t>
            </a:r>
            <a:r>
              <a:rPr lang="en-US" sz="2000" dirty="0"/>
              <a:t> is an unchecked exception.</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759179"/>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err="1">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r>
              <a:rPr lang="en-US" dirty="0"/>
              <a:t>Implements the singleton pattern; i.e., there is only one </a:t>
            </a:r>
            <a:r>
              <a:rPr lang="en-US" dirty="0" err="1">
                <a:latin typeface="Consolas" pitchFamily="49" charset="0"/>
              </a:rPr>
              <a:t>ErrorHandler</a:t>
            </a:r>
            <a:r>
              <a:rPr lang="en-US" dirty="0"/>
              <a:t> object, and it is accessed solely through the static </a:t>
            </a:r>
            <a:r>
              <a:rPr lang="en-US" dirty="0" err="1">
                <a:latin typeface="Consolas" pitchFamily="49" charset="0"/>
              </a:rPr>
              <a:t>getInstance</a:t>
            </a:r>
            <a:r>
              <a:rPr lang="en-US" dirty="0">
                <a:latin typeface="Consolas" pitchFamily="49" charset="0"/>
              </a:rPr>
              <a:t>()</a:t>
            </a:r>
            <a:r>
              <a:rPr lang="en-US" dirty="0"/>
              <a:t> method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Reports the error.  Exits compilation if more than</a:t>
            </a:r>
          </a:p>
          <a:p>
            <a:pPr marL="0" indent="0">
              <a:spcBef>
                <a:spcPts val="100"/>
              </a:spcBef>
              <a:buFontTx/>
              <a:buNone/>
            </a:pPr>
            <a:r>
              <a:rPr lang="en-US" sz="1800" dirty="0">
                <a:latin typeface="Consolas" pitchFamily="49" charset="0"/>
              </a:rPr>
              <a:t> * a fixed number of errors have been reported.</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a:t>
            </a:r>
            <a:r>
              <a:rPr lang="en-US" sz="1800" dirty="0" err="1">
                <a:latin typeface="Consolas" pitchFamily="49" charset="0"/>
              </a:rPr>
              <a:t>CompilerException</a:t>
            </a:r>
            <a:r>
              <a:rPr lang="en-US" sz="1800" dirty="0">
                <a:latin typeface="Consolas" pitchFamily="49" charset="0"/>
              </a:rPr>
              <a:t>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3050</TotalTime>
  <Words>1817</Words>
  <Application>Microsoft Office PowerPoint</Application>
  <PresentationFormat>On-screen Show (4:3)</PresentationFormat>
  <Paragraphs>267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150</cp:revision>
  <cp:lastPrinted>2020-01-16T11:40:40Z</cp:lastPrinted>
  <dcterms:created xsi:type="dcterms:W3CDTF">2005-01-12T21:47:45Z</dcterms:created>
  <dcterms:modified xsi:type="dcterms:W3CDTF">2020-08-13T19:33:34Z</dcterms:modified>
</cp:coreProperties>
</file>