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44"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17" r:id="rId36"/>
    <p:sldId id="320" r:id="rId37"/>
    <p:sldId id="314" r:id="rId38"/>
    <p:sldId id="315" r:id="rId39"/>
    <p:sldId id="316" r:id="rId40"/>
    <p:sldId id="324" r:id="rId41"/>
    <p:sldId id="325" r:id="rId42"/>
    <p:sldId id="322" r:id="rId43"/>
    <p:sldId id="330" r:id="rId44"/>
    <p:sldId id="336" r:id="rId45"/>
    <p:sldId id="337" r:id="rId46"/>
    <p:sldId id="338" r:id="rId47"/>
    <p:sldId id="340" r:id="rId48"/>
    <p:sldId id="339" r:id="rId49"/>
    <p:sldId id="341" r:id="rId50"/>
    <p:sldId id="342" r:id="rId51"/>
    <p:sldId id="289" r:id="rId52"/>
    <p:sldId id="290" r:id="rId53"/>
    <p:sldId id="305" r:id="rId54"/>
    <p:sldId id="291" r:id="rId55"/>
    <p:sldId id="295" r:id="rId5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51</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BinaryExpr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leftOperand;</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rightOperand;</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BinaryExpr(Expression leftOperand, Token operator,</a:t>
            </a:r>
          </a:p>
          <a:p>
            <a:pPr marL="0" indent="0">
              <a:spcBef>
                <a:spcPts val="200"/>
              </a:spcBef>
              <a:buNone/>
            </a:pPr>
            <a:r>
              <a:rPr lang="en-US" sz="1700" dirty="0">
                <a:latin typeface="Consolas" pitchFamily="49" charset="0"/>
                <a:cs typeface="Consolas" pitchFamily="49" charset="0"/>
              </a:rPr>
              <a:t>                      Expression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this.leftOperand  = leftOperand;</a:t>
            </a:r>
          </a:p>
          <a:p>
            <a:pPr marL="0" indent="0">
              <a:spcBef>
                <a:spcPts val="200"/>
              </a:spcBef>
              <a:buNone/>
            </a:pPr>
            <a:r>
              <a:rPr lang="en-US" sz="1700" dirty="0">
                <a:latin typeface="Consolas" pitchFamily="49" charset="0"/>
                <a:cs typeface="Consolas" pitchFamily="49" charset="0"/>
              </a:rPr>
              <a:t>        this.operator     = operator;</a:t>
            </a:r>
          </a:p>
          <a:p>
            <a:pPr marL="0" indent="0">
              <a:spcBef>
                <a:spcPts val="200"/>
              </a:spcBef>
              <a:buNone/>
            </a:pPr>
            <a:r>
              <a:rPr lang="en-US" sz="1700" dirty="0">
                <a:latin typeface="Consolas" pitchFamily="49" charset="0"/>
                <a:cs typeface="Consolas" pitchFamily="49" charset="0"/>
              </a:rPr>
              <a:t>        this.rightOperand = rightOperand;</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openScope()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closeScope()</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ParserException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decl) throws ParserException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6" name="TextBox 5"/>
          <p:cNvSpPr txBox="1"/>
          <p:nvPr/>
        </p:nvSpPr>
        <p:spPr>
          <a:xfrm>
            <a:off x="2819400" y="4945559"/>
            <a:ext cx="5622052" cy="769441"/>
          </a:xfrm>
          <a:prstGeom prst="rect">
            <a:avLst/>
          </a:prstGeom>
          <a:noFill/>
          <a:ln>
            <a:solidFill>
              <a:schemeClr val="tx1"/>
            </a:solidFill>
          </a:ln>
        </p:spPr>
        <p:txBody>
          <a:bodyPr wrap="none" rtlCol="0">
            <a:spAutoFit/>
          </a:bodyPr>
          <a:lstStyle/>
          <a:p>
            <a:pPr algn="l"/>
            <a:r>
              <a:rPr lang="en-US" sz="2200" dirty="0"/>
              <a:t>Note:  </a:t>
            </a:r>
            <a:r>
              <a:rPr lang="en-US" sz="2200" dirty="0" err="1">
                <a:latin typeface="Consolas" panose="020B0609020204030204" pitchFamily="49" charset="0"/>
              </a:rPr>
              <a:t>ScopeLevel</a:t>
            </a:r>
            <a:r>
              <a:rPr lang="en-US" sz="2200" dirty="0"/>
              <a:t> is an </a:t>
            </a:r>
            <a:r>
              <a:rPr lang="en-US" sz="2200" dirty="0" err="1">
                <a:latin typeface="Consolas" panose="020B0609020204030204" pitchFamily="49" charset="0"/>
              </a:rPr>
              <a:t>enum</a:t>
            </a:r>
            <a:r>
              <a:rPr lang="en-US" sz="2200" dirty="0"/>
              <a:t> class with</a:t>
            </a:r>
          </a:p>
          <a:p>
            <a:pPr algn="l"/>
            <a:r>
              <a:rPr lang="en-US" sz="2200" dirty="0"/>
              <a:t>only two values, </a:t>
            </a:r>
            <a:r>
              <a:rPr lang="en-US" sz="2200" dirty="0">
                <a:latin typeface="Consolas" panose="020B0609020204030204" pitchFamily="49" charset="0"/>
              </a:rPr>
              <a:t>PROGRAM</a:t>
            </a:r>
            <a:r>
              <a:rPr lang="en-US" sz="2200" dirty="0"/>
              <a:t> and </a:t>
            </a:r>
            <a:r>
              <a:rPr lang="en-US" sz="2200" dirty="0">
                <a:latin typeface="Consolas" panose="020B0609020204030204" pitchFamily="49" charset="0"/>
              </a:rPr>
              <a:t>SUBPROGRAM</a:t>
            </a:r>
            <a:r>
              <a:rPr lang="en-US" sz="2200" dirty="0"/>
              <a:t>.</a:t>
            </a:r>
          </a:p>
        </p:txBody>
      </p:sp>
      <p:sp>
        <p:nvSpPr>
          <p:cNvPr id="7" name="Diamond 6"/>
          <p:cNvSpPr/>
          <p:nvPr/>
        </p:nvSpPr>
        <p:spPr bwMode="auto">
          <a:xfrm>
            <a:off x="2151549" y="4470429"/>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7750" y="4622830"/>
            <a:ext cx="591651" cy="707451"/>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83086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ScopeLevel </a:t>
            </a:r>
            <a:r>
              <a:rPr lang="en-US" sz="1800" dirty="0" err="1">
                <a:latin typeface="Consolas" panose="020B0609020204030204" pitchFamily="49" charset="0"/>
              </a:rPr>
              <a:t>scopeLevel</a:t>
            </a:r>
            <a:r>
              <a:rPr lang="en-US" sz="1800" dirty="0">
                <a:latin typeface="Consolas" panose="020B0609020204030204" pitchFamily="49" charset="0"/>
              </a:rPr>
              <a:t> = idTable.getCurrentLevel();</a:t>
            </a:r>
          </a:p>
          <a:p>
            <a:pPr marL="457200" lvl="1" indent="0">
              <a:buNone/>
            </a:pPr>
            <a:r>
              <a:rPr lang="en-US" sz="1800" dirty="0">
                <a:latin typeface="Consolas" panose="020B0609020204030204" pitchFamily="49" charset="0"/>
              </a:rPr>
              <a:t>varDecl = new VarDecl(identifiers, varType,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51</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LoopStmt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whileExpr;</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LoopStmt(Expression whileExpr,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this.whileExpr  = whileExpr;</a:t>
            </a:r>
          </a:p>
          <a:p>
            <a:pPr marL="0" indent="0">
              <a:spcBef>
                <a:spcPts val="200"/>
              </a:spcBef>
              <a:buNone/>
            </a:pPr>
            <a:r>
              <a:rPr lang="en-US" sz="1700" dirty="0">
                <a:latin typeface="Consolas" pitchFamily="49" charset="0"/>
                <a:cs typeface="Consolas" pitchFamily="49" charset="0"/>
              </a:rPr>
              <a:t>        this.statements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329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6368</TotalTime>
  <Words>4631</Words>
  <Application>Microsoft Office PowerPoint</Application>
  <PresentationFormat>On-screen Show (4:3)</PresentationFormat>
  <Paragraphs>758</Paragraphs>
  <Slides>55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360</cp:revision>
  <cp:lastPrinted>2020-08-15T20:14:00Z</cp:lastPrinted>
  <dcterms:created xsi:type="dcterms:W3CDTF">2005-01-12T21:47:45Z</dcterms:created>
  <dcterms:modified xsi:type="dcterms:W3CDTF">2020-08-15T20:14:01Z</dcterms:modified>
</cp:coreProperties>
</file>