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54"/>
  </p:notesMasterIdLst>
  <p:handoutMasterIdLst>
    <p:handoutMasterId r:id="rId55"/>
  </p:handoutMasterIdLst>
  <p:sldIdLst>
    <p:sldId id="256" r:id="rId2"/>
    <p:sldId id="270" r:id="rId3"/>
    <p:sldId id="318" r:id="rId4"/>
    <p:sldId id="257" r:id="rId5"/>
    <p:sldId id="264" r:id="rId6"/>
    <p:sldId id="258" r:id="rId7"/>
    <p:sldId id="259" r:id="rId8"/>
    <p:sldId id="261" r:id="rId9"/>
    <p:sldId id="307" r:id="rId10"/>
    <p:sldId id="308" r:id="rId11"/>
    <p:sldId id="305" r:id="rId12"/>
    <p:sldId id="311" r:id="rId13"/>
    <p:sldId id="310" r:id="rId14"/>
    <p:sldId id="316" r:id="rId15"/>
    <p:sldId id="312" r:id="rId16"/>
    <p:sldId id="314" r:id="rId17"/>
    <p:sldId id="315" r:id="rId18"/>
    <p:sldId id="278" r:id="rId19"/>
    <p:sldId id="279" r:id="rId20"/>
    <p:sldId id="322" r:id="rId21"/>
    <p:sldId id="323" r:id="rId22"/>
    <p:sldId id="324" r:id="rId23"/>
    <p:sldId id="269" r:id="rId24"/>
    <p:sldId id="299" r:id="rId25"/>
    <p:sldId id="268" r:id="rId26"/>
    <p:sldId id="271" r:id="rId27"/>
    <p:sldId id="272" r:id="rId28"/>
    <p:sldId id="274" r:id="rId29"/>
    <p:sldId id="300" r:id="rId30"/>
    <p:sldId id="273" r:id="rId31"/>
    <p:sldId id="275" r:id="rId32"/>
    <p:sldId id="326" r:id="rId33"/>
    <p:sldId id="276" r:id="rId34"/>
    <p:sldId id="280" r:id="rId35"/>
    <p:sldId id="281" r:id="rId36"/>
    <p:sldId id="284" r:id="rId37"/>
    <p:sldId id="290" r:id="rId38"/>
    <p:sldId id="285" r:id="rId39"/>
    <p:sldId id="288" r:id="rId40"/>
    <p:sldId id="260" r:id="rId41"/>
    <p:sldId id="319" r:id="rId42"/>
    <p:sldId id="317" r:id="rId43"/>
    <p:sldId id="286" r:id="rId44"/>
    <p:sldId id="325" r:id="rId45"/>
    <p:sldId id="287" r:id="rId46"/>
    <p:sldId id="320" r:id="rId47"/>
    <p:sldId id="289" r:id="rId48"/>
    <p:sldId id="297" r:id="rId49"/>
    <p:sldId id="303" r:id="rId50"/>
    <p:sldId id="301" r:id="rId51"/>
    <p:sldId id="302" r:id="rId52"/>
    <p:sldId id="306" r:id="rId53"/>
  </p:sldIdLst>
  <p:sldSz cx="9144000" cy="6858000" type="screen4x3"/>
  <p:notesSz cx="7010400" cy="92964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042" autoAdjust="0"/>
    <p:restoredTop sz="97055" autoAdjust="0"/>
  </p:normalViewPr>
  <p:slideViewPr>
    <p:cSldViewPr>
      <p:cViewPr varScale="1">
        <p:scale>
          <a:sx n="74" d="100"/>
          <a:sy n="74" d="100"/>
        </p:scale>
        <p:origin x="1138"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562"/>
    </p:cViewPr>
  </p:sorterViewPr>
  <p:notesViewPr>
    <p:cSldViewPr>
      <p:cViewPr varScale="1">
        <p:scale>
          <a:sx n="56" d="100"/>
          <a:sy n="56" d="100"/>
        </p:scale>
        <p:origin x="2179" y="3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3971926"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r" defTabSz="931726">
              <a:defRPr sz="1200"/>
            </a:lvl1pPr>
          </a:lstStyle>
          <a:p>
            <a:pPr>
              <a:defRPr/>
            </a:pPr>
            <a:r>
              <a:rPr lang="en-US" sz="1100" dirty="0">
                <a:latin typeface="+mn-lt"/>
              </a:rPr>
              <a:t>Code Generation</a:t>
            </a:r>
          </a:p>
        </p:txBody>
      </p:sp>
      <p:sp>
        <p:nvSpPr>
          <p:cNvPr id="59397" name="Rectangle 5"/>
          <p:cNvSpPr>
            <a:spLocks noGrp="1" noChangeArrowheads="1"/>
          </p:cNvSpPr>
          <p:nvPr>
            <p:ph type="sldNum" sz="quarter" idx="3"/>
          </p:nvPr>
        </p:nvSpPr>
        <p:spPr bwMode="auto">
          <a:xfrm>
            <a:off x="3971926" y="8831264"/>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r" defTabSz="931726">
              <a:defRPr sz="1200"/>
            </a:lvl1pPr>
          </a:lstStyle>
          <a:p>
            <a:pPr>
              <a:defRPr/>
            </a:pPr>
            <a:r>
              <a:rPr lang="en-US" sz="1100" dirty="0">
                <a:latin typeface="+mn-lt"/>
              </a:rPr>
              <a:t>11-</a:t>
            </a:r>
            <a:fld id="{EF9ADA59-B80C-46BA-8172-F6820B905B70}" type="slidenum">
              <a:rPr lang="en-US" sz="1100">
                <a:latin typeface="+mn-lt"/>
              </a:rPr>
              <a:pPr>
                <a:defRPr/>
              </a:pPr>
              <a:t>‹#›</a:t>
            </a:fld>
            <a:endParaRPr lang="en-US" sz="1100" dirty="0">
              <a:latin typeface="+mn-lt"/>
            </a:endParaRPr>
          </a:p>
        </p:txBody>
      </p:sp>
    </p:spTree>
    <p:extLst>
      <p:ext uri="{BB962C8B-B14F-4D97-AF65-F5344CB8AC3E}">
        <p14:creationId xmlns:p14="http://schemas.microsoft.com/office/powerpoint/2010/main" val="1884341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1"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l" defTabSz="931726">
              <a:defRPr sz="1200"/>
            </a:lvl1pPr>
          </a:lstStyle>
          <a:p>
            <a:pPr>
              <a:defRPr/>
            </a:pPr>
            <a:r>
              <a:rPr lang="en-US"/>
              <a:t>Overview</a:t>
            </a:r>
          </a:p>
        </p:txBody>
      </p:sp>
      <p:sp>
        <p:nvSpPr>
          <p:cNvPr id="64515" name="Rectangle 3"/>
          <p:cNvSpPr>
            <a:spLocks noGrp="1" noChangeArrowheads="1"/>
          </p:cNvSpPr>
          <p:nvPr>
            <p:ph type="dt" idx="1"/>
          </p:nvPr>
        </p:nvSpPr>
        <p:spPr bwMode="auto">
          <a:xfrm>
            <a:off x="3971926"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r" defTabSz="931726">
              <a:defRPr sz="1200"/>
            </a:lvl1pPr>
          </a:lstStyle>
          <a:p>
            <a:pPr>
              <a:defRPr/>
            </a:pPr>
            <a:endParaRPr lang="en-US"/>
          </a:p>
        </p:txBody>
      </p:sp>
      <p:sp>
        <p:nvSpPr>
          <p:cNvPr id="3994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35039" y="4416426"/>
            <a:ext cx="5140325" cy="4183063"/>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1" y="8831264"/>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l" defTabSz="931726">
              <a:defRPr sz="1200"/>
            </a:lvl1pPr>
          </a:lstStyle>
          <a:p>
            <a:pPr>
              <a:defRPr/>
            </a:pPr>
            <a:endParaRPr lang="en-US"/>
          </a:p>
        </p:txBody>
      </p:sp>
      <p:sp>
        <p:nvSpPr>
          <p:cNvPr id="64519" name="Rectangle 7"/>
          <p:cNvSpPr>
            <a:spLocks noGrp="1" noChangeArrowheads="1"/>
          </p:cNvSpPr>
          <p:nvPr>
            <p:ph type="sldNum" sz="quarter" idx="5"/>
          </p:nvPr>
        </p:nvSpPr>
        <p:spPr bwMode="auto">
          <a:xfrm>
            <a:off x="3971926" y="8831264"/>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r" defTabSz="931726">
              <a:defRPr sz="1200"/>
            </a:lvl1pPr>
          </a:lstStyle>
          <a:p>
            <a:pPr>
              <a:defRPr/>
            </a:pPr>
            <a:fld id="{A9A3E3F4-74BB-4CD8-9DF4-40BEA0848B65}" type="slidenum">
              <a:rPr lang="en-US"/>
              <a:pPr>
                <a:defRPr/>
              </a:pPr>
              <a:t>‹#›</a:t>
            </a:fld>
            <a:endParaRPr lang="en-US"/>
          </a:p>
        </p:txBody>
      </p:sp>
    </p:spTree>
    <p:extLst>
      <p:ext uri="{BB962C8B-B14F-4D97-AF65-F5344CB8AC3E}">
        <p14:creationId xmlns:p14="http://schemas.microsoft.com/office/powerpoint/2010/main" val="2618031827"/>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1</a:t>
            </a:fld>
            <a:endParaRPr lang="en-US"/>
          </a:p>
        </p:txBody>
      </p:sp>
    </p:spTree>
    <p:extLst>
      <p:ext uri="{BB962C8B-B14F-4D97-AF65-F5344CB8AC3E}">
        <p14:creationId xmlns:p14="http://schemas.microsoft.com/office/powerpoint/2010/main" val="4171526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19</a:t>
            </a:fld>
            <a:endParaRPr lang="en-US"/>
          </a:p>
        </p:txBody>
      </p:sp>
    </p:spTree>
    <p:extLst>
      <p:ext uri="{BB962C8B-B14F-4D97-AF65-F5344CB8AC3E}">
        <p14:creationId xmlns:p14="http://schemas.microsoft.com/office/powerpoint/2010/main" val="14921291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23</a:t>
            </a:fld>
            <a:endParaRPr lang="en-US"/>
          </a:p>
        </p:txBody>
      </p:sp>
    </p:spTree>
    <p:extLst>
      <p:ext uri="{BB962C8B-B14F-4D97-AF65-F5344CB8AC3E}">
        <p14:creationId xmlns:p14="http://schemas.microsoft.com/office/powerpoint/2010/main" val="168926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24</a:t>
            </a:fld>
            <a:endParaRPr lang="en-US"/>
          </a:p>
        </p:txBody>
      </p:sp>
    </p:spTree>
    <p:extLst>
      <p:ext uri="{BB962C8B-B14F-4D97-AF65-F5344CB8AC3E}">
        <p14:creationId xmlns:p14="http://schemas.microsoft.com/office/powerpoint/2010/main" val="6043568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25</a:t>
            </a:fld>
            <a:endParaRPr lang="en-US"/>
          </a:p>
        </p:txBody>
      </p:sp>
    </p:spTree>
    <p:extLst>
      <p:ext uri="{BB962C8B-B14F-4D97-AF65-F5344CB8AC3E}">
        <p14:creationId xmlns:p14="http://schemas.microsoft.com/office/powerpoint/2010/main" val="30522112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26</a:t>
            </a:fld>
            <a:endParaRPr lang="en-US"/>
          </a:p>
        </p:txBody>
      </p:sp>
    </p:spTree>
    <p:extLst>
      <p:ext uri="{BB962C8B-B14F-4D97-AF65-F5344CB8AC3E}">
        <p14:creationId xmlns:p14="http://schemas.microsoft.com/office/powerpoint/2010/main" val="8682236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27</a:t>
            </a:fld>
            <a:endParaRPr lang="en-US"/>
          </a:p>
        </p:txBody>
      </p:sp>
    </p:spTree>
    <p:extLst>
      <p:ext uri="{BB962C8B-B14F-4D97-AF65-F5344CB8AC3E}">
        <p14:creationId xmlns:p14="http://schemas.microsoft.com/office/powerpoint/2010/main" val="18475067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28</a:t>
            </a:fld>
            <a:endParaRPr lang="en-US"/>
          </a:p>
        </p:txBody>
      </p:sp>
    </p:spTree>
    <p:extLst>
      <p:ext uri="{BB962C8B-B14F-4D97-AF65-F5344CB8AC3E}">
        <p14:creationId xmlns:p14="http://schemas.microsoft.com/office/powerpoint/2010/main" val="13034607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29</a:t>
            </a:fld>
            <a:endParaRPr lang="en-US"/>
          </a:p>
        </p:txBody>
      </p:sp>
    </p:spTree>
    <p:extLst>
      <p:ext uri="{BB962C8B-B14F-4D97-AF65-F5344CB8AC3E}">
        <p14:creationId xmlns:p14="http://schemas.microsoft.com/office/powerpoint/2010/main" val="755911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30</a:t>
            </a:fld>
            <a:endParaRPr lang="en-US"/>
          </a:p>
        </p:txBody>
      </p:sp>
    </p:spTree>
    <p:extLst>
      <p:ext uri="{BB962C8B-B14F-4D97-AF65-F5344CB8AC3E}">
        <p14:creationId xmlns:p14="http://schemas.microsoft.com/office/powerpoint/2010/main" val="34628260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31</a:t>
            </a:fld>
            <a:endParaRPr lang="en-US"/>
          </a:p>
        </p:txBody>
      </p:sp>
    </p:spTree>
    <p:extLst>
      <p:ext uri="{BB962C8B-B14F-4D97-AF65-F5344CB8AC3E}">
        <p14:creationId xmlns:p14="http://schemas.microsoft.com/office/powerpoint/2010/main" val="306554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a:t>
            </a:fld>
            <a:endParaRPr lang="en-US"/>
          </a:p>
        </p:txBody>
      </p:sp>
    </p:spTree>
    <p:extLst>
      <p:ext uri="{BB962C8B-B14F-4D97-AF65-F5344CB8AC3E}">
        <p14:creationId xmlns:p14="http://schemas.microsoft.com/office/powerpoint/2010/main" val="15971442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32</a:t>
            </a:fld>
            <a:endParaRPr lang="en-US"/>
          </a:p>
        </p:txBody>
      </p:sp>
    </p:spTree>
    <p:extLst>
      <p:ext uri="{BB962C8B-B14F-4D97-AF65-F5344CB8AC3E}">
        <p14:creationId xmlns:p14="http://schemas.microsoft.com/office/powerpoint/2010/main" val="25861560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33</a:t>
            </a:fld>
            <a:endParaRPr lang="en-US"/>
          </a:p>
        </p:txBody>
      </p:sp>
    </p:spTree>
    <p:extLst>
      <p:ext uri="{BB962C8B-B14F-4D97-AF65-F5344CB8AC3E}">
        <p14:creationId xmlns:p14="http://schemas.microsoft.com/office/powerpoint/2010/main" val="14894677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34</a:t>
            </a:fld>
            <a:endParaRPr lang="en-US"/>
          </a:p>
        </p:txBody>
      </p:sp>
    </p:spTree>
    <p:extLst>
      <p:ext uri="{BB962C8B-B14F-4D97-AF65-F5344CB8AC3E}">
        <p14:creationId xmlns:p14="http://schemas.microsoft.com/office/powerpoint/2010/main" val="14517621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35</a:t>
            </a:fld>
            <a:endParaRPr lang="en-US"/>
          </a:p>
        </p:txBody>
      </p:sp>
    </p:spTree>
    <p:extLst>
      <p:ext uri="{BB962C8B-B14F-4D97-AF65-F5344CB8AC3E}">
        <p14:creationId xmlns:p14="http://schemas.microsoft.com/office/powerpoint/2010/main" val="13953010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36</a:t>
            </a:fld>
            <a:endParaRPr lang="en-US"/>
          </a:p>
        </p:txBody>
      </p:sp>
    </p:spTree>
    <p:extLst>
      <p:ext uri="{BB962C8B-B14F-4D97-AF65-F5344CB8AC3E}">
        <p14:creationId xmlns:p14="http://schemas.microsoft.com/office/powerpoint/2010/main" val="24949085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37</a:t>
            </a:fld>
            <a:endParaRPr lang="en-US"/>
          </a:p>
        </p:txBody>
      </p:sp>
    </p:spTree>
    <p:extLst>
      <p:ext uri="{BB962C8B-B14F-4D97-AF65-F5344CB8AC3E}">
        <p14:creationId xmlns:p14="http://schemas.microsoft.com/office/powerpoint/2010/main" val="12352359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38</a:t>
            </a:fld>
            <a:endParaRPr lang="en-US"/>
          </a:p>
        </p:txBody>
      </p:sp>
    </p:spTree>
    <p:extLst>
      <p:ext uri="{BB962C8B-B14F-4D97-AF65-F5344CB8AC3E}">
        <p14:creationId xmlns:p14="http://schemas.microsoft.com/office/powerpoint/2010/main" val="4872627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39</a:t>
            </a:fld>
            <a:endParaRPr lang="en-US"/>
          </a:p>
        </p:txBody>
      </p:sp>
    </p:spTree>
    <p:extLst>
      <p:ext uri="{BB962C8B-B14F-4D97-AF65-F5344CB8AC3E}">
        <p14:creationId xmlns:p14="http://schemas.microsoft.com/office/powerpoint/2010/main" val="17884621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40</a:t>
            </a:fld>
            <a:endParaRPr lang="en-US"/>
          </a:p>
        </p:txBody>
      </p:sp>
    </p:spTree>
    <p:extLst>
      <p:ext uri="{BB962C8B-B14F-4D97-AF65-F5344CB8AC3E}">
        <p14:creationId xmlns:p14="http://schemas.microsoft.com/office/powerpoint/2010/main" val="41118989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41</a:t>
            </a:fld>
            <a:endParaRPr lang="en-US"/>
          </a:p>
        </p:txBody>
      </p:sp>
    </p:spTree>
    <p:extLst>
      <p:ext uri="{BB962C8B-B14F-4D97-AF65-F5344CB8AC3E}">
        <p14:creationId xmlns:p14="http://schemas.microsoft.com/office/powerpoint/2010/main" val="1787867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a:t>
            </a:fld>
            <a:endParaRPr lang="en-US"/>
          </a:p>
        </p:txBody>
      </p:sp>
    </p:spTree>
    <p:extLst>
      <p:ext uri="{BB962C8B-B14F-4D97-AF65-F5344CB8AC3E}">
        <p14:creationId xmlns:p14="http://schemas.microsoft.com/office/powerpoint/2010/main" val="13954943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42</a:t>
            </a:fld>
            <a:endParaRPr lang="en-US"/>
          </a:p>
        </p:txBody>
      </p:sp>
    </p:spTree>
    <p:extLst>
      <p:ext uri="{BB962C8B-B14F-4D97-AF65-F5344CB8AC3E}">
        <p14:creationId xmlns:p14="http://schemas.microsoft.com/office/powerpoint/2010/main" val="1945415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43</a:t>
            </a:fld>
            <a:endParaRPr lang="en-US"/>
          </a:p>
        </p:txBody>
      </p:sp>
    </p:spTree>
    <p:extLst>
      <p:ext uri="{BB962C8B-B14F-4D97-AF65-F5344CB8AC3E}">
        <p14:creationId xmlns:p14="http://schemas.microsoft.com/office/powerpoint/2010/main" val="36806376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44</a:t>
            </a:fld>
            <a:endParaRPr lang="en-US"/>
          </a:p>
        </p:txBody>
      </p:sp>
    </p:spTree>
    <p:extLst>
      <p:ext uri="{BB962C8B-B14F-4D97-AF65-F5344CB8AC3E}">
        <p14:creationId xmlns:p14="http://schemas.microsoft.com/office/powerpoint/2010/main" val="36701091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45</a:t>
            </a:fld>
            <a:endParaRPr lang="en-US"/>
          </a:p>
        </p:txBody>
      </p:sp>
    </p:spTree>
    <p:extLst>
      <p:ext uri="{BB962C8B-B14F-4D97-AF65-F5344CB8AC3E}">
        <p14:creationId xmlns:p14="http://schemas.microsoft.com/office/powerpoint/2010/main" val="32652275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47</a:t>
            </a:fld>
            <a:endParaRPr lang="en-US"/>
          </a:p>
        </p:txBody>
      </p:sp>
    </p:spTree>
    <p:extLst>
      <p:ext uri="{BB962C8B-B14F-4D97-AF65-F5344CB8AC3E}">
        <p14:creationId xmlns:p14="http://schemas.microsoft.com/office/powerpoint/2010/main" val="7548614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48</a:t>
            </a:fld>
            <a:endParaRPr lang="en-US"/>
          </a:p>
        </p:txBody>
      </p:sp>
    </p:spTree>
    <p:extLst>
      <p:ext uri="{BB962C8B-B14F-4D97-AF65-F5344CB8AC3E}">
        <p14:creationId xmlns:p14="http://schemas.microsoft.com/office/powerpoint/2010/main" val="27617333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49</a:t>
            </a:fld>
            <a:endParaRPr lang="en-US"/>
          </a:p>
        </p:txBody>
      </p:sp>
    </p:spTree>
    <p:extLst>
      <p:ext uri="{BB962C8B-B14F-4D97-AF65-F5344CB8AC3E}">
        <p14:creationId xmlns:p14="http://schemas.microsoft.com/office/powerpoint/2010/main" val="2331371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50</a:t>
            </a:fld>
            <a:endParaRPr lang="en-US"/>
          </a:p>
        </p:txBody>
      </p:sp>
    </p:spTree>
    <p:extLst>
      <p:ext uri="{BB962C8B-B14F-4D97-AF65-F5344CB8AC3E}">
        <p14:creationId xmlns:p14="http://schemas.microsoft.com/office/powerpoint/2010/main" val="1953092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51</a:t>
            </a:fld>
            <a:endParaRPr lang="en-US"/>
          </a:p>
        </p:txBody>
      </p:sp>
    </p:spTree>
    <p:extLst>
      <p:ext uri="{BB962C8B-B14F-4D97-AF65-F5344CB8AC3E}">
        <p14:creationId xmlns:p14="http://schemas.microsoft.com/office/powerpoint/2010/main" val="18916339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52</a:t>
            </a:fld>
            <a:endParaRPr lang="en-US"/>
          </a:p>
        </p:txBody>
      </p:sp>
    </p:spTree>
    <p:extLst>
      <p:ext uri="{BB962C8B-B14F-4D97-AF65-F5344CB8AC3E}">
        <p14:creationId xmlns:p14="http://schemas.microsoft.com/office/powerpoint/2010/main" val="85254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a:t>
            </a:fld>
            <a:endParaRPr lang="en-US"/>
          </a:p>
        </p:txBody>
      </p:sp>
    </p:spTree>
    <p:extLst>
      <p:ext uri="{BB962C8B-B14F-4D97-AF65-F5344CB8AC3E}">
        <p14:creationId xmlns:p14="http://schemas.microsoft.com/office/powerpoint/2010/main" val="12306099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a:t>
            </a:fld>
            <a:endParaRPr lang="en-US"/>
          </a:p>
        </p:txBody>
      </p:sp>
    </p:spTree>
    <p:extLst>
      <p:ext uri="{BB962C8B-B14F-4D97-AF65-F5344CB8AC3E}">
        <p14:creationId xmlns:p14="http://schemas.microsoft.com/office/powerpoint/2010/main" val="331090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6</a:t>
            </a:fld>
            <a:endParaRPr lang="en-US"/>
          </a:p>
        </p:txBody>
      </p:sp>
    </p:spTree>
    <p:extLst>
      <p:ext uri="{BB962C8B-B14F-4D97-AF65-F5344CB8AC3E}">
        <p14:creationId xmlns:p14="http://schemas.microsoft.com/office/powerpoint/2010/main" val="650640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7</a:t>
            </a:fld>
            <a:endParaRPr lang="en-US"/>
          </a:p>
        </p:txBody>
      </p:sp>
    </p:spTree>
    <p:extLst>
      <p:ext uri="{BB962C8B-B14F-4D97-AF65-F5344CB8AC3E}">
        <p14:creationId xmlns:p14="http://schemas.microsoft.com/office/powerpoint/2010/main" val="26156646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8</a:t>
            </a:fld>
            <a:endParaRPr lang="en-US"/>
          </a:p>
        </p:txBody>
      </p:sp>
    </p:spTree>
    <p:extLst>
      <p:ext uri="{BB962C8B-B14F-4D97-AF65-F5344CB8AC3E}">
        <p14:creationId xmlns:p14="http://schemas.microsoft.com/office/powerpoint/2010/main" val="21012209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18</a:t>
            </a:fld>
            <a:endParaRPr lang="en-US"/>
          </a:p>
        </p:txBody>
      </p:sp>
    </p:spTree>
    <p:extLst>
      <p:ext uri="{BB962C8B-B14F-4D97-AF65-F5344CB8AC3E}">
        <p14:creationId xmlns:p14="http://schemas.microsoft.com/office/powerpoint/2010/main" val="2423972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98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798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03EE6FAC-C4D7-4766-AF78-E94309C306E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8CE0C63-332F-4B15-A236-51967A3210C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463A638A-95FD-4F2D-962D-884E024D49D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C3FCE6D1-56A0-4F21-A442-C3D91B44688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20FE58C-3ED6-469D-AC96-107FC36F445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88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788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42446ECE-DAAB-46A4-A9C2-4A97D07EAF33}" type="slidenum">
              <a:rPr lang="en-US"/>
              <a:pPr>
                <a:defRPr/>
              </a:pPr>
              <a:t>‹#›</a:t>
            </a:fld>
            <a:endParaRPr lang="en-US"/>
          </a:p>
        </p:txBody>
      </p:sp>
      <p:sp>
        <p:nvSpPr>
          <p:cNvPr id="788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88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770" r:id="rId1"/>
    <p:sldLayoutId id="2147483760" r:id="rId2"/>
    <p:sldLayoutId id="2147483762" r:id="rId3"/>
    <p:sldLayoutId id="2147483764" r:id="rId4"/>
    <p:sldLayoutId id="214748376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C6289E6E-4460-44D3-B5F9-2D6672ADC7EE}"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Code Generation</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38113"/>
            <a:ext cx="7406640" cy="1004887"/>
          </a:xfrm>
        </p:spPr>
        <p:txBody>
          <a:bodyPr/>
          <a:lstStyle/>
          <a:p>
            <a:r>
              <a:rPr lang="en-US" dirty="0"/>
              <a:t>Emitting Code for an Unconditional Branch</a:t>
            </a:r>
          </a:p>
        </p:txBody>
      </p:sp>
      <p:sp>
        <p:nvSpPr>
          <p:cNvPr id="3" name="Content Placeholder 2"/>
          <p:cNvSpPr>
            <a:spLocks noGrp="1"/>
          </p:cNvSpPr>
          <p:nvPr>
            <p:ph idx="1"/>
          </p:nvPr>
        </p:nvSpPr>
        <p:spPr/>
        <p:txBody>
          <a:bodyPr/>
          <a:lstStyle/>
          <a:p>
            <a:r>
              <a:rPr lang="en-US" dirty="0"/>
              <a:t>An unconditional branch in CVM has the form</a:t>
            </a:r>
            <a:br>
              <a:rPr lang="en-US" dirty="0"/>
            </a:br>
            <a:r>
              <a:rPr lang="en-US" dirty="0">
                <a:latin typeface="Consolas" pitchFamily="49" charset="0"/>
                <a:cs typeface="Consolas" pitchFamily="49" charset="0"/>
              </a:rPr>
              <a:t>  BR L</a:t>
            </a:r>
            <a:r>
              <a:rPr lang="en-US" i="1" dirty="0">
                <a:latin typeface="Consolas" pitchFamily="49" charset="0"/>
                <a:cs typeface="Consolas" pitchFamily="49" charset="0"/>
              </a:rPr>
              <a:t>n</a:t>
            </a:r>
            <a:br>
              <a:rPr lang="en-US" dirty="0">
                <a:latin typeface="Consolas" pitchFamily="49" charset="0"/>
                <a:cs typeface="Consolas" pitchFamily="49" charset="0"/>
              </a:rPr>
            </a:br>
            <a:r>
              <a:rPr lang="en-US" dirty="0"/>
              <a:t>where L</a:t>
            </a:r>
            <a:r>
              <a:rPr lang="en-US" i="1" dirty="0"/>
              <a:t>n</a:t>
            </a:r>
            <a:r>
              <a:rPr lang="en-US" dirty="0"/>
              <a:t> is the label of the instruction that is the target of the branch.</a:t>
            </a:r>
          </a:p>
          <a:p>
            <a:r>
              <a:rPr lang="en-US" dirty="0"/>
              <a:t>The assembler converts</a:t>
            </a:r>
            <a:br>
              <a:rPr lang="en-US" dirty="0"/>
            </a:br>
            <a:r>
              <a:rPr lang="en-US" dirty="0"/>
              <a:t>   </a:t>
            </a:r>
            <a:r>
              <a:rPr lang="en-US" dirty="0">
                <a:latin typeface="Consolas" panose="020B0609020204030204" pitchFamily="49" charset="0"/>
              </a:rPr>
              <a:t>BR L</a:t>
            </a:r>
            <a:r>
              <a:rPr lang="en-US" i="1" dirty="0">
                <a:latin typeface="Consolas" panose="020B0609020204030204" pitchFamily="49" charset="0"/>
              </a:rPr>
              <a:t>n</a:t>
            </a:r>
            <a:r>
              <a:rPr lang="en-US" dirty="0">
                <a:latin typeface="Consolas" panose="020B0609020204030204" pitchFamily="49" charset="0"/>
              </a:rPr>
              <a:t> </a:t>
            </a:r>
            <a:br>
              <a:rPr lang="en-US" dirty="0">
                <a:latin typeface="Consolas" panose="020B0609020204030204" pitchFamily="49" charset="0"/>
              </a:rPr>
            </a:br>
            <a:r>
              <a:rPr lang="en-US" dirty="0"/>
              <a:t>to a branch to the relative offset of the target instruction.</a:t>
            </a:r>
          </a:p>
          <a:p>
            <a:r>
              <a:rPr lang="en-US" dirty="0"/>
              <a:t>Emitting an unconditional branch:</a:t>
            </a:r>
          </a:p>
          <a:p>
            <a:pPr marL="457200" lvl="1" indent="0">
              <a:buNone/>
            </a:pPr>
            <a:r>
              <a:rPr lang="en-US" sz="1800" dirty="0">
                <a:latin typeface="Consolas" pitchFamily="49" charset="0"/>
                <a:cs typeface="Consolas" pitchFamily="49" charset="0"/>
              </a:rPr>
              <a:t>emit("BR " + L2);</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Emitting Code for Branch Instructions</a:t>
            </a:r>
            <a:br>
              <a:rPr lang="en-US" dirty="0"/>
            </a:br>
            <a:r>
              <a:rPr lang="en-US" dirty="0"/>
              <a:t>Based on Boolean Values</a:t>
            </a:r>
          </a:p>
        </p:txBody>
      </p:sp>
      <p:sp>
        <p:nvSpPr>
          <p:cNvPr id="3" name="Content Placeholder 2"/>
          <p:cNvSpPr>
            <a:spLocks noGrp="1"/>
          </p:cNvSpPr>
          <p:nvPr>
            <p:ph idx="1"/>
          </p:nvPr>
        </p:nvSpPr>
        <p:spPr/>
        <p:txBody>
          <a:bodyPr/>
          <a:lstStyle/>
          <a:p>
            <a:r>
              <a:rPr lang="en-US" dirty="0"/>
              <a:t>In many situations, the code generated for a Boolean expression is followed immediately by a branch instruction.</a:t>
            </a:r>
          </a:p>
          <a:p>
            <a:r>
              <a:rPr lang="en-US" dirty="0"/>
              <a:t>Consider as one example a relational expression used as part of a while condition in a loop.</a:t>
            </a:r>
          </a:p>
          <a:p>
            <a:pPr lvl="1">
              <a:buNone/>
            </a:pPr>
            <a:r>
              <a:rPr lang="en-US" sz="1800" dirty="0">
                <a:latin typeface="Consolas" pitchFamily="49" charset="0"/>
                <a:cs typeface="Consolas" pitchFamily="49" charset="0"/>
              </a:rPr>
              <a:t>while x &lt;= y loop ...</a:t>
            </a:r>
          </a:p>
          <a:p>
            <a:pPr>
              <a:spcBef>
                <a:spcPts val="300"/>
              </a:spcBef>
              <a:buNone/>
            </a:pPr>
            <a:r>
              <a:rPr lang="en-US" dirty="0"/>
              <a:t>	In this case, we want to generate code similar to the following:</a:t>
            </a:r>
          </a:p>
          <a:p>
            <a:pPr lvl="1">
              <a:buNone/>
            </a:pPr>
            <a:r>
              <a:rPr lang="en-US" sz="1800" dirty="0">
                <a:latin typeface="Consolas" pitchFamily="49" charset="0"/>
                <a:cs typeface="Consolas" pitchFamily="49" charset="0"/>
              </a:rPr>
              <a:t>... // emit code to leave the values of</a:t>
            </a:r>
          </a:p>
          <a:p>
            <a:pPr lvl="1">
              <a:buNone/>
            </a:pPr>
            <a:r>
              <a:rPr lang="en-US" sz="1800" dirty="0">
                <a:latin typeface="Consolas" pitchFamily="49" charset="0"/>
                <a:cs typeface="Consolas" pitchFamily="49" charset="0"/>
              </a:rPr>
              <a:t>    // x and y on the top of the stack</a:t>
            </a:r>
          </a:p>
          <a:p>
            <a:pPr lvl="1">
              <a:buNone/>
            </a:pPr>
            <a:r>
              <a:rPr lang="en-US" sz="1800" dirty="0">
                <a:latin typeface="Consolas" pitchFamily="49" charset="0"/>
                <a:cs typeface="Consolas" pitchFamily="49" charset="0"/>
              </a:rPr>
              <a:t>CMP</a:t>
            </a:r>
          </a:p>
          <a:p>
            <a:pPr lvl="1">
              <a:buNone/>
            </a:pPr>
            <a:r>
              <a:rPr lang="en-US" sz="1800" dirty="0">
                <a:latin typeface="Consolas" pitchFamily="49" charset="0"/>
                <a:cs typeface="Consolas" pitchFamily="49" charset="0"/>
              </a:rPr>
              <a:t>BG L1</a:t>
            </a:r>
          </a:p>
          <a:p>
            <a:pPr lvl="1">
              <a:buNone/>
            </a:pPr>
            <a:r>
              <a:rPr lang="en-US" sz="1800" dirty="0">
                <a:latin typeface="Consolas" pitchFamily="49" charset="0"/>
                <a:cs typeface="Consolas" pitchFamily="49" charset="0"/>
              </a:rPr>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11</a:t>
            </a:fld>
            <a:endParaRPr lang="en-US"/>
          </a:p>
        </p:txBody>
      </p:sp>
      <p:sp>
        <p:nvSpPr>
          <p:cNvPr id="6" name="TextBox 5"/>
          <p:cNvSpPr txBox="1"/>
          <p:nvPr/>
        </p:nvSpPr>
        <p:spPr>
          <a:xfrm>
            <a:off x="2411864" y="5371700"/>
            <a:ext cx="3531736" cy="646331"/>
          </a:xfrm>
          <a:prstGeom prst="rect">
            <a:avLst/>
          </a:prstGeom>
          <a:noFill/>
          <a:ln>
            <a:solidFill>
              <a:schemeClr val="tx1"/>
            </a:solidFill>
          </a:ln>
        </p:spPr>
        <p:txBody>
          <a:bodyPr wrap="none" rtlCol="0">
            <a:spAutoFit/>
          </a:bodyPr>
          <a:lstStyle/>
          <a:p>
            <a:pPr algn="l"/>
            <a:r>
              <a:rPr lang="en-US" sz="1800" dirty="0"/>
              <a:t>Assume that L1 is a label for the</a:t>
            </a:r>
          </a:p>
          <a:p>
            <a:pPr algn="l"/>
            <a:r>
              <a:rPr lang="en-US" sz="1800" dirty="0"/>
              <a:t>instruction following the loop.</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Emitting Code for Branch Instructions</a:t>
            </a:r>
            <a:br>
              <a:rPr lang="en-US" dirty="0"/>
            </a:br>
            <a:r>
              <a:rPr lang="en-US" dirty="0"/>
              <a:t>Based on Boolean Values </a:t>
            </a:r>
            <a:r>
              <a:rPr lang="en-US" sz="2400" dirty="0"/>
              <a:t>(continued)</a:t>
            </a:r>
            <a:endParaRPr lang="en-US" dirty="0"/>
          </a:p>
        </p:txBody>
      </p:sp>
      <p:sp>
        <p:nvSpPr>
          <p:cNvPr id="3" name="Content Placeholder 2"/>
          <p:cNvSpPr>
            <a:spLocks noGrp="1"/>
          </p:cNvSpPr>
          <p:nvPr>
            <p:ph idx="1"/>
          </p:nvPr>
        </p:nvSpPr>
        <p:spPr/>
        <p:txBody>
          <a:bodyPr/>
          <a:lstStyle/>
          <a:p>
            <a:r>
              <a:rPr lang="en-US" dirty="0"/>
              <a:t>Consider as a second example the same relational expression used as part of an exit-when statement.</a:t>
            </a:r>
          </a:p>
          <a:p>
            <a:pPr lvl="1">
              <a:buNone/>
            </a:pPr>
            <a:r>
              <a:rPr lang="en-US" sz="1800" dirty="0">
                <a:latin typeface="Consolas" pitchFamily="49" charset="0"/>
                <a:cs typeface="Consolas" pitchFamily="49" charset="0"/>
              </a:rPr>
              <a:t>exit when x &lt;= y;</a:t>
            </a:r>
          </a:p>
          <a:p>
            <a:pPr>
              <a:spcBef>
                <a:spcPts val="300"/>
              </a:spcBef>
              <a:buNone/>
            </a:pPr>
            <a:r>
              <a:rPr lang="en-US" dirty="0"/>
              <a:t>	In this case, we want to generate code similar to the following:</a:t>
            </a:r>
          </a:p>
          <a:p>
            <a:pPr lvl="1">
              <a:buNone/>
            </a:pPr>
            <a:r>
              <a:rPr lang="en-US" sz="1800" dirty="0">
                <a:latin typeface="Consolas" pitchFamily="49" charset="0"/>
                <a:cs typeface="Consolas" pitchFamily="49" charset="0"/>
              </a:rPr>
              <a:t>... // emit code to leave the values of</a:t>
            </a:r>
          </a:p>
          <a:p>
            <a:pPr lvl="1">
              <a:buNone/>
            </a:pPr>
            <a:r>
              <a:rPr lang="en-US" sz="1800" dirty="0">
                <a:latin typeface="Consolas" pitchFamily="49" charset="0"/>
                <a:cs typeface="Consolas" pitchFamily="49" charset="0"/>
              </a:rPr>
              <a:t>    // x and y on the top of the stack</a:t>
            </a:r>
          </a:p>
          <a:p>
            <a:pPr lvl="1">
              <a:buNone/>
            </a:pPr>
            <a:r>
              <a:rPr lang="en-US" sz="1800" dirty="0">
                <a:latin typeface="Consolas" pitchFamily="49" charset="0"/>
                <a:cs typeface="Consolas" pitchFamily="49" charset="0"/>
              </a:rPr>
              <a:t>CMP</a:t>
            </a:r>
          </a:p>
          <a:p>
            <a:pPr lvl="1">
              <a:buNone/>
            </a:pPr>
            <a:r>
              <a:rPr lang="en-US" sz="1800" dirty="0">
                <a:latin typeface="Consolas" pitchFamily="49" charset="0"/>
                <a:cs typeface="Consolas" pitchFamily="49" charset="0"/>
              </a:rPr>
              <a:t>BLE L1</a:t>
            </a:r>
          </a:p>
          <a:p>
            <a:r>
              <a:rPr lang="en-US" dirty="0">
                <a:cs typeface="Consolas" pitchFamily="49" charset="0"/>
              </a:rPr>
              <a:t>Note that in the first example we wanted to generate a branch if the relational expression was false, and in this example we wanted to generate a branch if the relational expression was true.</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12</a:t>
            </a:fld>
            <a:endParaRPr lang="en-US"/>
          </a:p>
        </p:txBody>
      </p:sp>
      <p:sp>
        <p:nvSpPr>
          <p:cNvPr id="6" name="TextBox 5"/>
          <p:cNvSpPr txBox="1"/>
          <p:nvPr/>
        </p:nvSpPr>
        <p:spPr>
          <a:xfrm>
            <a:off x="2488064" y="4062957"/>
            <a:ext cx="3531736" cy="646331"/>
          </a:xfrm>
          <a:prstGeom prst="rect">
            <a:avLst/>
          </a:prstGeom>
          <a:noFill/>
          <a:ln>
            <a:solidFill>
              <a:schemeClr val="tx1"/>
            </a:solidFill>
          </a:ln>
        </p:spPr>
        <p:txBody>
          <a:bodyPr wrap="none" rtlCol="0">
            <a:spAutoFit/>
          </a:bodyPr>
          <a:lstStyle/>
          <a:p>
            <a:pPr algn="l"/>
            <a:r>
              <a:rPr lang="en-US" sz="1800" dirty="0"/>
              <a:t>Assume that L1 is a label for the</a:t>
            </a:r>
          </a:p>
          <a:p>
            <a:pPr algn="l"/>
            <a:r>
              <a:rPr lang="en-US" sz="1800" dirty="0"/>
              <a:t>instruction following the loop.</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Emitting Code for Branch Instructions</a:t>
            </a:r>
            <a:br>
              <a:rPr lang="en-US" dirty="0"/>
            </a:br>
            <a:r>
              <a:rPr lang="en-US" dirty="0"/>
              <a:t>Based on Boolean Values </a:t>
            </a:r>
            <a:r>
              <a:rPr lang="en-US" sz="2400" dirty="0"/>
              <a:t>(continued)</a:t>
            </a:r>
            <a:endParaRPr lang="en-US" dirty="0"/>
          </a:p>
        </p:txBody>
      </p:sp>
      <p:sp>
        <p:nvSpPr>
          <p:cNvPr id="3" name="Content Placeholder 2"/>
          <p:cNvSpPr>
            <a:spLocks noGrp="1"/>
          </p:cNvSpPr>
          <p:nvPr>
            <p:ph idx="1"/>
          </p:nvPr>
        </p:nvSpPr>
        <p:spPr/>
        <p:txBody>
          <a:bodyPr/>
          <a:lstStyle/>
          <a:p>
            <a:r>
              <a:rPr lang="en-US" dirty="0"/>
              <a:t>In addition to the standard </a:t>
            </a:r>
            <a:r>
              <a:rPr lang="en-US" dirty="0">
                <a:latin typeface="Consolas" pitchFamily="49" charset="0"/>
                <a:cs typeface="Consolas" pitchFamily="49" charset="0"/>
              </a:rPr>
              <a:t>emit()</a:t>
            </a:r>
            <a:r>
              <a:rPr lang="en-US" dirty="0"/>
              <a:t> method, which leaves the value of an expression on the top of the stack, we introduce a method </a:t>
            </a:r>
            <a:r>
              <a:rPr lang="en-US" dirty="0" err="1">
                <a:latin typeface="Consolas" pitchFamily="49" charset="0"/>
                <a:cs typeface="Consolas" pitchFamily="49" charset="0"/>
              </a:rPr>
              <a:t>emitBranch</a:t>
            </a:r>
            <a:r>
              <a:rPr lang="en-US" dirty="0">
                <a:latin typeface="Consolas" pitchFamily="49" charset="0"/>
                <a:cs typeface="Consolas" pitchFamily="49" charset="0"/>
              </a:rPr>
              <a:t>()</a:t>
            </a:r>
            <a:r>
              <a:rPr lang="en-US" dirty="0"/>
              <a:t> for expressions that emits code to produce a value on the stack plus code that branches based on that value.</a:t>
            </a:r>
          </a:p>
          <a:p>
            <a:pPr lvl="1">
              <a:buNone/>
            </a:pPr>
            <a:r>
              <a:rPr lang="en-US" sz="1800" dirty="0">
                <a:latin typeface="Consolas" pitchFamily="49" charset="0"/>
                <a:cs typeface="Consolas" pitchFamily="49" charset="0"/>
              </a:rPr>
              <a:t>public void </a:t>
            </a:r>
            <a:r>
              <a:rPr lang="en-US" sz="1800" dirty="0" err="1">
                <a:latin typeface="Consolas" pitchFamily="49" charset="0"/>
                <a:cs typeface="Consolas" pitchFamily="49" charset="0"/>
              </a:rPr>
              <a:t>emitBranch</a:t>
            </a:r>
            <a:r>
              <a:rPr lang="en-US" sz="1800" dirty="0">
                <a:latin typeface="Consolas" pitchFamily="49" charset="0"/>
                <a:cs typeface="Consolas" pitchFamily="49" charset="0"/>
              </a:rPr>
              <a:t>(</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condition, String label)</a:t>
            </a:r>
          </a:p>
          <a:p>
            <a:pPr lvl="1">
              <a:spcBef>
                <a:spcPts val="200"/>
              </a:spcBef>
              <a:buNone/>
            </a:pPr>
            <a:r>
              <a:rPr lang="en-US" sz="1800" dirty="0">
                <a:latin typeface="Consolas" pitchFamily="49" charset="0"/>
                <a:cs typeface="Consolas" pitchFamily="49" charset="0"/>
              </a:rPr>
              <a:t>    throws </a:t>
            </a:r>
            <a:r>
              <a:rPr lang="en-US" sz="1800" dirty="0" err="1">
                <a:latin typeface="Consolas" pitchFamily="49" charset="0"/>
                <a:cs typeface="Consolas" pitchFamily="49" charset="0"/>
              </a:rPr>
              <a:t>CodeGenException</a:t>
            </a:r>
            <a:r>
              <a:rPr lang="en-US" sz="1800" dirty="0">
                <a:latin typeface="Consolas" pitchFamily="49" charset="0"/>
                <a:cs typeface="Consolas" pitchFamily="49" charset="0"/>
              </a:rPr>
              <a:t>, </a:t>
            </a:r>
            <a:r>
              <a:rPr lang="en-US" sz="1800" dirty="0" err="1">
                <a:latin typeface="Consolas" pitchFamily="49" charset="0"/>
                <a:cs typeface="Consolas" pitchFamily="49" charset="0"/>
              </a:rPr>
              <a:t>IOException</a:t>
            </a:r>
            <a:endParaRPr lang="en-US" sz="1800" dirty="0">
              <a:latin typeface="Consolas" pitchFamily="49" charset="0"/>
              <a:cs typeface="Consolas" pitchFamily="49" charset="0"/>
            </a:endParaRPr>
          </a:p>
          <a:p>
            <a:r>
              <a:rPr lang="en-US" dirty="0"/>
              <a:t>As pointed out in the previous examples, sometimes we want to emit code to branch if the expression evaluates to true, and sometimes we want to emit code to branch if the expression evaluates to false.  The </a:t>
            </a:r>
            <a:r>
              <a:rPr lang="en-US" dirty="0" err="1"/>
              <a:t>boolean</a:t>
            </a:r>
            <a:r>
              <a:rPr lang="en-US" dirty="0"/>
              <a:t> parameter </a:t>
            </a:r>
            <a:r>
              <a:rPr lang="en-US" dirty="0">
                <a:latin typeface="Consolas" panose="020B0609020204030204" pitchFamily="49" charset="0"/>
              </a:rPr>
              <a:t>condition</a:t>
            </a:r>
            <a:r>
              <a:rPr lang="en-US" dirty="0"/>
              <a:t> in method </a:t>
            </a:r>
            <a:r>
              <a:rPr lang="en-US" dirty="0" err="1">
                <a:latin typeface="Consolas" panose="020B0609020204030204" pitchFamily="49" charset="0"/>
              </a:rPr>
              <a:t>emitBranch</a:t>
            </a:r>
            <a:r>
              <a:rPr lang="en-US" dirty="0">
                <a:latin typeface="Consolas" panose="020B0609020204030204" pitchFamily="49" charset="0"/>
              </a:rPr>
              <a:t>()</a:t>
            </a:r>
            <a:r>
              <a:rPr lang="en-US" dirty="0"/>
              <a:t> specifies which option we want to use.</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Emitting Code for Branch Instructions</a:t>
            </a:r>
            <a:br>
              <a:rPr lang="en-US" dirty="0"/>
            </a:br>
            <a:r>
              <a:rPr lang="en-US" dirty="0"/>
              <a:t>Based on Boolean Values </a:t>
            </a:r>
            <a:r>
              <a:rPr lang="en-US" sz="2400" dirty="0"/>
              <a:t>(continued)</a:t>
            </a:r>
            <a:endParaRPr lang="en-US" dirty="0"/>
          </a:p>
        </p:txBody>
      </p:sp>
      <p:sp>
        <p:nvSpPr>
          <p:cNvPr id="3" name="Content Placeholder 2"/>
          <p:cNvSpPr>
            <a:spLocks noGrp="1"/>
          </p:cNvSpPr>
          <p:nvPr>
            <p:ph idx="1"/>
          </p:nvPr>
        </p:nvSpPr>
        <p:spPr/>
        <p:txBody>
          <a:bodyPr/>
          <a:lstStyle/>
          <a:p>
            <a:r>
              <a:rPr lang="en-US" dirty="0"/>
              <a:t>The </a:t>
            </a:r>
            <a:r>
              <a:rPr lang="en-US" dirty="0" err="1">
                <a:latin typeface="Consolas" panose="020B0609020204030204" pitchFamily="49" charset="0"/>
              </a:rPr>
              <a:t>emitBranch</a:t>
            </a:r>
            <a:r>
              <a:rPr lang="en-US" dirty="0">
                <a:latin typeface="Consolas" panose="020B0609020204030204" pitchFamily="49" charset="0"/>
              </a:rPr>
              <a:t>()</a:t>
            </a:r>
            <a:r>
              <a:rPr lang="en-US" dirty="0"/>
              <a:t> method is defined in class </a:t>
            </a:r>
            <a:r>
              <a:rPr lang="en-US" dirty="0">
                <a:latin typeface="Consolas" panose="020B0609020204030204" pitchFamily="49" charset="0"/>
              </a:rPr>
              <a:t>Expression</a:t>
            </a:r>
            <a:r>
              <a:rPr lang="en-US" dirty="0"/>
              <a:t> and overridden in class </a:t>
            </a:r>
            <a:r>
              <a:rPr lang="en-US" dirty="0" err="1">
                <a:latin typeface="Consolas" panose="020B0609020204030204" pitchFamily="49" charset="0"/>
              </a:rPr>
              <a:t>RelationalExpression</a:t>
            </a:r>
            <a:r>
              <a:rPr lang="en-US" dirty="0"/>
              <a:t>.</a:t>
            </a:r>
          </a:p>
          <a:p>
            <a:pPr lvl="1"/>
            <a:r>
              <a:rPr lang="en-US" dirty="0"/>
              <a:t>The default implementation in class </a:t>
            </a:r>
            <a:r>
              <a:rPr lang="en-US" dirty="0">
                <a:latin typeface="Consolas" panose="020B0609020204030204" pitchFamily="49" charset="0"/>
              </a:rPr>
              <a:t>Expression</a:t>
            </a:r>
            <a:r>
              <a:rPr lang="en-US" dirty="0"/>
              <a:t> works correctly for Boolean constants, Boolean named values, and “</a:t>
            </a:r>
            <a:r>
              <a:rPr lang="en-US" dirty="0">
                <a:latin typeface="Consolas" panose="020B0609020204030204" pitchFamily="49" charset="0"/>
              </a:rPr>
              <a:t>not</a:t>
            </a:r>
            <a:r>
              <a:rPr lang="en-US" dirty="0"/>
              <a:t>” expressions.</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14</a:t>
            </a:fld>
            <a:endParaRPr lang="en-US"/>
          </a:p>
        </p:txBody>
      </p:sp>
    </p:spTree>
    <p:extLst>
      <p:ext uri="{BB962C8B-B14F-4D97-AF65-F5344CB8AC3E}">
        <p14:creationId xmlns:p14="http://schemas.microsoft.com/office/powerpoint/2010/main" val="3236344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err="1">
                <a:latin typeface="Consolas" pitchFamily="49" charset="0"/>
                <a:cs typeface="Consolas" pitchFamily="49" charset="0"/>
              </a:rPr>
              <a:t>emitBranch</a:t>
            </a:r>
            <a:r>
              <a:rPr lang="en-US" dirty="0">
                <a:latin typeface="Consolas" pitchFamily="49" charset="0"/>
                <a:cs typeface="Consolas" pitchFamily="49" charset="0"/>
              </a:rPr>
              <a:t>()</a:t>
            </a:r>
            <a:r>
              <a:rPr lang="en-US" dirty="0"/>
              <a:t> for</a:t>
            </a:r>
            <a:br>
              <a:rPr lang="en-US" dirty="0"/>
            </a:br>
            <a:r>
              <a:rPr lang="en-US" dirty="0"/>
              <a:t>Relational Expressions</a:t>
            </a:r>
          </a:p>
        </p:txBody>
      </p:sp>
      <p:sp>
        <p:nvSpPr>
          <p:cNvPr id="3" name="Content Placeholder 2"/>
          <p:cNvSpPr>
            <a:spLocks noGrp="1"/>
          </p:cNvSpPr>
          <p:nvPr>
            <p:ph idx="1"/>
          </p:nvPr>
        </p:nvSpPr>
        <p:spPr>
          <a:xfrm>
            <a:off x="458787" y="1363663"/>
            <a:ext cx="8321040" cy="4935537"/>
          </a:xfrm>
        </p:spPr>
        <p:txBody>
          <a:bodyPr tIns="91440"/>
          <a:lstStyle/>
          <a:p>
            <a:pPr marL="182880" indent="0">
              <a:spcBef>
                <a:spcPts val="200"/>
              </a:spcBef>
              <a:buNone/>
            </a:pPr>
            <a:r>
              <a:rPr lang="en-US" sz="1800" dirty="0">
                <a:latin typeface="Consolas" pitchFamily="49" charset="0"/>
                <a:cs typeface="Consolas" pitchFamily="49" charset="0"/>
              </a:rPr>
              <a:t>public void </a:t>
            </a:r>
            <a:r>
              <a:rPr lang="en-US" sz="1800" dirty="0" err="1">
                <a:latin typeface="Consolas" pitchFamily="49" charset="0"/>
                <a:cs typeface="Consolas" pitchFamily="49" charset="0"/>
              </a:rPr>
              <a:t>emitBranch</a:t>
            </a:r>
            <a:r>
              <a:rPr lang="en-US" sz="1800" dirty="0">
                <a:latin typeface="Consolas" pitchFamily="49" charset="0"/>
                <a:cs typeface="Consolas" pitchFamily="49" charset="0"/>
              </a:rPr>
              <a:t>(</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condition, String label)</a:t>
            </a:r>
          </a:p>
          <a:p>
            <a:pPr marL="182880" indent="0">
              <a:spcBef>
                <a:spcPts val="200"/>
              </a:spcBef>
              <a:buNone/>
            </a:pPr>
            <a:r>
              <a:rPr lang="en-US" sz="1800" dirty="0">
                <a:latin typeface="Consolas" pitchFamily="49" charset="0"/>
                <a:cs typeface="Consolas" pitchFamily="49" charset="0"/>
              </a:rPr>
              <a:t>    throws </a:t>
            </a:r>
            <a:r>
              <a:rPr lang="en-US" sz="1800" dirty="0" err="1">
                <a:latin typeface="Consolas" pitchFamily="49" charset="0"/>
                <a:cs typeface="Consolas" pitchFamily="49" charset="0"/>
              </a:rPr>
              <a:t>CodeGenException</a:t>
            </a:r>
            <a:r>
              <a:rPr lang="en-US" sz="1800" dirty="0">
                <a:latin typeface="Consolas" pitchFamily="49" charset="0"/>
                <a:cs typeface="Consolas" pitchFamily="49" charset="0"/>
              </a:rPr>
              <a:t>, </a:t>
            </a:r>
            <a:r>
              <a:rPr lang="en-US" sz="1800" dirty="0" err="1">
                <a:latin typeface="Consolas" pitchFamily="49" charset="0"/>
                <a:cs typeface="Consolas" pitchFamily="49" charset="0"/>
              </a:rPr>
              <a:t>IOException</a:t>
            </a:r>
            <a:endParaRPr lang="en-US" sz="1800" dirty="0">
              <a:latin typeface="Consolas" pitchFamily="49" charset="0"/>
              <a:cs typeface="Consolas" pitchFamily="49" charset="0"/>
            </a:endParaRPr>
          </a:p>
          <a:p>
            <a:pPr marL="182880" indent="0">
              <a:spcBef>
                <a:spcPts val="200"/>
              </a:spcBef>
              <a:buNone/>
            </a:pPr>
            <a:r>
              <a:rPr lang="en-US" sz="1800" dirty="0">
                <a:latin typeface="Consolas" pitchFamily="49" charset="0"/>
                <a:cs typeface="Consolas" pitchFamily="49" charset="0"/>
              </a:rPr>
              <a:t>  {</a:t>
            </a:r>
          </a:p>
          <a:p>
            <a:pPr marL="182880" indent="0">
              <a:spcBef>
                <a:spcPts val="200"/>
              </a:spcBef>
              <a:buNone/>
            </a:pPr>
            <a:r>
              <a:rPr lang="en-US" sz="1800" dirty="0">
                <a:latin typeface="Consolas" pitchFamily="49" charset="0"/>
                <a:cs typeface="Consolas" pitchFamily="49" charset="0"/>
              </a:rPr>
              <a:t>    Token operator = </a:t>
            </a:r>
            <a:r>
              <a:rPr lang="en-US" sz="1800" dirty="0" err="1">
                <a:latin typeface="Consolas" pitchFamily="49" charset="0"/>
                <a:cs typeface="Consolas" pitchFamily="49" charset="0"/>
              </a:rPr>
              <a:t>getOperator</a:t>
            </a:r>
            <a:r>
              <a:rPr lang="en-US" sz="1800" dirty="0">
                <a:latin typeface="Consolas" pitchFamily="49" charset="0"/>
                <a:cs typeface="Consolas" pitchFamily="49" charset="0"/>
              </a:rPr>
              <a:t>();</a:t>
            </a:r>
          </a:p>
          <a:p>
            <a:pPr marL="182880" indent="0">
              <a:spcBef>
                <a:spcPts val="200"/>
              </a:spcBef>
              <a:buNone/>
            </a:pPr>
            <a:endParaRPr lang="en-US" sz="1800" dirty="0">
              <a:latin typeface="Consolas" pitchFamily="49" charset="0"/>
              <a:cs typeface="Consolas" pitchFamily="49" charset="0"/>
            </a:endParaRPr>
          </a:p>
          <a:p>
            <a:pPr marL="182880" indent="0">
              <a:spcBef>
                <a:spcPts val="2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emitOperands</a:t>
            </a:r>
            <a:r>
              <a:rPr lang="en-US" sz="1800" dirty="0">
                <a:latin typeface="Consolas" pitchFamily="49" charset="0"/>
                <a:cs typeface="Consolas" pitchFamily="49" charset="0"/>
              </a:rPr>
              <a:t>();</a:t>
            </a:r>
          </a:p>
          <a:p>
            <a:pPr marL="182880" indent="0">
              <a:spcBef>
                <a:spcPts val="200"/>
              </a:spcBef>
              <a:buNone/>
            </a:pPr>
            <a:r>
              <a:rPr lang="en-US" sz="1800" dirty="0">
                <a:latin typeface="Consolas" pitchFamily="49" charset="0"/>
                <a:cs typeface="Consolas" pitchFamily="49" charset="0"/>
              </a:rPr>
              <a:t>    emit("CMP");</a:t>
            </a:r>
          </a:p>
          <a:p>
            <a:pPr marL="182880" indent="0">
              <a:spcBef>
                <a:spcPts val="200"/>
              </a:spcBef>
              <a:buNone/>
            </a:pPr>
            <a:endParaRPr lang="en-US" sz="1800" dirty="0">
              <a:latin typeface="Consolas" pitchFamily="49" charset="0"/>
              <a:cs typeface="Consolas" pitchFamily="49" charset="0"/>
            </a:endParaRPr>
          </a:p>
          <a:p>
            <a:pPr marL="182880" indent="0">
              <a:spcBef>
                <a:spcPts val="200"/>
              </a:spcBef>
              <a:buNone/>
            </a:pPr>
            <a:r>
              <a:rPr lang="en-US" sz="1800" dirty="0">
                <a:latin typeface="Consolas" pitchFamily="49" charset="0"/>
                <a:cs typeface="Consolas" pitchFamily="49" charset="0"/>
              </a:rPr>
              <a:t>    Symbol </a:t>
            </a:r>
            <a:r>
              <a:rPr lang="en-US" sz="1800" dirty="0" err="1">
                <a:latin typeface="Consolas" pitchFamily="49" charset="0"/>
                <a:cs typeface="Consolas" pitchFamily="49" charset="0"/>
              </a:rPr>
              <a:t>operatorSym</a:t>
            </a:r>
            <a:r>
              <a:rPr lang="en-US" sz="1800" dirty="0">
                <a:latin typeface="Consolas" pitchFamily="49" charset="0"/>
                <a:cs typeface="Consolas" pitchFamily="49" charset="0"/>
              </a:rPr>
              <a:t> = </a:t>
            </a:r>
            <a:r>
              <a:rPr lang="en-US" sz="1800" dirty="0" err="1">
                <a:latin typeface="Consolas" pitchFamily="49" charset="0"/>
                <a:cs typeface="Consolas" pitchFamily="49" charset="0"/>
              </a:rPr>
              <a:t>operator.getSymbol</a:t>
            </a:r>
            <a:r>
              <a:rPr lang="en-US" sz="1800" dirty="0">
                <a:latin typeface="Consolas" pitchFamily="49" charset="0"/>
                <a:cs typeface="Consolas" pitchFamily="49" charset="0"/>
              </a:rPr>
              <a:t>();</a:t>
            </a:r>
          </a:p>
          <a:p>
            <a:pPr marL="182880" indent="0">
              <a:spcBef>
                <a:spcPts val="200"/>
              </a:spcBef>
              <a:buNone/>
            </a:pPr>
            <a:endParaRPr lang="en-US" sz="1800" dirty="0">
              <a:latin typeface="Consolas" pitchFamily="49" charset="0"/>
              <a:cs typeface="Consolas" pitchFamily="49" charset="0"/>
            </a:endParaRPr>
          </a:p>
          <a:p>
            <a:pPr marL="182880" indent="0">
              <a:spcBef>
                <a:spcPts val="200"/>
              </a:spcBef>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operatorSym</a:t>
            </a:r>
            <a:r>
              <a:rPr lang="en-US" sz="1800" dirty="0">
                <a:latin typeface="Consolas" pitchFamily="49" charset="0"/>
                <a:cs typeface="Consolas" pitchFamily="49" charset="0"/>
              </a:rPr>
              <a:t> == </a:t>
            </a:r>
            <a:r>
              <a:rPr lang="en-US" sz="1800" dirty="0" err="1">
                <a:latin typeface="Consolas" pitchFamily="49" charset="0"/>
                <a:cs typeface="Consolas" pitchFamily="49" charset="0"/>
              </a:rPr>
              <a:t>Symbol.equals</a:t>
            </a:r>
            <a:r>
              <a:rPr lang="en-US" sz="1800" dirty="0">
                <a:latin typeface="Consolas" pitchFamily="49" charset="0"/>
                <a:cs typeface="Consolas" pitchFamily="49" charset="0"/>
              </a:rPr>
              <a:t>)</a:t>
            </a:r>
          </a:p>
          <a:p>
            <a:pPr marL="182880" indent="0">
              <a:spcBef>
                <a:spcPts val="200"/>
              </a:spcBef>
              <a:buNone/>
            </a:pPr>
            <a:r>
              <a:rPr lang="en-US" sz="1800" dirty="0">
                <a:latin typeface="Consolas" pitchFamily="49" charset="0"/>
                <a:cs typeface="Consolas" pitchFamily="49" charset="0"/>
              </a:rPr>
              <a:t>        emit(condition ? "BZ "  + label : "BNZ " + label);</a:t>
            </a:r>
          </a:p>
          <a:p>
            <a:pPr marL="182880" indent="0">
              <a:spcBef>
                <a:spcPts val="200"/>
              </a:spcBef>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operatorSym</a:t>
            </a:r>
            <a:r>
              <a:rPr lang="en-US" sz="1800" dirty="0">
                <a:latin typeface="Consolas" pitchFamily="49" charset="0"/>
                <a:cs typeface="Consolas" pitchFamily="49" charset="0"/>
              </a:rPr>
              <a:t> == </a:t>
            </a:r>
            <a:r>
              <a:rPr lang="en-US" sz="1800" dirty="0" err="1">
                <a:latin typeface="Consolas" pitchFamily="49" charset="0"/>
                <a:cs typeface="Consolas" pitchFamily="49" charset="0"/>
              </a:rPr>
              <a:t>Symbol.notEqual</a:t>
            </a:r>
            <a:r>
              <a:rPr lang="en-US" sz="1800" dirty="0">
                <a:latin typeface="Consolas" pitchFamily="49" charset="0"/>
                <a:cs typeface="Consolas" pitchFamily="49" charset="0"/>
              </a:rPr>
              <a:t>)</a:t>
            </a:r>
          </a:p>
          <a:p>
            <a:pPr marL="182880" indent="0">
              <a:spcBef>
                <a:spcPts val="200"/>
              </a:spcBef>
              <a:buNone/>
            </a:pPr>
            <a:r>
              <a:rPr lang="en-US" sz="1800" dirty="0">
                <a:latin typeface="Consolas" pitchFamily="49" charset="0"/>
                <a:cs typeface="Consolas" pitchFamily="49" charset="0"/>
              </a:rPr>
              <a:t>        emit(condition ? "BNZ " + label : "BZ "  +  label);</a:t>
            </a:r>
          </a:p>
          <a:p>
            <a:pPr marL="18288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15</a:t>
            </a:fld>
            <a:endParaRPr lang="en-US"/>
          </a:p>
        </p:txBody>
      </p:sp>
      <p:sp>
        <p:nvSpPr>
          <p:cNvPr id="6" name="TextBox 5"/>
          <p:cNvSpPr txBox="1"/>
          <p:nvPr/>
        </p:nvSpPr>
        <p:spPr>
          <a:xfrm>
            <a:off x="3083451" y="5899090"/>
            <a:ext cx="2977097" cy="400110"/>
          </a:xfrm>
          <a:prstGeom prst="rect">
            <a:avLst/>
          </a:prstGeom>
          <a:noFill/>
        </p:spPr>
        <p:txBody>
          <a:bodyPr wrap="none" rtlCol="0">
            <a:spAutoFit/>
          </a:bodyPr>
          <a:lstStyle/>
          <a:p>
            <a:r>
              <a:rPr lang="en-US" sz="2000" dirty="0"/>
              <a:t>(continued on next slide)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err="1">
                <a:latin typeface="Consolas" pitchFamily="49" charset="0"/>
                <a:cs typeface="Consolas" pitchFamily="49" charset="0"/>
              </a:rPr>
              <a:t>emitBranch</a:t>
            </a:r>
            <a:r>
              <a:rPr lang="en-US" dirty="0">
                <a:latin typeface="Consolas" pitchFamily="49" charset="0"/>
                <a:cs typeface="Consolas" pitchFamily="49" charset="0"/>
              </a:rPr>
              <a:t>()</a:t>
            </a:r>
            <a:r>
              <a:rPr lang="en-US" dirty="0"/>
              <a:t> for</a:t>
            </a:r>
            <a:br>
              <a:rPr lang="en-US" dirty="0"/>
            </a:br>
            <a:r>
              <a:rPr lang="en-US" dirty="0"/>
              <a:t>Relational Expressions </a:t>
            </a:r>
            <a:r>
              <a:rPr lang="en-US" sz="2400" dirty="0"/>
              <a:t>(continued)</a:t>
            </a:r>
            <a:endParaRPr lang="en-US" dirty="0"/>
          </a:p>
        </p:txBody>
      </p:sp>
      <p:sp>
        <p:nvSpPr>
          <p:cNvPr id="3" name="Content Placeholder 2"/>
          <p:cNvSpPr>
            <a:spLocks noGrp="1"/>
          </p:cNvSpPr>
          <p:nvPr>
            <p:ph idx="1"/>
          </p:nvPr>
        </p:nvSpPr>
        <p:spPr>
          <a:xfrm>
            <a:off x="458787" y="1363663"/>
            <a:ext cx="8321040" cy="4935537"/>
          </a:xfrm>
        </p:spPr>
        <p:txBody>
          <a:bodyPr tIns="91440"/>
          <a:lstStyle/>
          <a:p>
            <a:pPr marL="182880" indent="0">
              <a:spcBef>
                <a:spcPts val="200"/>
              </a:spcBef>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operatorSym</a:t>
            </a:r>
            <a:r>
              <a:rPr lang="en-US" sz="1800" dirty="0">
                <a:latin typeface="Consolas" pitchFamily="49" charset="0"/>
                <a:cs typeface="Consolas" pitchFamily="49" charset="0"/>
              </a:rPr>
              <a:t> == </a:t>
            </a:r>
            <a:r>
              <a:rPr lang="en-US" sz="1800" dirty="0" err="1">
                <a:latin typeface="Consolas" pitchFamily="49" charset="0"/>
                <a:cs typeface="Consolas" pitchFamily="49" charset="0"/>
              </a:rPr>
              <a:t>Symbol.lessThan</a:t>
            </a:r>
            <a:r>
              <a:rPr lang="en-US" sz="1800" dirty="0">
                <a:latin typeface="Consolas" pitchFamily="49" charset="0"/>
                <a:cs typeface="Consolas" pitchFamily="49" charset="0"/>
              </a:rPr>
              <a:t>)</a:t>
            </a:r>
          </a:p>
          <a:p>
            <a:pPr marL="182880" indent="0">
              <a:spcBef>
                <a:spcPts val="200"/>
              </a:spcBef>
              <a:buNone/>
            </a:pPr>
            <a:r>
              <a:rPr lang="en-US" sz="1800" dirty="0">
                <a:latin typeface="Consolas" pitchFamily="49" charset="0"/>
                <a:cs typeface="Consolas" pitchFamily="49" charset="0"/>
              </a:rPr>
              <a:t>        emit(condition ? "BL "  + label : "BGE " + label);</a:t>
            </a:r>
          </a:p>
          <a:p>
            <a:pPr marL="182880" indent="0">
              <a:spcBef>
                <a:spcPts val="200"/>
              </a:spcBef>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operatorSym</a:t>
            </a:r>
            <a:r>
              <a:rPr lang="en-US" sz="1800" dirty="0">
                <a:latin typeface="Consolas" pitchFamily="49" charset="0"/>
                <a:cs typeface="Consolas" pitchFamily="49" charset="0"/>
              </a:rPr>
              <a:t> == </a:t>
            </a:r>
            <a:r>
              <a:rPr lang="en-US" sz="1800" dirty="0" err="1">
                <a:latin typeface="Consolas" pitchFamily="49" charset="0"/>
                <a:cs typeface="Consolas" pitchFamily="49" charset="0"/>
              </a:rPr>
              <a:t>Symbol.lessOrEqual</a:t>
            </a:r>
            <a:r>
              <a:rPr lang="en-US" sz="1800" dirty="0">
                <a:latin typeface="Consolas" pitchFamily="49" charset="0"/>
                <a:cs typeface="Consolas" pitchFamily="49" charset="0"/>
              </a:rPr>
              <a:t>)</a:t>
            </a:r>
          </a:p>
          <a:p>
            <a:pPr marL="182880" indent="0">
              <a:spcBef>
                <a:spcPts val="200"/>
              </a:spcBef>
              <a:buNone/>
            </a:pPr>
            <a:r>
              <a:rPr lang="en-US" sz="1800" dirty="0">
                <a:latin typeface="Consolas" pitchFamily="49" charset="0"/>
                <a:cs typeface="Consolas" pitchFamily="49" charset="0"/>
              </a:rPr>
              <a:t>        emit(condition ? "BLE " + label : "BG "  + label);</a:t>
            </a:r>
          </a:p>
          <a:p>
            <a:pPr marL="182880" indent="0">
              <a:spcBef>
                <a:spcPts val="200"/>
              </a:spcBef>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operatorSym</a:t>
            </a:r>
            <a:r>
              <a:rPr lang="en-US" sz="1800" dirty="0">
                <a:latin typeface="Consolas" pitchFamily="49" charset="0"/>
                <a:cs typeface="Consolas" pitchFamily="49" charset="0"/>
              </a:rPr>
              <a:t> == </a:t>
            </a:r>
            <a:r>
              <a:rPr lang="en-US" sz="1800" dirty="0" err="1">
                <a:latin typeface="Consolas" pitchFamily="49" charset="0"/>
                <a:cs typeface="Consolas" pitchFamily="49" charset="0"/>
              </a:rPr>
              <a:t>Symbol.greaterThan</a:t>
            </a:r>
            <a:r>
              <a:rPr lang="en-US" sz="1800" dirty="0">
                <a:latin typeface="Consolas" pitchFamily="49" charset="0"/>
                <a:cs typeface="Consolas" pitchFamily="49" charset="0"/>
              </a:rPr>
              <a:t>)</a:t>
            </a:r>
          </a:p>
          <a:p>
            <a:pPr marL="182880" indent="0">
              <a:spcBef>
                <a:spcPts val="200"/>
              </a:spcBef>
              <a:buNone/>
            </a:pPr>
            <a:r>
              <a:rPr lang="en-US" sz="1800" dirty="0">
                <a:latin typeface="Consolas" pitchFamily="49" charset="0"/>
                <a:cs typeface="Consolas" pitchFamily="49" charset="0"/>
              </a:rPr>
              <a:t>        emit(condition ? "BG "  + label : "BLE " + label);</a:t>
            </a:r>
          </a:p>
          <a:p>
            <a:pPr marL="182880" indent="0">
              <a:spcBef>
                <a:spcPts val="200"/>
              </a:spcBef>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operatorSym</a:t>
            </a:r>
            <a:r>
              <a:rPr lang="en-US" sz="1800" dirty="0">
                <a:latin typeface="Consolas" pitchFamily="49" charset="0"/>
                <a:cs typeface="Consolas" pitchFamily="49" charset="0"/>
              </a:rPr>
              <a:t> == </a:t>
            </a:r>
            <a:r>
              <a:rPr lang="en-US" sz="1800" dirty="0" err="1">
                <a:latin typeface="Consolas" pitchFamily="49" charset="0"/>
                <a:cs typeface="Consolas" pitchFamily="49" charset="0"/>
              </a:rPr>
              <a:t>Symbol.greaterOrEqual</a:t>
            </a:r>
            <a:r>
              <a:rPr lang="en-US" sz="1800" dirty="0">
                <a:latin typeface="Consolas" pitchFamily="49" charset="0"/>
                <a:cs typeface="Consolas" pitchFamily="49" charset="0"/>
              </a:rPr>
              <a:t>)</a:t>
            </a:r>
          </a:p>
          <a:p>
            <a:pPr marL="182880" indent="0">
              <a:spcBef>
                <a:spcPts val="200"/>
              </a:spcBef>
              <a:buNone/>
            </a:pPr>
            <a:r>
              <a:rPr lang="en-US" sz="1800" dirty="0">
                <a:latin typeface="Consolas" pitchFamily="49" charset="0"/>
                <a:cs typeface="Consolas" pitchFamily="49" charset="0"/>
              </a:rPr>
              <a:t>        emit(condition ? "BGE " + label : "BL "  + label);</a:t>
            </a:r>
          </a:p>
          <a:p>
            <a:pPr marL="182880" indent="0">
              <a:spcBef>
                <a:spcPts val="200"/>
              </a:spcBef>
              <a:buNone/>
            </a:pPr>
            <a:r>
              <a:rPr lang="en-US" sz="1800" dirty="0">
                <a:latin typeface="Consolas" pitchFamily="49" charset="0"/>
                <a:cs typeface="Consolas" pitchFamily="49" charset="0"/>
              </a:rPr>
              <a:t>    else</a:t>
            </a:r>
          </a:p>
          <a:p>
            <a:pPr marL="182880" indent="0">
              <a:spcBef>
                <a:spcPts val="200"/>
              </a:spcBef>
              <a:buNone/>
            </a:pPr>
            <a:r>
              <a:rPr lang="en-US" sz="1800" dirty="0">
                <a:latin typeface="Consolas" pitchFamily="49" charset="0"/>
                <a:cs typeface="Consolas" pitchFamily="49" charset="0"/>
              </a:rPr>
              <a:t>        throw new </a:t>
            </a:r>
            <a:r>
              <a:rPr lang="en-US" sz="1800" dirty="0" err="1">
                <a:latin typeface="Consolas" pitchFamily="49" charset="0"/>
                <a:cs typeface="Consolas" pitchFamily="49" charset="0"/>
              </a:rPr>
              <a:t>CodeGenException</a:t>
            </a:r>
            <a:r>
              <a:rPr lang="en-US" sz="1800" dirty="0">
                <a:latin typeface="Consolas" pitchFamily="49" charset="0"/>
                <a:cs typeface="Consolas" pitchFamily="49" charset="0"/>
              </a:rPr>
              <a:t>(</a:t>
            </a:r>
            <a:r>
              <a:rPr lang="en-US" sz="1800" dirty="0" err="1">
                <a:latin typeface="Consolas" pitchFamily="49" charset="0"/>
                <a:cs typeface="Consolas" pitchFamily="49" charset="0"/>
              </a:rPr>
              <a:t>operator.getPosition</a:t>
            </a:r>
            <a:r>
              <a:rPr lang="en-US" sz="1800" dirty="0">
                <a:latin typeface="Consolas" pitchFamily="49" charset="0"/>
                <a:cs typeface="Consolas" pitchFamily="49" charset="0"/>
              </a:rPr>
              <a:t>(),</a:t>
            </a:r>
          </a:p>
          <a:p>
            <a:pPr marL="182880" indent="0">
              <a:spcBef>
                <a:spcPts val="200"/>
              </a:spcBef>
              <a:buNone/>
            </a:pPr>
            <a:r>
              <a:rPr lang="en-US" sz="1800" dirty="0">
                <a:latin typeface="Consolas" pitchFamily="49" charset="0"/>
                <a:cs typeface="Consolas" pitchFamily="49" charset="0"/>
              </a:rPr>
              <a:t>                      "Invalid relational operator.");</a:t>
            </a:r>
          </a:p>
          <a:p>
            <a:pPr marL="18288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16</a:t>
            </a:fld>
            <a:endParaRPr lang="en-US"/>
          </a:p>
        </p:txBody>
      </p:sp>
    </p:spTree>
    <p:extLst>
      <p:ext uri="{BB962C8B-B14F-4D97-AF65-F5344CB8AC3E}">
        <p14:creationId xmlns:p14="http://schemas.microsoft.com/office/powerpoint/2010/main" val="661209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Helper Methods for Emitting</a:t>
            </a:r>
            <a:br>
              <a:rPr lang="en-US" dirty="0"/>
            </a:br>
            <a:r>
              <a:rPr lang="en-US" dirty="0"/>
              <a:t>Load and Store Instructions</a:t>
            </a:r>
          </a:p>
        </p:txBody>
      </p:sp>
      <p:sp>
        <p:nvSpPr>
          <p:cNvPr id="3" name="Content Placeholder 2"/>
          <p:cNvSpPr>
            <a:spLocks noGrp="1"/>
          </p:cNvSpPr>
          <p:nvPr>
            <p:ph idx="1"/>
          </p:nvPr>
        </p:nvSpPr>
        <p:spPr>
          <a:xfrm>
            <a:off x="458787" y="1363663"/>
            <a:ext cx="8229600" cy="4935537"/>
          </a:xfrm>
        </p:spPr>
        <p:txBody>
          <a:bodyPr/>
          <a:lstStyle/>
          <a:p>
            <a:pPr marL="0" indent="0">
              <a:buNone/>
            </a:pPr>
            <a:r>
              <a:rPr lang="en-US" dirty="0"/>
              <a:t>   Class </a:t>
            </a:r>
            <a:r>
              <a:rPr lang="en-US" dirty="0">
                <a:latin typeface="Consolas" panose="020B0609020204030204" pitchFamily="49" charset="0"/>
              </a:rPr>
              <a:t>AST</a:t>
            </a:r>
            <a:r>
              <a:rPr lang="en-US" dirty="0"/>
              <a:t> provides two helper methods for emitting</a:t>
            </a:r>
            <a:br>
              <a:rPr lang="en-US" dirty="0"/>
            </a:br>
            <a:r>
              <a:rPr lang="en-US" dirty="0"/>
              <a:t>   load and store instructions for various types.</a:t>
            </a:r>
          </a:p>
          <a:p>
            <a:pPr marL="274320" lvl="1" indent="0">
              <a:spcBef>
                <a:spcPts val="1200"/>
              </a:spcBef>
              <a:buNone/>
            </a:pPr>
            <a:r>
              <a:rPr lang="en-US" sz="1800" dirty="0">
                <a:latin typeface="Consolas" panose="020B0609020204030204" pitchFamily="49" charset="0"/>
              </a:rPr>
              <a:t>/**</a:t>
            </a:r>
          </a:p>
          <a:p>
            <a:pPr marL="274320" lvl="1" indent="0">
              <a:spcBef>
                <a:spcPts val="100"/>
              </a:spcBef>
              <a:buNone/>
            </a:pPr>
            <a:r>
              <a:rPr lang="en-US" sz="1800" dirty="0">
                <a:latin typeface="Consolas" panose="020B0609020204030204" pitchFamily="49" charset="0"/>
              </a:rPr>
              <a:t> * Emits the appropriate LOAD instruction based on the type.</a:t>
            </a:r>
          </a:p>
          <a:p>
            <a:pPr marL="274320" lvl="1" indent="0">
              <a:spcBef>
                <a:spcPts val="100"/>
              </a:spcBef>
              <a:buNone/>
            </a:pPr>
            <a:r>
              <a:rPr lang="en-US" sz="1800" dirty="0">
                <a:latin typeface="Consolas" panose="020B0609020204030204" pitchFamily="49" charset="0"/>
              </a:rPr>
              <a:t> */</a:t>
            </a:r>
          </a:p>
          <a:p>
            <a:pPr marL="274320" lvl="1" indent="0">
              <a:spcBef>
                <a:spcPts val="100"/>
              </a:spcBef>
              <a:buNone/>
            </a:pPr>
            <a:r>
              <a:rPr lang="en-US" sz="1800" dirty="0">
                <a:latin typeface="Consolas" panose="020B0609020204030204" pitchFamily="49" charset="0"/>
              </a:rPr>
              <a:t>protected void </a:t>
            </a:r>
            <a:r>
              <a:rPr lang="en-US" sz="1800" dirty="0" err="1">
                <a:latin typeface="Consolas" panose="020B0609020204030204" pitchFamily="49" charset="0"/>
              </a:rPr>
              <a:t>emitLoadInst</a:t>
            </a:r>
            <a:r>
              <a:rPr lang="en-US" sz="1800" dirty="0">
                <a:latin typeface="Consolas" panose="020B0609020204030204" pitchFamily="49" charset="0"/>
              </a:rPr>
              <a:t>(Type t) throws </a:t>
            </a:r>
            <a:r>
              <a:rPr lang="en-US" sz="1800" dirty="0" err="1">
                <a:latin typeface="Consolas" panose="020B0609020204030204" pitchFamily="49" charset="0"/>
              </a:rPr>
              <a:t>IOException</a:t>
            </a:r>
            <a:endParaRPr lang="en-US" sz="1800" dirty="0">
              <a:latin typeface="Consolas" panose="020B0609020204030204" pitchFamily="49" charset="0"/>
            </a:endParaRPr>
          </a:p>
          <a:p>
            <a:pPr marL="274320" lvl="1" indent="0">
              <a:spcBef>
                <a:spcPts val="100"/>
              </a:spcBef>
              <a:buNone/>
            </a:pPr>
            <a:endParaRPr lang="en-US" sz="1800" dirty="0">
              <a:latin typeface="Consolas" panose="020B0609020204030204" pitchFamily="49" charset="0"/>
            </a:endParaRPr>
          </a:p>
          <a:p>
            <a:pPr marL="274320" lvl="1" indent="0">
              <a:spcBef>
                <a:spcPts val="600"/>
              </a:spcBef>
              <a:buNone/>
            </a:pPr>
            <a:r>
              <a:rPr lang="en-US" sz="1800" dirty="0">
                <a:latin typeface="Consolas" panose="020B0609020204030204" pitchFamily="49" charset="0"/>
              </a:rPr>
              <a:t>/**</a:t>
            </a:r>
          </a:p>
          <a:p>
            <a:pPr marL="274320" lvl="1" indent="0">
              <a:spcBef>
                <a:spcPts val="100"/>
              </a:spcBef>
              <a:buNone/>
            </a:pPr>
            <a:r>
              <a:rPr lang="en-US" sz="1800" dirty="0">
                <a:latin typeface="Consolas" panose="020B0609020204030204" pitchFamily="49" charset="0"/>
              </a:rPr>
              <a:t> * Emits the appropriate STORE instruction based on the type.</a:t>
            </a:r>
          </a:p>
          <a:p>
            <a:pPr marL="274320" lvl="1" indent="0">
              <a:spcBef>
                <a:spcPts val="100"/>
              </a:spcBef>
              <a:buNone/>
            </a:pPr>
            <a:r>
              <a:rPr lang="en-US" sz="1800" dirty="0">
                <a:latin typeface="Consolas" panose="020B0609020204030204" pitchFamily="49" charset="0"/>
              </a:rPr>
              <a:t> */</a:t>
            </a:r>
          </a:p>
          <a:p>
            <a:pPr marL="274320" lvl="1" indent="0">
              <a:spcBef>
                <a:spcPts val="100"/>
              </a:spcBef>
              <a:buNone/>
            </a:pPr>
            <a:r>
              <a:rPr lang="en-US" sz="1800" dirty="0">
                <a:latin typeface="Consolas" panose="020B0609020204030204" pitchFamily="49" charset="0"/>
              </a:rPr>
              <a:t>protected void </a:t>
            </a:r>
            <a:r>
              <a:rPr lang="en-US" sz="1800" dirty="0" err="1">
                <a:latin typeface="Consolas" panose="020B0609020204030204" pitchFamily="49" charset="0"/>
              </a:rPr>
              <a:t>emitStoreInst</a:t>
            </a:r>
            <a:r>
              <a:rPr lang="en-US" sz="1800" dirty="0">
                <a:latin typeface="Consolas" panose="020B0609020204030204" pitchFamily="49" charset="0"/>
              </a:rPr>
              <a:t>(Type t) throws </a:t>
            </a:r>
            <a:r>
              <a:rPr lang="en-US" sz="1800" dirty="0" err="1">
                <a:latin typeface="Consolas" panose="020B0609020204030204" pitchFamily="49" charset="0"/>
              </a:rPr>
              <a:t>IOException</a:t>
            </a:r>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17</a:t>
            </a:fld>
            <a:endParaRPr lang="en-US"/>
          </a:p>
        </p:txBody>
      </p:sp>
    </p:spTree>
    <p:extLst>
      <p:ext uri="{BB962C8B-B14F-4D97-AF65-F5344CB8AC3E}">
        <p14:creationId xmlns:p14="http://schemas.microsoft.com/office/powerpoint/2010/main" val="4063629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Helper Methods for Emitting</a:t>
            </a:r>
            <a:br>
              <a:rPr lang="en-US" dirty="0"/>
            </a:br>
            <a:r>
              <a:rPr lang="en-US" dirty="0"/>
              <a:t>Load and Store Instructions </a:t>
            </a:r>
            <a:r>
              <a:rPr lang="en-US" sz="2400" dirty="0"/>
              <a:t>(continued)</a:t>
            </a:r>
            <a:endParaRPr lang="en-US" sz="2000" dirty="0">
              <a:latin typeface="Consolas" pitchFamily="49" charset="0"/>
              <a:cs typeface="Consolas" pitchFamily="49" charset="0"/>
            </a:endParaRPr>
          </a:p>
        </p:txBody>
      </p:sp>
      <p:sp>
        <p:nvSpPr>
          <p:cNvPr id="16387" name="Content Placeholder 2"/>
          <p:cNvSpPr>
            <a:spLocks noGrp="1"/>
          </p:cNvSpPr>
          <p:nvPr>
            <p:ph idx="1"/>
          </p:nvPr>
        </p:nvSpPr>
        <p:spPr/>
        <p:txBody>
          <a:bodyPr/>
          <a:lstStyle/>
          <a:p>
            <a:r>
              <a:rPr lang="en-US" dirty="0"/>
              <a:t>Method </a:t>
            </a:r>
            <a:r>
              <a:rPr lang="en-US" dirty="0" err="1">
                <a:latin typeface="Consolas" pitchFamily="49" charset="0"/>
                <a:cs typeface="Consolas" pitchFamily="49" charset="0"/>
              </a:rPr>
              <a:t>emitLoadInst</a:t>
            </a:r>
            <a:r>
              <a:rPr lang="en-US" dirty="0">
                <a:latin typeface="Consolas" pitchFamily="49" charset="0"/>
                <a:cs typeface="Consolas" pitchFamily="49" charset="0"/>
              </a:rPr>
              <a:t>(Type t)</a:t>
            </a:r>
            <a:r>
              <a:rPr lang="en-US" dirty="0"/>
              <a:t> emits the appropriate LOAD instruction based on the size (number of bytes) of a type; e.g., </a:t>
            </a:r>
          </a:p>
          <a:p>
            <a:pPr lvl="1"/>
            <a:r>
              <a:rPr lang="en-US" dirty="0">
                <a:latin typeface="Consolas" panose="020B0609020204030204" pitchFamily="49" charset="0"/>
              </a:rPr>
              <a:t>LOADB</a:t>
            </a:r>
            <a:r>
              <a:rPr lang="en-US" dirty="0"/>
              <a:t>  (load byte)	–  </a:t>
            </a:r>
            <a:r>
              <a:rPr lang="en-US" dirty="0">
                <a:latin typeface="Consolas" panose="020B0609020204030204" pitchFamily="49" charset="0"/>
              </a:rPr>
              <a:t>LOAD2B</a:t>
            </a:r>
            <a:r>
              <a:rPr lang="en-US" dirty="0"/>
              <a:t> (load 2 bytes)</a:t>
            </a:r>
          </a:p>
          <a:p>
            <a:pPr lvl="1"/>
            <a:r>
              <a:rPr lang="en-US" dirty="0">
                <a:latin typeface="Consolas" panose="020B0609020204030204" pitchFamily="49" charset="0"/>
              </a:rPr>
              <a:t>LOADW</a:t>
            </a:r>
            <a:r>
              <a:rPr lang="en-US" dirty="0"/>
              <a:t> (load 4 bytes)	–  </a:t>
            </a:r>
            <a:r>
              <a:rPr lang="en-US" dirty="0">
                <a:latin typeface="Consolas" panose="020B0609020204030204" pitchFamily="49" charset="0"/>
              </a:rPr>
              <a:t>LOAD</a:t>
            </a:r>
            <a:r>
              <a:rPr lang="en-US" dirty="0"/>
              <a:t> (load n bytes)</a:t>
            </a:r>
          </a:p>
          <a:p>
            <a:r>
              <a:rPr lang="en-US" dirty="0"/>
              <a:t>Similarly, method </a:t>
            </a:r>
            <a:r>
              <a:rPr lang="en-US" dirty="0" err="1">
                <a:latin typeface="Consolas" pitchFamily="49" charset="0"/>
                <a:cs typeface="Consolas" pitchFamily="49" charset="0"/>
              </a:rPr>
              <a:t>emitStoreInst</a:t>
            </a:r>
            <a:r>
              <a:rPr lang="en-US" dirty="0">
                <a:latin typeface="Consolas" pitchFamily="49" charset="0"/>
                <a:cs typeface="Consolas" pitchFamily="49" charset="0"/>
              </a:rPr>
              <a:t>(Type t)</a:t>
            </a:r>
            <a:r>
              <a:rPr lang="en-US" dirty="0"/>
              <a:t> emits the appropriate </a:t>
            </a:r>
            <a:r>
              <a:rPr lang="en-US" dirty="0">
                <a:latin typeface="Consolas" panose="020B0609020204030204" pitchFamily="49" charset="0"/>
              </a:rPr>
              <a:t>STORE</a:t>
            </a:r>
            <a:r>
              <a:rPr lang="en-US" dirty="0"/>
              <a:t> instruction based on the size of a type; e.g.,</a:t>
            </a:r>
          </a:p>
          <a:p>
            <a:pPr lvl="1"/>
            <a:r>
              <a:rPr lang="en-US" dirty="0">
                <a:latin typeface="Consolas" panose="020B0609020204030204" pitchFamily="49" charset="0"/>
              </a:rPr>
              <a:t>STOREB</a:t>
            </a:r>
            <a:r>
              <a:rPr lang="en-US" dirty="0"/>
              <a:t>  (store byte)	–  </a:t>
            </a:r>
            <a:r>
              <a:rPr lang="en-US" dirty="0">
                <a:latin typeface="Consolas" panose="020B0609020204030204" pitchFamily="49" charset="0"/>
              </a:rPr>
              <a:t>STORE2B</a:t>
            </a:r>
            <a:r>
              <a:rPr lang="en-US" dirty="0"/>
              <a:t> (store 2 bytes)</a:t>
            </a:r>
          </a:p>
          <a:p>
            <a:pPr lvl="1"/>
            <a:r>
              <a:rPr lang="en-US" dirty="0">
                <a:latin typeface="Consolas" panose="020B0609020204030204" pitchFamily="49" charset="0"/>
              </a:rPr>
              <a:t>STOREW</a:t>
            </a:r>
            <a:r>
              <a:rPr lang="en-US" dirty="0"/>
              <a:t> (store 4 bytes)	–  </a:t>
            </a:r>
            <a:r>
              <a:rPr lang="en-US" dirty="0">
                <a:latin typeface="Consolas" panose="020B0609020204030204" pitchFamily="49" charset="0"/>
              </a:rPr>
              <a:t>STORE</a:t>
            </a:r>
            <a:r>
              <a:rPr lang="en-US" dirty="0"/>
              <a:t> (store n bytes)</a:t>
            </a:r>
          </a:p>
        </p:txBody>
      </p:sp>
      <p:sp>
        <p:nvSpPr>
          <p:cNvPr id="16388" name="Footer Placeholder 3"/>
          <p:cNvSpPr>
            <a:spLocks noGrp="1"/>
          </p:cNvSpPr>
          <p:nvPr>
            <p:ph type="ftr" sz="quarter" idx="10"/>
          </p:nvPr>
        </p:nvSpPr>
        <p:spPr>
          <a:noFill/>
        </p:spPr>
        <p:txBody>
          <a:bodyPr/>
          <a:lstStyle/>
          <a:p>
            <a:r>
              <a:rPr lang="en-US"/>
              <a:t>©SoftMoore Consulting</a:t>
            </a:r>
          </a:p>
        </p:txBody>
      </p:sp>
      <p:sp>
        <p:nvSpPr>
          <p:cNvPr id="16389" name="Slide Number Placeholder 4"/>
          <p:cNvSpPr>
            <a:spLocks noGrp="1"/>
          </p:cNvSpPr>
          <p:nvPr>
            <p:ph type="sldNum" sz="quarter" idx="11"/>
          </p:nvPr>
        </p:nvSpPr>
        <p:spPr>
          <a:noFill/>
        </p:spPr>
        <p:txBody>
          <a:bodyPr/>
          <a:lstStyle/>
          <a:p>
            <a:r>
              <a:rPr lang="en-US"/>
              <a:t>Slide </a:t>
            </a:r>
            <a:fld id="{0A909C7F-2E93-40F8-BA8E-977412482D98}" type="slidenum">
              <a:rPr lang="en-US" smtClean="0"/>
              <a:pPr/>
              <a:t>18</a:t>
            </a:fld>
            <a:endParaRPr lang="en-US"/>
          </a:p>
        </p:txBody>
      </p:sp>
      <p:sp>
        <p:nvSpPr>
          <p:cNvPr id="2" name="TextBox 1">
            <a:extLst>
              <a:ext uri="{FF2B5EF4-FFF2-40B4-BE49-F238E27FC236}">
                <a16:creationId xmlns:a16="http://schemas.microsoft.com/office/drawing/2014/main" id="{6F30CF81-FDE4-4853-8C73-DC9FC5D60F6C}"/>
              </a:ext>
            </a:extLst>
          </p:cNvPr>
          <p:cNvSpPr txBox="1"/>
          <p:nvPr/>
        </p:nvSpPr>
        <p:spPr>
          <a:xfrm>
            <a:off x="1876391" y="5439075"/>
            <a:ext cx="5391220" cy="738664"/>
          </a:xfrm>
          <a:prstGeom prst="rect">
            <a:avLst/>
          </a:prstGeom>
          <a:noFill/>
          <a:ln>
            <a:solidFill>
              <a:srgbClr val="330099"/>
            </a:solidFill>
          </a:ln>
        </p:spPr>
        <p:txBody>
          <a:bodyPr wrap="none" rtlCol="0">
            <a:spAutoFit/>
          </a:bodyPr>
          <a:lstStyle/>
          <a:p>
            <a:r>
              <a:rPr lang="en-US" sz="2100" dirty="0"/>
              <a:t>All load and store instructions retrieve (pop)</a:t>
            </a:r>
          </a:p>
          <a:p>
            <a:r>
              <a:rPr lang="en-US" sz="2100" dirty="0"/>
              <a:t>the target address from the top of the stack.</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p>
        </p:txBody>
      </p:sp>
      <p:sp>
        <p:nvSpPr>
          <p:cNvPr id="17411" name="Content Placeholder 2"/>
          <p:cNvSpPr>
            <a:spLocks noGrp="1"/>
          </p:cNvSpPr>
          <p:nvPr>
            <p:ph idx="1"/>
          </p:nvPr>
        </p:nvSpPr>
        <p:spPr/>
        <p:txBody>
          <a:bodyPr tIns="91440"/>
          <a:lstStyle/>
          <a:p>
            <a:pPr marL="182880" indent="0">
              <a:spcBef>
                <a:spcPts val="200"/>
              </a:spcBef>
              <a:buFontTx/>
              <a:buNone/>
            </a:pPr>
            <a:r>
              <a:rPr lang="en-US" sz="1800" dirty="0">
                <a:latin typeface="Consolas" pitchFamily="49" charset="0"/>
                <a:cs typeface="Consolas" pitchFamily="49" charset="0"/>
              </a:rPr>
              <a:t>protected void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(Type t) throws </a:t>
            </a:r>
            <a:r>
              <a:rPr lang="en-US" sz="1800" dirty="0" err="1">
                <a:latin typeface="Consolas" pitchFamily="49" charset="0"/>
                <a:cs typeface="Consolas" pitchFamily="49" charset="0"/>
              </a:rPr>
              <a:t>IOException</a:t>
            </a:r>
            <a:endParaRPr lang="en-US" sz="1800" dirty="0">
              <a:latin typeface="Consolas" pitchFamily="49" charset="0"/>
              <a:cs typeface="Consolas" pitchFamily="49" charset="0"/>
            </a:endParaRP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int</a:t>
            </a:r>
            <a:r>
              <a:rPr lang="en-US" sz="1800" dirty="0">
                <a:latin typeface="Consolas" pitchFamily="49" charset="0"/>
                <a:cs typeface="Consolas" pitchFamily="49" charset="0"/>
              </a:rPr>
              <a:t> </a:t>
            </a:r>
            <a:r>
              <a:rPr lang="en-US" sz="1800" dirty="0" err="1">
                <a:latin typeface="Consolas" pitchFamily="49" charset="0"/>
                <a:cs typeface="Consolas" pitchFamily="49" charset="0"/>
              </a:rPr>
              <a:t>numBytes</a:t>
            </a:r>
            <a:r>
              <a:rPr lang="en-US" sz="1800" dirty="0">
                <a:latin typeface="Consolas" pitchFamily="49" charset="0"/>
                <a:cs typeface="Consolas" pitchFamily="49" charset="0"/>
              </a:rPr>
              <a:t> = </a:t>
            </a:r>
            <a:r>
              <a:rPr lang="en-US" sz="1800" dirty="0" err="1">
                <a:latin typeface="Consolas" pitchFamily="49" charset="0"/>
                <a:cs typeface="Consolas" pitchFamily="49" charset="0"/>
              </a:rPr>
              <a:t>t.getSize</a:t>
            </a:r>
            <a:r>
              <a:rPr lang="en-US" sz="1800" dirty="0">
                <a:latin typeface="Consolas" pitchFamily="49" charset="0"/>
                <a:cs typeface="Consolas" pitchFamily="49" charset="0"/>
              </a:rPr>
              <a:t>();</a:t>
            </a:r>
          </a:p>
          <a:p>
            <a:pPr marL="182880" indent="0">
              <a:spcBef>
                <a:spcPts val="200"/>
              </a:spcBef>
              <a:buFontTx/>
              <a:buNone/>
            </a:pPr>
            <a:endParaRPr lang="en-US" sz="1800" dirty="0">
              <a:latin typeface="Consolas" pitchFamily="49" charset="0"/>
              <a:cs typeface="Consolas" pitchFamily="49" charset="0"/>
            </a:endParaRPr>
          </a:p>
          <a:p>
            <a:pPr marL="182880" indent="0">
              <a:spcBef>
                <a:spcPts val="200"/>
              </a:spcBef>
              <a:buFontTx/>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numBytes</a:t>
            </a:r>
            <a:r>
              <a:rPr lang="en-US" sz="1800" dirty="0">
                <a:latin typeface="Consolas" pitchFamily="49" charset="0"/>
                <a:cs typeface="Consolas" pitchFamily="49" charset="0"/>
              </a:rPr>
              <a:t> == </a:t>
            </a:r>
            <a:r>
              <a:rPr lang="en-US" sz="1800" dirty="0" err="1">
                <a:latin typeface="Consolas" pitchFamily="49" charset="0"/>
                <a:cs typeface="Consolas" pitchFamily="49" charset="0"/>
              </a:rPr>
              <a:t>Constants.BYTES_PER_WORD</a:t>
            </a:r>
            <a:r>
              <a:rPr lang="en-US" sz="1800" dirty="0">
                <a:latin typeface="Consolas" pitchFamily="49" charset="0"/>
                <a:cs typeface="Consolas" pitchFamily="49" charset="0"/>
              </a:rPr>
              <a:t>)</a:t>
            </a:r>
          </a:p>
          <a:p>
            <a:pPr marL="182880" indent="0">
              <a:spcBef>
                <a:spcPts val="200"/>
              </a:spcBef>
              <a:buFontTx/>
              <a:buNone/>
            </a:pPr>
            <a:r>
              <a:rPr lang="en-US" sz="1800" dirty="0">
                <a:latin typeface="Consolas" pitchFamily="49" charset="0"/>
                <a:cs typeface="Consolas" pitchFamily="49" charset="0"/>
              </a:rPr>
              <a:t>        emit("LOADW");</a:t>
            </a:r>
          </a:p>
          <a:p>
            <a:pPr marL="182880" indent="0">
              <a:spcBef>
                <a:spcPts val="2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numBytes</a:t>
            </a:r>
            <a:r>
              <a:rPr lang="en-US" sz="1800" dirty="0">
                <a:latin typeface="Consolas" pitchFamily="49" charset="0"/>
                <a:cs typeface="Consolas" pitchFamily="49" charset="0"/>
              </a:rPr>
              <a:t> == 2)</a:t>
            </a:r>
          </a:p>
          <a:p>
            <a:pPr marL="182880" indent="0">
              <a:spcBef>
                <a:spcPts val="200"/>
              </a:spcBef>
              <a:buFontTx/>
              <a:buNone/>
            </a:pPr>
            <a:r>
              <a:rPr lang="en-US" sz="1800" dirty="0">
                <a:latin typeface="Consolas" pitchFamily="49" charset="0"/>
                <a:cs typeface="Consolas" pitchFamily="49" charset="0"/>
              </a:rPr>
              <a:t>        emit("LOAD2B");</a:t>
            </a:r>
          </a:p>
          <a:p>
            <a:pPr marL="182880" indent="0">
              <a:spcBef>
                <a:spcPts val="2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numBytes</a:t>
            </a:r>
            <a:r>
              <a:rPr lang="en-US" sz="1800" dirty="0">
                <a:latin typeface="Consolas" pitchFamily="49" charset="0"/>
                <a:cs typeface="Consolas" pitchFamily="49" charset="0"/>
              </a:rPr>
              <a:t> == 1)</a:t>
            </a:r>
          </a:p>
          <a:p>
            <a:pPr marL="182880" indent="0">
              <a:spcBef>
                <a:spcPts val="200"/>
              </a:spcBef>
              <a:buFontTx/>
              <a:buNone/>
            </a:pPr>
            <a:r>
              <a:rPr lang="en-US" sz="1800" dirty="0">
                <a:latin typeface="Consolas" pitchFamily="49" charset="0"/>
                <a:cs typeface="Consolas" pitchFamily="49" charset="0"/>
              </a:rPr>
              <a:t>        emit("LOADB");</a:t>
            </a:r>
          </a:p>
          <a:p>
            <a:pPr marL="182880" indent="0">
              <a:spcBef>
                <a:spcPts val="200"/>
              </a:spcBef>
              <a:buFontTx/>
              <a:buNone/>
            </a:pPr>
            <a:r>
              <a:rPr lang="en-US" sz="1800" dirty="0">
                <a:latin typeface="Consolas" pitchFamily="49" charset="0"/>
                <a:cs typeface="Consolas" pitchFamily="49" charset="0"/>
              </a:rPr>
              <a:t>    else</a:t>
            </a:r>
          </a:p>
          <a:p>
            <a:pPr marL="182880" indent="0">
              <a:spcBef>
                <a:spcPts val="200"/>
              </a:spcBef>
              <a:buFontTx/>
              <a:buNone/>
            </a:pPr>
            <a:r>
              <a:rPr lang="en-US" sz="1800" dirty="0">
                <a:latin typeface="Consolas" pitchFamily="49" charset="0"/>
                <a:cs typeface="Consolas" pitchFamily="49" charset="0"/>
              </a:rPr>
              <a:t>        emit("LOAD " + </a:t>
            </a:r>
            <a:r>
              <a:rPr lang="en-US" sz="1800" dirty="0" err="1">
                <a:latin typeface="Consolas" pitchFamily="49" charset="0"/>
                <a:cs typeface="Consolas" pitchFamily="49" charset="0"/>
              </a:rPr>
              <a:t>numBytes</a:t>
            </a:r>
            <a:r>
              <a:rPr lang="en-US" sz="1800" dirty="0">
                <a:latin typeface="Consolas" pitchFamily="49" charset="0"/>
                <a:cs typeface="Consolas" pitchFamily="49" charset="0"/>
              </a:rPr>
              <a:t>);</a:t>
            </a:r>
          </a:p>
          <a:p>
            <a:pPr marL="182880" indent="0">
              <a:spcBef>
                <a:spcPts val="200"/>
              </a:spcBef>
              <a:buFontTx/>
              <a:buNone/>
            </a:pPr>
            <a:r>
              <a:rPr lang="en-US" sz="1800" dirty="0">
                <a:latin typeface="Consolas" pitchFamily="49" charset="0"/>
                <a:cs typeface="Consolas" pitchFamily="49" charset="0"/>
              </a:rPr>
              <a:t>  }</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E4E9F2B0-EA30-4389-98F5-612234BE1EF6}"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t>Code Generation</a:t>
            </a:r>
          </a:p>
        </p:txBody>
      </p:sp>
      <p:sp>
        <p:nvSpPr>
          <p:cNvPr id="4099" name="Content Placeholder 2"/>
          <p:cNvSpPr>
            <a:spLocks noGrp="1"/>
          </p:cNvSpPr>
          <p:nvPr>
            <p:ph idx="1"/>
          </p:nvPr>
        </p:nvSpPr>
        <p:spPr/>
        <p:txBody>
          <a:bodyPr/>
          <a:lstStyle/>
          <a:p>
            <a:r>
              <a:rPr lang="en-US" dirty="0"/>
              <a:t>Code generation depends not only on the source language, but also very heavily on the target machine, making it harder to develop general principles.</a:t>
            </a:r>
          </a:p>
          <a:p>
            <a:r>
              <a:rPr lang="en-US" dirty="0"/>
              <a:t>First Rule of Code Generation: The resulting object code must be semantically equivalent to the source program.</a:t>
            </a:r>
          </a:p>
          <a:p>
            <a:r>
              <a:rPr lang="en-US" dirty="0"/>
              <a:t>Other than I/O errors, errors encountered during code generation represent internal errors and should never occur.</a:t>
            </a:r>
          </a:p>
          <a:p>
            <a:pPr lvl="1"/>
            <a:r>
              <a:rPr lang="en-US" dirty="0"/>
              <a:t>We occasionally use Java assertions to make sure that everything is consistent.</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p:txBody>
          <a:bodyPr/>
          <a:lstStyle/>
          <a:p>
            <a:r>
              <a:rPr lang="en-US" dirty="0"/>
              <a:t>Since all addressing is performed relative to a register, we will need to compute the relative address (offset) for each variable plus the total number of bytes of all variables. </a:t>
            </a:r>
          </a:p>
          <a:p>
            <a:r>
              <a:rPr lang="en-US" dirty="0"/>
              <a:t>Method </a:t>
            </a:r>
            <a:r>
              <a:rPr lang="en-US" dirty="0" err="1">
                <a:latin typeface="Consolas" panose="020B0609020204030204" pitchFamily="49" charset="0"/>
              </a:rPr>
              <a:t>setRelativeAddresses</a:t>
            </a:r>
            <a:r>
              <a:rPr lang="en-US" dirty="0">
                <a:latin typeface="Consolas" panose="020B0609020204030204" pitchFamily="49" charset="0"/>
              </a:rPr>
              <a:t>()</a:t>
            </a:r>
            <a:r>
              <a:rPr lang="en-US" dirty="0"/>
              <a:t> in the AST class </a:t>
            </a:r>
            <a:r>
              <a:rPr lang="en-US" dirty="0">
                <a:latin typeface="Consolas" panose="020B0609020204030204" pitchFamily="49" charset="0"/>
              </a:rPr>
              <a:t>Program</a:t>
            </a:r>
            <a:r>
              <a:rPr lang="en-US" dirty="0"/>
              <a:t> computes these values by looping over all single variable declarations.</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20</a:t>
            </a:fld>
            <a:endParaRPr lang="en-US"/>
          </a:p>
        </p:txBody>
      </p:sp>
    </p:spTree>
    <p:extLst>
      <p:ext uri="{BB962C8B-B14F-4D97-AF65-F5344CB8AC3E}">
        <p14:creationId xmlns:p14="http://schemas.microsoft.com/office/powerpoint/2010/main" val="27891482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br>
              <a:rPr lang="en-US" dirty="0"/>
            </a:br>
            <a:r>
              <a:rPr lang="en-US" sz="2400" dirty="0"/>
              <a:t>(continued)</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a:xfrm>
            <a:off x="458787" y="1363663"/>
            <a:ext cx="8503920" cy="4935537"/>
          </a:xfrm>
        </p:spPr>
        <p:txBody>
          <a:bodyPr/>
          <a:lstStyle/>
          <a:p>
            <a:pPr marL="0" indent="0">
              <a:spcBef>
                <a:spcPts val="0"/>
              </a:spcBef>
              <a:buNone/>
            </a:pPr>
            <a:r>
              <a:rPr lang="en-US" sz="1750" dirty="0">
                <a:latin typeface="Consolas" panose="020B0609020204030204" pitchFamily="49" charset="0"/>
              </a:rPr>
              <a:t>private void </a:t>
            </a:r>
            <a:r>
              <a:rPr lang="en-US" sz="1750" dirty="0" err="1">
                <a:latin typeface="Consolas" panose="020B0609020204030204" pitchFamily="49" charset="0"/>
              </a:rPr>
              <a:t>setRelativeAddresses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initial relative address is 0 for a program</a:t>
            </a:r>
          </a:p>
          <a:p>
            <a:pPr marL="0" indent="0">
              <a:spcBef>
                <a:spcPts val="0"/>
              </a:spcBef>
              <a:buNone/>
            </a:pPr>
            <a:r>
              <a:rPr lang="en-US" sz="1750" dirty="0">
                <a:latin typeface="Consolas" panose="020B0609020204030204" pitchFamily="49" charset="0"/>
              </a:rPr>
              <a:t>    int currentAddr = 0;</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if (</a:t>
            </a:r>
            <a:r>
              <a:rPr lang="en-US" sz="1750" dirty="0" err="1">
                <a:latin typeface="Consolas" panose="020B0609020204030204" pitchFamily="49" charset="0"/>
              </a:rPr>
              <a:t>declPart</a:t>
            </a:r>
            <a:r>
              <a:rPr lang="en-US" sz="1750" dirty="0">
                <a:latin typeface="Consolas" panose="020B0609020204030204" pitchFamily="49" charset="0"/>
              </a:rPr>
              <a:t> != null)</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for (InitialDecl decl : </a:t>
            </a:r>
            <a:r>
              <a:rPr lang="en-US" sz="1750" dirty="0" err="1">
                <a:latin typeface="Consolas" panose="020B0609020204030204" pitchFamily="49" charset="0"/>
              </a:rPr>
              <a:t>declPart.getInitialDecls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set relative address for single variable declarations</a:t>
            </a:r>
          </a:p>
          <a:p>
            <a:pPr marL="0" indent="0">
              <a:spcBef>
                <a:spcPts val="0"/>
              </a:spcBef>
              <a:buNone/>
            </a:pPr>
            <a:r>
              <a:rPr lang="en-US" sz="1750" dirty="0">
                <a:latin typeface="Consolas" panose="020B0609020204030204" pitchFamily="49" charset="0"/>
              </a:rPr>
              <a:t>            if (decl instanceof SingleVarDecl)</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SingleVarDecl singleVarDecl = (SingleVarDecl) decl;</a:t>
            </a:r>
          </a:p>
          <a:p>
            <a:pPr marL="0" indent="0">
              <a:spcBef>
                <a:spcPts val="0"/>
              </a:spcBef>
              <a:buNone/>
            </a:pPr>
            <a:r>
              <a:rPr lang="en-US" sz="1750" dirty="0">
                <a:latin typeface="Consolas" panose="020B0609020204030204" pitchFamily="49" charset="0"/>
              </a:rPr>
              <a:t>                singleVarDecl.setRelAddr(currentAddr);</a:t>
            </a:r>
          </a:p>
          <a:p>
            <a:pPr marL="0" indent="0">
              <a:spcBef>
                <a:spcPts val="0"/>
              </a:spcBef>
              <a:buNone/>
            </a:pPr>
            <a:r>
              <a:rPr lang="en-US" sz="1750" dirty="0">
                <a:latin typeface="Consolas" panose="020B0609020204030204" pitchFamily="49" charset="0"/>
              </a:rPr>
              <a:t>                currentAddr = currentAddr + singleVarDecl.getSize();</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21</a:t>
            </a:fld>
            <a:endParaRPr lang="en-US"/>
          </a:p>
        </p:txBody>
      </p:sp>
      <p:sp>
        <p:nvSpPr>
          <p:cNvPr id="6" name="TextBox 5">
            <a:extLst>
              <a:ext uri="{FF2B5EF4-FFF2-40B4-BE49-F238E27FC236}">
                <a16:creationId xmlns:a16="http://schemas.microsoft.com/office/drawing/2014/main" id="{B819F254-A0EA-4232-8E23-E14F1FB1DBE5}"/>
              </a:ext>
            </a:extLst>
          </p:cNvPr>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extLst>
      <p:ext uri="{BB962C8B-B14F-4D97-AF65-F5344CB8AC3E}">
        <p14:creationId xmlns:p14="http://schemas.microsoft.com/office/powerpoint/2010/main" val="42195373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br>
              <a:rPr lang="en-US" dirty="0"/>
            </a:br>
            <a:r>
              <a:rPr lang="en-US" sz="2400" dirty="0"/>
              <a:t>(continued)</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a:xfrm>
            <a:off x="458787" y="1363663"/>
            <a:ext cx="8503920" cy="4935537"/>
          </a:xfrm>
        </p:spPr>
        <p:txBody>
          <a:bodyPr/>
          <a:lstStyle/>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compute length of all variables</a:t>
            </a:r>
          </a:p>
          <a:p>
            <a:pPr marL="0" indent="0">
              <a:spcBef>
                <a:spcPts val="0"/>
              </a:spcBef>
              <a:buNone/>
            </a:pPr>
            <a:r>
              <a:rPr lang="en-US" sz="1750" dirty="0">
                <a:latin typeface="Consolas" panose="020B0609020204030204" pitchFamily="49" charset="0"/>
              </a:rPr>
              <a:t>    varLength = currentAddr;</a:t>
            </a:r>
          </a:p>
          <a:p>
            <a:pPr marL="0" indent="0">
              <a:spcBef>
                <a:spcPts val="0"/>
              </a:spcBef>
              <a:buNone/>
            </a:pPr>
            <a:r>
              <a:rPr lang="en-US" sz="1750" dirty="0">
                <a:latin typeface="Consolas" panose="020B0609020204030204" pitchFamily="49" charset="0"/>
              </a:rPr>
              <a:t>  }</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22</a:t>
            </a:fld>
            <a:endParaRPr lang="en-US"/>
          </a:p>
        </p:txBody>
      </p:sp>
    </p:spTree>
    <p:extLst>
      <p:ext uri="{BB962C8B-B14F-4D97-AF65-F5344CB8AC3E}">
        <p14:creationId xmlns:p14="http://schemas.microsoft.com/office/powerpoint/2010/main" val="571795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t>Code Generation for Variables</a:t>
            </a:r>
          </a:p>
        </p:txBody>
      </p:sp>
      <p:sp>
        <p:nvSpPr>
          <p:cNvPr id="18435" name="Content Placeholder 2"/>
          <p:cNvSpPr>
            <a:spLocks noGrp="1"/>
          </p:cNvSpPr>
          <p:nvPr>
            <p:ph idx="1"/>
          </p:nvPr>
        </p:nvSpPr>
        <p:spPr/>
        <p:txBody>
          <a:bodyPr/>
          <a:lstStyle/>
          <a:p>
            <a:r>
              <a:rPr lang="en-US" dirty="0"/>
              <a:t>For variables (e.g., on the left side of an assignment statement), code generation must leave the address of the variable on the top of the stack.</a:t>
            </a:r>
          </a:p>
          <a:p>
            <a:r>
              <a:rPr lang="en-US" dirty="0"/>
              <a:t>The CVM instruction LDGADDR (load global address) will push the (global) address for a variable onto the top of the stack.  For CPRL/</a:t>
            </a:r>
            <a:r>
              <a:rPr lang="en-US" dirty="0">
                <a:latin typeface="Consolas" panose="020B0609020204030204" pitchFamily="49" charset="0"/>
              </a:rPr>
              <a:t>0</a:t>
            </a:r>
            <a:r>
              <a:rPr lang="en-US" dirty="0"/>
              <a:t>, all variables can use this instruction since they all have PROGRAM scope.</a:t>
            </a:r>
          </a:p>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r>
              <a:rPr lang="en-US" dirty="0">
                <a:cs typeface="Consolas" pitchFamily="49" charset="0"/>
              </a:rPr>
              <a:t> (for CPRL/</a:t>
            </a:r>
            <a:r>
              <a:rPr lang="en-US" dirty="0">
                <a:latin typeface="Consolas" panose="020B0609020204030204" pitchFamily="49" charset="0"/>
                <a:cs typeface="Consolas" pitchFamily="49" charset="0"/>
              </a:rPr>
              <a:t>0</a:t>
            </a:r>
            <a:r>
              <a:rPr lang="en-US" dirty="0">
                <a:cs typeface="Consolas" pitchFamily="49" charset="0"/>
              </a:rPr>
              <a:t>)</a:t>
            </a:r>
          </a:p>
          <a:p>
            <a:pPr lvl="1">
              <a:buFontTx/>
              <a:buNone/>
            </a:pPr>
            <a:r>
              <a:rPr lang="en-US" sz="1800" dirty="0">
                <a:latin typeface="Consolas" pitchFamily="49" charset="0"/>
                <a:cs typeface="Consolas" pitchFamily="49" charset="0"/>
              </a:rPr>
              <a:t>public void emit() throws IOException</a:t>
            </a:r>
          </a:p>
          <a:p>
            <a:pPr lvl="1">
              <a:spcBef>
                <a:spcPts val="0"/>
              </a:spcBef>
              <a:buFontTx/>
              <a:buNone/>
            </a:pPr>
            <a:r>
              <a:rPr lang="en-US" sz="1800" dirty="0">
                <a:latin typeface="Consolas" pitchFamily="49" charset="0"/>
                <a:cs typeface="Consolas" pitchFamily="49" charset="0"/>
              </a:rPr>
              <a:t>  {</a:t>
            </a:r>
          </a:p>
          <a:p>
            <a:pPr lvl="1">
              <a:spcBef>
                <a:spcPts val="0"/>
              </a:spcBef>
              <a:buFontTx/>
              <a:buNone/>
            </a:pPr>
            <a:r>
              <a:rPr lang="en-US" sz="1800" dirty="0">
                <a:latin typeface="Consolas" pitchFamily="49" charset="0"/>
                <a:cs typeface="Consolas" pitchFamily="49" charset="0"/>
              </a:rPr>
              <a:t>    emit("LDGADDR " + </a:t>
            </a:r>
            <a:r>
              <a:rPr lang="en-US" sz="1800" dirty="0" err="1">
                <a:latin typeface="Consolas" pitchFamily="49" charset="0"/>
                <a:cs typeface="Consolas" pitchFamily="49" charset="0"/>
              </a:rPr>
              <a:t>decl.getRelAddr</a:t>
            </a:r>
            <a:r>
              <a:rPr lang="en-US" sz="1800" dirty="0">
                <a:latin typeface="Consolas" pitchFamily="49" charset="0"/>
                <a:cs typeface="Consolas" pitchFamily="49" charset="0"/>
              </a:rPr>
              <a:t>());</a:t>
            </a:r>
          </a:p>
          <a:p>
            <a:pPr lvl="1">
              <a:spcBef>
                <a:spcPts val="0"/>
              </a:spcBef>
              <a:buFontTx/>
              <a:buNone/>
            </a:pPr>
            <a:r>
              <a:rPr lang="en-US" sz="1800" dirty="0">
                <a:latin typeface="Consolas" pitchFamily="49" charset="0"/>
                <a:cs typeface="Consolas" pitchFamily="49" charset="0"/>
              </a:rPr>
              <a:t>  }</a:t>
            </a:r>
          </a:p>
        </p:txBody>
      </p:sp>
      <p:sp>
        <p:nvSpPr>
          <p:cNvPr id="18436" name="Footer Placeholder 3"/>
          <p:cNvSpPr>
            <a:spLocks noGrp="1"/>
          </p:cNvSpPr>
          <p:nvPr>
            <p:ph type="ftr" sz="quarter" idx="10"/>
          </p:nvPr>
        </p:nvSpPr>
        <p:spPr>
          <a:noFill/>
        </p:spPr>
        <p:txBody>
          <a:bodyPr/>
          <a:lstStyle/>
          <a:p>
            <a:r>
              <a:rPr lang="en-US"/>
              <a:t>©SoftMoore Consulting</a:t>
            </a:r>
          </a:p>
        </p:txBody>
      </p:sp>
      <p:sp>
        <p:nvSpPr>
          <p:cNvPr id="18437" name="Slide Number Placeholder 4"/>
          <p:cNvSpPr>
            <a:spLocks noGrp="1"/>
          </p:cNvSpPr>
          <p:nvPr>
            <p:ph type="sldNum" sz="quarter" idx="11"/>
          </p:nvPr>
        </p:nvSpPr>
        <p:spPr>
          <a:noFill/>
        </p:spPr>
        <p:txBody>
          <a:bodyPr/>
          <a:lstStyle/>
          <a:p>
            <a:r>
              <a:rPr lang="en-US"/>
              <a:t>Slide </a:t>
            </a:r>
            <a:fld id="{B565A694-FF7A-43B5-A147-E55949BD0CF0}"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Code Generation for Variables</a:t>
            </a:r>
            <a:br>
              <a:rPr lang="en-US" dirty="0"/>
            </a:br>
            <a:r>
              <a:rPr lang="en-US" sz="2400" dirty="0"/>
              <a:t>(continued)</a:t>
            </a:r>
            <a:endParaRPr lang="en-US" sz="2800" dirty="0"/>
          </a:p>
        </p:txBody>
      </p:sp>
      <p:sp>
        <p:nvSpPr>
          <p:cNvPr id="9" name="Content Placeholder 8"/>
          <p:cNvSpPr>
            <a:spLocks noGrp="1"/>
          </p:cNvSpPr>
          <p:nvPr>
            <p:ph idx="1"/>
          </p:nvPr>
        </p:nvSpPr>
        <p:spPr/>
        <p:txBody>
          <a:bodyPr/>
          <a:lstStyle/>
          <a:p>
            <a:r>
              <a:rPr lang="en-US" dirty="0"/>
              <a:t>For full CPRL, we will need to modify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r>
              <a:rPr lang="en-US" dirty="0"/>
              <a:t> to correctly handle</a:t>
            </a:r>
          </a:p>
          <a:p>
            <a:pPr lvl="1"/>
            <a:r>
              <a:rPr lang="en-US" dirty="0"/>
              <a:t>parameters</a:t>
            </a:r>
          </a:p>
          <a:p>
            <a:pPr lvl="1"/>
            <a:r>
              <a:rPr lang="en-US" dirty="0"/>
              <a:t>variables declared at </a:t>
            </a:r>
            <a:r>
              <a:rPr lang="en-US" dirty="0">
                <a:latin typeface="Consolas" panose="020B0609020204030204" pitchFamily="49" charset="0"/>
              </a:rPr>
              <a:t>SUBPROGRAM</a:t>
            </a:r>
            <a:r>
              <a:rPr lang="en-US" dirty="0"/>
              <a:t> scope level</a:t>
            </a:r>
          </a:p>
          <a:p>
            <a:pPr lvl="1"/>
            <a:r>
              <a:rPr lang="en-US" dirty="0"/>
              <a:t>index expressions for array variables </a:t>
            </a:r>
          </a:p>
        </p:txBody>
      </p:sp>
      <p:sp>
        <p:nvSpPr>
          <p:cNvPr id="18436" name="Footer Placeholder 3"/>
          <p:cNvSpPr>
            <a:spLocks noGrp="1"/>
          </p:cNvSpPr>
          <p:nvPr>
            <p:ph type="ftr" sz="quarter" idx="10"/>
          </p:nvPr>
        </p:nvSpPr>
        <p:spPr/>
        <p:txBody>
          <a:bodyPr/>
          <a:lstStyle/>
          <a:p>
            <a:r>
              <a:rPr lang="en-US"/>
              <a:t>©SoftMoore Consulting</a:t>
            </a:r>
          </a:p>
        </p:txBody>
      </p:sp>
      <p:sp>
        <p:nvSpPr>
          <p:cNvPr id="18437" name="Slide Number Placeholder 4"/>
          <p:cNvSpPr>
            <a:spLocks noGrp="1"/>
          </p:cNvSpPr>
          <p:nvPr>
            <p:ph type="sldNum" sz="quarter" idx="11"/>
          </p:nvPr>
        </p:nvSpPr>
        <p:spPr/>
        <p:txBody>
          <a:bodyPr/>
          <a:lstStyle/>
          <a:p>
            <a:r>
              <a:rPr lang="en-US"/>
              <a:t>Slide </a:t>
            </a:r>
            <a:fld id="{B565A694-FF7A-43B5-A147-E55949BD0CF0}"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t>Code Generation for Expressions</a:t>
            </a:r>
          </a:p>
        </p:txBody>
      </p:sp>
      <p:sp>
        <p:nvSpPr>
          <p:cNvPr id="19459" name="Content Placeholder 2"/>
          <p:cNvSpPr>
            <a:spLocks noGrp="1"/>
          </p:cNvSpPr>
          <p:nvPr>
            <p:ph idx="1"/>
          </p:nvPr>
        </p:nvSpPr>
        <p:spPr/>
        <p:txBody>
          <a:bodyPr/>
          <a:lstStyle/>
          <a:p>
            <a:r>
              <a:rPr lang="en-US" dirty="0"/>
              <a:t>For expressions, code generation must leave the value of the expression on the top of the stack.</a:t>
            </a:r>
          </a:p>
          <a:p>
            <a:r>
              <a:rPr lang="en-US" dirty="0"/>
              <a:t>The size (number of bytes) of the value will depend on the type of the variable.</a:t>
            </a:r>
          </a:p>
          <a:p>
            <a:pPr lvl="1"/>
            <a:r>
              <a:rPr lang="en-US" dirty="0"/>
              <a:t>1 byte for a </a:t>
            </a:r>
            <a:r>
              <a:rPr lang="en-US" dirty="0" err="1"/>
              <a:t>boolean</a:t>
            </a:r>
            <a:endParaRPr lang="en-US" dirty="0"/>
          </a:p>
          <a:p>
            <a:pPr lvl="1"/>
            <a:r>
              <a:rPr lang="en-US" dirty="0"/>
              <a:t>2 bytes for a character</a:t>
            </a:r>
          </a:p>
          <a:p>
            <a:pPr lvl="1"/>
            <a:r>
              <a:rPr lang="en-US" dirty="0"/>
              <a:t>4 bytes for an integer</a:t>
            </a:r>
          </a:p>
          <a:p>
            <a:pPr lvl="1"/>
            <a:r>
              <a:rPr lang="en-US" dirty="0"/>
              <a:t>several bytes for a string literal</a:t>
            </a:r>
          </a:p>
          <a:p>
            <a:pPr lvl="2"/>
            <a:r>
              <a:rPr lang="en-US" dirty="0"/>
              <a:t>4 for the length of the string</a:t>
            </a:r>
          </a:p>
          <a:p>
            <a:pPr lvl="2"/>
            <a:r>
              <a:rPr lang="en-US" dirty="0"/>
              <a:t>2 for each character plus</a:t>
            </a:r>
          </a:p>
        </p:txBody>
      </p:sp>
      <p:sp>
        <p:nvSpPr>
          <p:cNvPr id="19460" name="Footer Placeholder 3"/>
          <p:cNvSpPr>
            <a:spLocks noGrp="1"/>
          </p:cNvSpPr>
          <p:nvPr>
            <p:ph type="ftr" sz="quarter" idx="10"/>
          </p:nvPr>
        </p:nvSpPr>
        <p:spPr>
          <a:noFill/>
        </p:spPr>
        <p:txBody>
          <a:bodyPr/>
          <a:lstStyle/>
          <a:p>
            <a:r>
              <a:rPr lang="en-US"/>
              <a:t>©SoftMoore Consulting</a:t>
            </a:r>
          </a:p>
        </p:txBody>
      </p:sp>
      <p:sp>
        <p:nvSpPr>
          <p:cNvPr id="19461" name="Slide Number Placeholder 4"/>
          <p:cNvSpPr>
            <a:spLocks noGrp="1"/>
          </p:cNvSpPr>
          <p:nvPr>
            <p:ph type="sldNum" sz="quarter" idx="11"/>
          </p:nvPr>
        </p:nvSpPr>
        <p:spPr>
          <a:noFill/>
        </p:spPr>
        <p:txBody>
          <a:bodyPr/>
          <a:lstStyle/>
          <a:p>
            <a:r>
              <a:rPr lang="en-US"/>
              <a:t>Slide </a:t>
            </a:r>
            <a:fld id="{A51D1F33-602B-411F-8438-9EC2E34D09E5}"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ConstValue</a:t>
            </a:r>
            <a:endParaRPr lang="en-US" dirty="0">
              <a:latin typeface="Consolas" pitchFamily="49" charset="0"/>
              <a:cs typeface="Consolas" pitchFamily="49" charset="0"/>
            </a:endParaRPr>
          </a:p>
        </p:txBody>
      </p:sp>
      <p:sp>
        <p:nvSpPr>
          <p:cNvPr id="20483" name="Content Placeholder 2"/>
          <p:cNvSpPr>
            <a:spLocks noGrp="1"/>
          </p:cNvSpPr>
          <p:nvPr>
            <p:ph idx="1"/>
          </p:nvPr>
        </p:nvSpPr>
        <p:spPr/>
        <p:txBody>
          <a:bodyPr/>
          <a:lstStyle/>
          <a:p>
            <a:r>
              <a:rPr lang="en-US" dirty="0"/>
              <a:t>An object of class </a:t>
            </a:r>
            <a:r>
              <a:rPr lang="en-US" dirty="0" err="1">
                <a:latin typeface="Consolas" pitchFamily="49" charset="0"/>
                <a:cs typeface="Consolas" pitchFamily="49" charset="0"/>
              </a:rPr>
              <a:t>ConstValue</a:t>
            </a:r>
            <a:r>
              <a:rPr lang="en-US" dirty="0"/>
              <a:t> is either a literal or a declared </a:t>
            </a:r>
            <a:r>
              <a:rPr lang="en-US" dirty="0">
                <a:latin typeface="Consolas" pitchFamily="49" charset="0"/>
                <a:cs typeface="Consolas" pitchFamily="49" charset="0"/>
              </a:rPr>
              <a:t>const</a:t>
            </a:r>
            <a:r>
              <a:rPr lang="en-US" dirty="0"/>
              <a:t> identifier.</a:t>
            </a:r>
          </a:p>
          <a:p>
            <a:r>
              <a:rPr lang="en-US" dirty="0"/>
              <a:t>Class </a:t>
            </a:r>
            <a:r>
              <a:rPr lang="en-US" dirty="0" err="1">
                <a:latin typeface="Consolas" pitchFamily="49" charset="0"/>
                <a:cs typeface="Consolas" pitchFamily="49" charset="0"/>
              </a:rPr>
              <a:t>ConstValue</a:t>
            </a:r>
            <a:r>
              <a:rPr lang="en-US" dirty="0"/>
              <a:t> has a method </a:t>
            </a:r>
            <a:r>
              <a:rPr lang="en-US" dirty="0" err="1">
                <a:latin typeface="Consolas" pitchFamily="49" charset="0"/>
                <a:cs typeface="Consolas" pitchFamily="49" charset="0"/>
              </a:rPr>
              <a:t>getLiteralIntValue</a:t>
            </a:r>
            <a:r>
              <a:rPr lang="en-US" dirty="0">
                <a:latin typeface="Consolas" pitchFamily="49" charset="0"/>
                <a:cs typeface="Consolas" pitchFamily="49" charset="0"/>
              </a:rPr>
              <a:t>()</a:t>
            </a:r>
            <a:r>
              <a:rPr lang="en-US" dirty="0"/>
              <a:t> that returns the value of the constant as an integer.</a:t>
            </a:r>
          </a:p>
          <a:p>
            <a:r>
              <a:rPr lang="en-US" dirty="0"/>
              <a:t>We can use this method together with the appropriate “load constant” instruction to generate code for the value of the constant.</a:t>
            </a:r>
          </a:p>
        </p:txBody>
      </p:sp>
      <p:sp>
        <p:nvSpPr>
          <p:cNvPr id="20484" name="Footer Placeholder 3"/>
          <p:cNvSpPr>
            <a:spLocks noGrp="1"/>
          </p:cNvSpPr>
          <p:nvPr>
            <p:ph type="ftr" sz="quarter" idx="10"/>
          </p:nvPr>
        </p:nvSpPr>
        <p:spPr>
          <a:noFill/>
        </p:spPr>
        <p:txBody>
          <a:bodyPr/>
          <a:lstStyle/>
          <a:p>
            <a:r>
              <a:rPr lang="en-US"/>
              <a:t>©SoftMoore Consulting</a:t>
            </a:r>
          </a:p>
        </p:txBody>
      </p:sp>
      <p:sp>
        <p:nvSpPr>
          <p:cNvPr id="20485" name="Slide Number Placeholder 4"/>
          <p:cNvSpPr>
            <a:spLocks noGrp="1"/>
          </p:cNvSpPr>
          <p:nvPr>
            <p:ph type="sldNum" sz="quarter" idx="11"/>
          </p:nvPr>
        </p:nvSpPr>
        <p:spPr>
          <a:noFill/>
        </p:spPr>
        <p:txBody>
          <a:bodyPr/>
          <a:lstStyle/>
          <a:p>
            <a:r>
              <a:rPr lang="en-US"/>
              <a:t>Slide </a:t>
            </a:r>
            <a:fld id="{A803AFAC-F52D-4F19-A4B6-5C0DF823C2E0}"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ConstValue</a:t>
            </a:r>
            <a:endParaRPr lang="en-US" dirty="0">
              <a:latin typeface="Consolas" pitchFamily="49" charset="0"/>
              <a:cs typeface="Consolas" pitchFamily="49" charset="0"/>
            </a:endParaRPr>
          </a:p>
        </p:txBody>
      </p:sp>
      <p:sp>
        <p:nvSpPr>
          <p:cNvPr id="21507" name="Content Placeholder 2"/>
          <p:cNvSpPr>
            <a:spLocks noGrp="1"/>
          </p:cNvSpPr>
          <p:nvPr>
            <p:ph idx="1"/>
          </p:nvPr>
        </p:nvSpPr>
        <p:spPr/>
        <p:txBody>
          <a:bodyPr tIns="91440"/>
          <a:lstStyle/>
          <a:p>
            <a:pPr marL="182880" lvl="1" indent="0">
              <a:spcBef>
                <a:spcPts val="200"/>
              </a:spcBef>
              <a:buFontTx/>
              <a:buNone/>
            </a:pPr>
            <a:r>
              <a:rPr lang="en-US" sz="1800" dirty="0">
                <a:latin typeface="Consolas" pitchFamily="49" charset="0"/>
                <a:cs typeface="Consolas" pitchFamily="49" charset="0"/>
              </a:rPr>
              <a:t>@Override</a:t>
            </a:r>
          </a:p>
          <a:p>
            <a:pPr marL="182880" lvl="1" indent="0">
              <a:spcBef>
                <a:spcPts val="200"/>
              </a:spcBef>
              <a:buFontTx/>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r>
              <a:rPr lang="en-US" sz="1800" dirty="0">
                <a:latin typeface="Consolas" pitchFamily="49" charset="0"/>
                <a:cs typeface="Consolas" pitchFamily="49" charset="0"/>
              </a:rPr>
              <a:t>, </a:t>
            </a:r>
            <a:r>
              <a:rPr lang="en-US" sz="1800" dirty="0" err="1">
                <a:latin typeface="Consolas" pitchFamily="49" charset="0"/>
                <a:cs typeface="Consolas" pitchFamily="49" charset="0"/>
              </a:rPr>
              <a:t>IOException</a:t>
            </a:r>
            <a:endParaRPr lang="en-US" sz="1800" dirty="0">
              <a:latin typeface="Consolas" pitchFamily="49" charset="0"/>
              <a:cs typeface="Consolas" pitchFamily="49" charset="0"/>
            </a:endParaRP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Type </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 = </a:t>
            </a:r>
            <a:r>
              <a:rPr lang="en-US" sz="1800" dirty="0" err="1">
                <a:latin typeface="Consolas" pitchFamily="49" charset="0"/>
                <a:cs typeface="Consolas" pitchFamily="49" charset="0"/>
              </a:rPr>
              <a:t>getType</a:t>
            </a:r>
            <a:r>
              <a:rPr lang="en-US" sz="1800" dirty="0">
                <a:latin typeface="Consolas" pitchFamily="49" charset="0"/>
                <a:cs typeface="Consolas" pitchFamily="49" charset="0"/>
              </a:rPr>
              <a:t>();</a:t>
            </a:r>
          </a:p>
          <a:p>
            <a:pPr marL="182880" lvl="1" indent="0">
              <a:spcBef>
                <a:spcPts val="200"/>
              </a:spcBef>
              <a:buFontTx/>
              <a:buNone/>
            </a:pPr>
            <a:endParaRPr lang="en-US" sz="1800" dirty="0">
              <a:latin typeface="Consolas" pitchFamily="49" charset="0"/>
              <a:cs typeface="Consolas" pitchFamily="49" charset="0"/>
            </a:endParaRPr>
          </a:p>
          <a:p>
            <a:pPr marL="182880" lvl="1" indent="0">
              <a:spcBef>
                <a:spcPts val="200"/>
              </a:spcBef>
              <a:buFontTx/>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 == </a:t>
            </a:r>
            <a:r>
              <a:rPr lang="en-US" sz="1800" dirty="0" err="1">
                <a:latin typeface="Consolas" pitchFamily="49" charset="0"/>
                <a:cs typeface="Consolas" pitchFamily="49" charset="0"/>
              </a:rPr>
              <a:t>Type.Integer</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emit("LDCINT " + </a:t>
            </a:r>
            <a:r>
              <a:rPr lang="en-US" sz="1800" dirty="0" err="1">
                <a:latin typeface="Consolas" pitchFamily="49" charset="0"/>
                <a:cs typeface="Consolas" pitchFamily="49" charset="0"/>
              </a:rPr>
              <a:t>getLiteralIntValue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 == </a:t>
            </a:r>
            <a:r>
              <a:rPr lang="en-US" sz="1800" dirty="0" err="1">
                <a:latin typeface="Consolas" pitchFamily="49" charset="0"/>
                <a:cs typeface="Consolas" pitchFamily="49" charset="0"/>
              </a:rPr>
              <a:t>Type.Boolean</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emit("LDCB " + getLiteralIntValue());</a:t>
            </a:r>
          </a:p>
          <a:p>
            <a:pPr marL="182880" lvl="1" indent="0">
              <a:spcBef>
                <a:spcPts val="2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 == </a:t>
            </a:r>
            <a:r>
              <a:rPr lang="en-US" sz="1800" dirty="0" err="1">
                <a:latin typeface="Consolas" pitchFamily="49" charset="0"/>
                <a:cs typeface="Consolas" pitchFamily="49" charset="0"/>
              </a:rPr>
              <a:t>Type.Char</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emit("LDCCH " + </a:t>
            </a:r>
            <a:r>
              <a:rPr lang="en-US" sz="1800" dirty="0" err="1">
                <a:latin typeface="Consolas" pitchFamily="49" charset="0"/>
                <a:cs typeface="Consolas" pitchFamily="49" charset="0"/>
              </a:rPr>
              <a:t>literal.getText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 == </a:t>
            </a:r>
            <a:r>
              <a:rPr lang="en-US" sz="1800" dirty="0" err="1">
                <a:latin typeface="Consolas" pitchFamily="49" charset="0"/>
                <a:cs typeface="Consolas" pitchFamily="49" charset="0"/>
              </a:rPr>
              <a:t>Type.String</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emit("LDCSTR " + </a:t>
            </a:r>
            <a:r>
              <a:rPr lang="en-US" sz="1800" dirty="0" err="1">
                <a:latin typeface="Consolas" pitchFamily="49" charset="0"/>
                <a:cs typeface="Consolas" pitchFamily="49" charset="0"/>
              </a:rPr>
              <a:t>literal.getText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else</a:t>
            </a:r>
          </a:p>
          <a:p>
            <a:pPr marL="182880" lvl="1" indent="0">
              <a:spcBef>
                <a:spcPts val="200"/>
              </a:spcBef>
              <a:buFontTx/>
              <a:buNone/>
            </a:pPr>
            <a:r>
              <a:rPr lang="en-US" sz="1800" dirty="0">
                <a:latin typeface="Consolas" pitchFamily="49" charset="0"/>
                <a:cs typeface="Consolas" pitchFamily="49" charset="0"/>
              </a:rPr>
              <a:t>        ...  // throw a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182880" lvl="1" indent="0">
              <a:spcBef>
                <a:spcPts val="200"/>
              </a:spcBef>
              <a:buFontTx/>
              <a:buNone/>
            </a:pPr>
            <a:r>
              <a:rPr lang="en-US" sz="1800" dirty="0">
                <a:latin typeface="Consolas" pitchFamily="49" charset="0"/>
                <a:cs typeface="Consolas" pitchFamily="49" charset="0"/>
              </a:rPr>
              <a:t>  }</a:t>
            </a:r>
          </a:p>
        </p:txBody>
      </p:sp>
      <p:sp>
        <p:nvSpPr>
          <p:cNvPr id="21508" name="Footer Placeholder 3"/>
          <p:cNvSpPr>
            <a:spLocks noGrp="1"/>
          </p:cNvSpPr>
          <p:nvPr>
            <p:ph type="ftr" sz="quarter" idx="10"/>
          </p:nvPr>
        </p:nvSpPr>
        <p:spPr>
          <a:noFill/>
        </p:spPr>
        <p:txBody>
          <a:bodyPr/>
          <a:lstStyle/>
          <a:p>
            <a:r>
              <a:rPr lang="en-US"/>
              <a:t>©SoftMoore Consulting</a:t>
            </a:r>
          </a:p>
        </p:txBody>
      </p:sp>
      <p:sp>
        <p:nvSpPr>
          <p:cNvPr id="21509" name="Slide Number Placeholder 4"/>
          <p:cNvSpPr>
            <a:spLocks noGrp="1"/>
          </p:cNvSpPr>
          <p:nvPr>
            <p:ph type="sldNum" sz="quarter" idx="11"/>
          </p:nvPr>
        </p:nvSpPr>
        <p:spPr>
          <a:noFill/>
        </p:spPr>
        <p:txBody>
          <a:bodyPr/>
          <a:lstStyle/>
          <a:p>
            <a:r>
              <a:rPr lang="en-US"/>
              <a:t>Slide </a:t>
            </a:r>
            <a:fld id="{82126E30-020F-49FD-950E-AEDC225711D9}"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Named Values</a:t>
            </a:r>
            <a:endParaRPr lang="en-US" dirty="0">
              <a:latin typeface="Consolas" pitchFamily="49" charset="0"/>
              <a:cs typeface="Consolas" pitchFamily="49" charset="0"/>
            </a:endParaRPr>
          </a:p>
        </p:txBody>
      </p:sp>
      <p:sp>
        <p:nvSpPr>
          <p:cNvPr id="22531" name="Content Placeholder 2"/>
          <p:cNvSpPr>
            <a:spLocks noGrp="1"/>
          </p:cNvSpPr>
          <p:nvPr>
            <p:ph idx="1"/>
          </p:nvPr>
        </p:nvSpPr>
        <p:spPr/>
        <p:txBody>
          <a:bodyPr/>
          <a:lstStyle/>
          <a:p>
            <a:r>
              <a:rPr lang="en-US" dirty="0"/>
              <a:t>A named value is similar to a variable except that it generates different code.</a:t>
            </a:r>
          </a:p>
          <a:p>
            <a:r>
              <a:rPr lang="en-US" dirty="0"/>
              <a:t>For example, consider the assignment statement</a:t>
            </a:r>
          </a:p>
          <a:p>
            <a:pPr lvl="1">
              <a:buFontTx/>
              <a:buNone/>
            </a:pPr>
            <a:r>
              <a:rPr lang="en-US" sz="1800" dirty="0">
                <a:latin typeface="Consolas" pitchFamily="49" charset="0"/>
                <a:cs typeface="Consolas" pitchFamily="49" charset="0"/>
              </a:rPr>
              <a:t> x := y;</a:t>
            </a:r>
          </a:p>
          <a:p>
            <a:pPr>
              <a:spcBef>
                <a:spcPts val="200"/>
              </a:spcBef>
              <a:buFontTx/>
              <a:buNone/>
            </a:pPr>
            <a:r>
              <a:rPr lang="en-US" dirty="0"/>
              <a:t>	The identifier “</a:t>
            </a:r>
            <a:r>
              <a:rPr lang="en-US" dirty="0">
                <a:latin typeface="Consolas" pitchFamily="49" charset="0"/>
                <a:cs typeface="Consolas" pitchFamily="49" charset="0"/>
              </a:rPr>
              <a:t>x</a:t>
            </a:r>
            <a:r>
              <a:rPr lang="en-US" dirty="0"/>
              <a:t>” represents a variable, and the identifier “</a:t>
            </a:r>
            <a:r>
              <a:rPr lang="en-US" dirty="0">
                <a:latin typeface="Consolas" pitchFamily="49" charset="0"/>
                <a:cs typeface="Consolas" pitchFamily="49" charset="0"/>
              </a:rPr>
              <a:t>y</a:t>
            </a:r>
            <a:r>
              <a:rPr lang="en-US" dirty="0"/>
              <a:t>” represents a named value.</a:t>
            </a:r>
          </a:p>
          <a:p>
            <a:r>
              <a:rPr lang="en-US" dirty="0"/>
              <a:t>Class </a:t>
            </a:r>
            <a:r>
              <a:rPr lang="en-US" dirty="0" err="1">
                <a:latin typeface="Consolas" pitchFamily="49" charset="0"/>
                <a:cs typeface="Consolas" pitchFamily="49" charset="0"/>
              </a:rPr>
              <a:t>NamedValue</a:t>
            </a:r>
            <a:r>
              <a:rPr lang="en-US" dirty="0"/>
              <a:t> is defined as a subclass of </a:t>
            </a:r>
            <a:r>
              <a:rPr lang="en-US" dirty="0">
                <a:latin typeface="Consolas" pitchFamily="49" charset="0"/>
                <a:cs typeface="Consolas" pitchFamily="49" charset="0"/>
              </a:rPr>
              <a:t>Variable</a:t>
            </a:r>
            <a:r>
              <a:rPr lang="en-US" dirty="0"/>
              <a:t>.</a:t>
            </a:r>
          </a:p>
        </p:txBody>
      </p:sp>
      <p:sp>
        <p:nvSpPr>
          <p:cNvPr id="22532" name="Footer Placeholder 3"/>
          <p:cNvSpPr>
            <a:spLocks noGrp="1"/>
          </p:cNvSpPr>
          <p:nvPr>
            <p:ph type="ftr" sz="quarter" idx="10"/>
          </p:nvPr>
        </p:nvSpPr>
        <p:spPr>
          <a:noFill/>
        </p:spPr>
        <p:txBody>
          <a:bodyPr/>
          <a:lstStyle/>
          <a:p>
            <a:r>
              <a:rPr lang="en-US"/>
              <a:t>©SoftMoore Consulting</a:t>
            </a:r>
          </a:p>
        </p:txBody>
      </p:sp>
      <p:sp>
        <p:nvSpPr>
          <p:cNvPr id="22533" name="Slide Number Placeholder 4"/>
          <p:cNvSpPr>
            <a:spLocks noGrp="1"/>
          </p:cNvSpPr>
          <p:nvPr>
            <p:ph type="sldNum" sz="quarter" idx="11"/>
          </p:nvPr>
        </p:nvSpPr>
        <p:spPr>
          <a:noFill/>
        </p:spPr>
        <p:txBody>
          <a:bodyPr/>
          <a:lstStyle/>
          <a:p>
            <a:r>
              <a:rPr lang="en-US"/>
              <a:t>Slide </a:t>
            </a:r>
            <a:fld id="{7F65D036-F464-4914-9AE1-A2A9E9624640}"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NamedValue</a:t>
            </a:r>
            <a:endParaRPr lang="en-US" dirty="0">
              <a:latin typeface="Consolas" pitchFamily="49" charset="0"/>
              <a:cs typeface="Consolas" pitchFamily="49" charset="0"/>
            </a:endParaRPr>
          </a:p>
        </p:txBody>
      </p:sp>
      <p:sp>
        <p:nvSpPr>
          <p:cNvPr id="22531" name="Content Placeholder 2"/>
          <p:cNvSpPr>
            <a:spLocks noGrp="1"/>
          </p:cNvSpPr>
          <p:nvPr>
            <p:ph idx="1"/>
          </p:nvPr>
        </p:nvSpPr>
        <p:spPr>
          <a:xfrm>
            <a:off x="458787" y="1363663"/>
            <a:ext cx="8229600" cy="4935537"/>
          </a:xfrm>
        </p:spPr>
        <p:txBody>
          <a:bodyPr/>
          <a:lstStyle/>
          <a:p>
            <a:r>
              <a:rPr lang="en-US" dirty="0"/>
              <a:t>Code generation for </a:t>
            </a:r>
            <a:r>
              <a:rPr lang="en-US" dirty="0" err="1">
                <a:latin typeface="Consolas" pitchFamily="49" charset="0"/>
                <a:cs typeface="Consolas" pitchFamily="49" charset="0"/>
              </a:rPr>
              <a:t>NamedValue</a:t>
            </a:r>
            <a:endParaRPr lang="en-US" dirty="0"/>
          </a:p>
          <a:p>
            <a:pPr lvl="1"/>
            <a:r>
              <a:rPr lang="en-US" dirty="0"/>
              <a:t>Calls </a:t>
            </a:r>
            <a:r>
              <a:rPr lang="en-US" dirty="0">
                <a:latin typeface="Consolas" pitchFamily="49" charset="0"/>
                <a:cs typeface="Consolas" pitchFamily="49" charset="0"/>
              </a:rPr>
              <a:t>emit()</a:t>
            </a:r>
            <a:r>
              <a:rPr lang="en-US" dirty="0"/>
              <a:t> for its </a:t>
            </a:r>
            <a:r>
              <a:rPr lang="en-US" dirty="0" err="1"/>
              <a:t>superclass</a:t>
            </a:r>
            <a:r>
              <a:rPr lang="en-US" dirty="0"/>
              <a:t> </a:t>
            </a:r>
            <a:r>
              <a:rPr lang="en-US" dirty="0">
                <a:latin typeface="Consolas" pitchFamily="49" charset="0"/>
                <a:cs typeface="Consolas" pitchFamily="49" charset="0"/>
              </a:rPr>
              <a:t>Variable</a:t>
            </a:r>
            <a:r>
              <a:rPr lang="en-US" dirty="0"/>
              <a:t>, which leaves the address of the variable on the top of the stack</a:t>
            </a:r>
          </a:p>
          <a:p>
            <a:pPr lvl="1"/>
            <a:r>
              <a:rPr lang="en-US" dirty="0"/>
              <a:t>Calls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r>
              <a:rPr lang="en-US" dirty="0"/>
              <a:t>, which pops the address off the stack and then pushes the appropriate number of bytes onto the stack, starting at that memory address</a:t>
            </a:r>
          </a:p>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NamedValue</a:t>
            </a:r>
            <a:endParaRPr lang="en-US" dirty="0">
              <a:latin typeface="Consolas" pitchFamily="49" charset="0"/>
              <a:cs typeface="Consolas" pitchFamily="49" charset="0"/>
            </a:endParaRPr>
          </a:p>
          <a:p>
            <a:pPr lvl="1">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r>
              <a:rPr lang="en-US" sz="1800" dirty="0">
                <a:latin typeface="Consolas" pitchFamily="49" charset="0"/>
                <a:cs typeface="Consolas" pitchFamily="49" charset="0"/>
              </a:rPr>
              <a:t>, </a:t>
            </a:r>
            <a:r>
              <a:rPr lang="en-US" sz="1800" dirty="0" err="1">
                <a:latin typeface="Consolas" pitchFamily="49" charset="0"/>
                <a:cs typeface="Consolas" pitchFamily="49" charset="0"/>
              </a:rPr>
              <a:t>IOException</a:t>
            </a:r>
            <a:endParaRPr lang="en-US" sz="1800" dirty="0">
              <a:latin typeface="Consolas" pitchFamily="49" charset="0"/>
              <a:cs typeface="Consolas" pitchFamily="49" charset="0"/>
            </a:endParaRPr>
          </a:p>
          <a:p>
            <a:pPr lvl="1">
              <a:buNone/>
            </a:pPr>
            <a:r>
              <a:rPr lang="en-US" sz="1800" dirty="0">
                <a:latin typeface="Consolas" pitchFamily="49" charset="0"/>
                <a:cs typeface="Consolas" pitchFamily="49" charset="0"/>
              </a:rPr>
              <a:t>  {</a:t>
            </a:r>
          </a:p>
          <a:p>
            <a:pPr lvl="1">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super.emit</a:t>
            </a:r>
            <a:r>
              <a:rPr lang="en-US" sz="1800" dirty="0">
                <a:latin typeface="Consolas" pitchFamily="49" charset="0"/>
                <a:cs typeface="Consolas" pitchFamily="49" charset="0"/>
              </a:rPr>
              <a:t>();    // leaves address on top of stack</a:t>
            </a:r>
          </a:p>
          <a:p>
            <a:pPr lvl="1">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a:t>
            </a:r>
            <a:r>
              <a:rPr lang="en-US" sz="1800" dirty="0" err="1">
                <a:latin typeface="Consolas" pitchFamily="49" charset="0"/>
                <a:cs typeface="Consolas" pitchFamily="49" charset="0"/>
              </a:rPr>
              <a:t>getType</a:t>
            </a:r>
            <a:r>
              <a:rPr lang="en-US" sz="1800" dirty="0">
                <a:latin typeface="Consolas" pitchFamily="49" charset="0"/>
                <a:cs typeface="Consolas" pitchFamily="49" charset="0"/>
              </a:rPr>
              <a:t>());</a:t>
            </a:r>
          </a:p>
          <a:p>
            <a:pPr lvl="1">
              <a:buNone/>
            </a:pPr>
            <a:r>
              <a:rPr lang="en-US" sz="1800" dirty="0">
                <a:latin typeface="Consolas" pitchFamily="49" charset="0"/>
                <a:cs typeface="Consolas" pitchFamily="49" charset="0"/>
              </a:rPr>
              <a:t>  }</a:t>
            </a:r>
            <a:endParaRPr lang="en-US" dirty="0"/>
          </a:p>
        </p:txBody>
      </p:sp>
      <p:sp>
        <p:nvSpPr>
          <p:cNvPr id="22532" name="Footer Placeholder 3"/>
          <p:cNvSpPr>
            <a:spLocks noGrp="1"/>
          </p:cNvSpPr>
          <p:nvPr>
            <p:ph type="ftr" sz="quarter" idx="10"/>
          </p:nvPr>
        </p:nvSpPr>
        <p:spPr>
          <a:noFill/>
        </p:spPr>
        <p:txBody>
          <a:bodyPr/>
          <a:lstStyle/>
          <a:p>
            <a:r>
              <a:rPr lang="en-US"/>
              <a:t>©SoftMoore Consulting</a:t>
            </a:r>
          </a:p>
        </p:txBody>
      </p:sp>
      <p:sp>
        <p:nvSpPr>
          <p:cNvPr id="22533" name="Slide Number Placeholder 4"/>
          <p:cNvSpPr>
            <a:spLocks noGrp="1"/>
          </p:cNvSpPr>
          <p:nvPr>
            <p:ph type="sldNum" sz="quarter" idx="11"/>
          </p:nvPr>
        </p:nvSpPr>
        <p:spPr>
          <a:noFill/>
        </p:spPr>
        <p:txBody>
          <a:bodyPr/>
          <a:lstStyle/>
          <a:p>
            <a:r>
              <a:rPr lang="en-US"/>
              <a:t>Slide </a:t>
            </a:r>
            <a:fld id="{7F65D036-F464-4914-9AE1-A2A9E9624640}"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Code Generation for CVM</a:t>
            </a:r>
          </a:p>
        </p:txBody>
      </p:sp>
      <p:sp>
        <p:nvSpPr>
          <p:cNvPr id="4099" name="Content Placeholder 2"/>
          <p:cNvSpPr>
            <a:spLocks noGrp="1"/>
          </p:cNvSpPr>
          <p:nvPr>
            <p:ph idx="1"/>
          </p:nvPr>
        </p:nvSpPr>
        <p:spPr/>
        <p:txBody>
          <a:bodyPr/>
          <a:lstStyle/>
          <a:p>
            <a:r>
              <a:rPr lang="en-US" dirty="0"/>
              <a:t>We will concentrate initially on code generation for the CPRL/</a:t>
            </a:r>
            <a:r>
              <a:rPr lang="en-US" dirty="0">
                <a:latin typeface="Consolas" panose="020B0609020204030204" pitchFamily="49" charset="0"/>
              </a:rPr>
              <a:t>0</a:t>
            </a:r>
            <a:r>
              <a:rPr lang="en-US" dirty="0"/>
              <a:t> subset (i.e., no arrays or subprograms).</a:t>
            </a:r>
          </a:p>
          <a:p>
            <a:r>
              <a:rPr lang="en-US" dirty="0"/>
              <a:t>Using CVM as the target machine simplifies some aspects of code generation that must be addressed on most “real” machines, such as I/O and the efficient use of general-purpose registers.</a:t>
            </a:r>
          </a:p>
          <a:p>
            <a:r>
              <a:rPr lang="en-US" dirty="0"/>
              <a:t>Generating assembly language rather than actual machine language also simplifies code generation.  For example, the assembler keeps track of the address of each machine instruction, maps labels to machine addresses, and handles the details of branch instructions.</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3</a:t>
            </a:fld>
            <a:endParaRPr lang="en-US"/>
          </a:p>
        </p:txBody>
      </p:sp>
    </p:spTree>
    <p:extLst>
      <p:ext uri="{BB962C8B-B14F-4D97-AF65-F5344CB8AC3E}">
        <p14:creationId xmlns:p14="http://schemas.microsoft.com/office/powerpoint/2010/main" val="27505779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t>Code Generation for Binary Expressions</a:t>
            </a:r>
          </a:p>
        </p:txBody>
      </p:sp>
      <p:sp>
        <p:nvSpPr>
          <p:cNvPr id="24579" name="Content Placeholder 2"/>
          <p:cNvSpPr>
            <a:spLocks noGrp="1"/>
          </p:cNvSpPr>
          <p:nvPr>
            <p:ph idx="1"/>
          </p:nvPr>
        </p:nvSpPr>
        <p:spPr/>
        <p:txBody>
          <a:bodyPr/>
          <a:lstStyle/>
          <a:p>
            <a:r>
              <a:rPr lang="en-US" dirty="0"/>
              <a:t>A binary expression contains an operator and two operands, each of which is an expression.</a:t>
            </a:r>
          </a:p>
          <a:p>
            <a:r>
              <a:rPr lang="en-US" dirty="0"/>
              <a:t>Code generation for a binary expression usually follows the following pattern:</a:t>
            </a:r>
          </a:p>
          <a:p>
            <a:pPr lvl="1"/>
            <a:r>
              <a:rPr lang="en-US" dirty="0"/>
              <a:t>emit code for the left operand</a:t>
            </a:r>
          </a:p>
          <a:p>
            <a:pPr lvl="1"/>
            <a:r>
              <a:rPr lang="en-US" dirty="0"/>
              <a:t>emit code for the right operand</a:t>
            </a:r>
          </a:p>
          <a:p>
            <a:pPr lvl="1"/>
            <a:r>
              <a:rPr lang="en-US" dirty="0"/>
              <a:t>emit code to perform the operation</a:t>
            </a:r>
          </a:p>
          <a:p>
            <a:r>
              <a:rPr lang="en-US" dirty="0"/>
              <a:t>Note that we are generating code that will evaluate the expression using a “postfix” (a.k.a. “reverse polish”) notation approach.</a:t>
            </a:r>
          </a:p>
          <a:p>
            <a:endParaRPr lang="en-US" dirty="0"/>
          </a:p>
        </p:txBody>
      </p:sp>
      <p:sp>
        <p:nvSpPr>
          <p:cNvPr id="24580" name="Footer Placeholder 3"/>
          <p:cNvSpPr>
            <a:spLocks noGrp="1"/>
          </p:cNvSpPr>
          <p:nvPr>
            <p:ph type="ftr" sz="quarter" idx="10"/>
          </p:nvPr>
        </p:nvSpPr>
        <p:spPr>
          <a:noFill/>
        </p:spPr>
        <p:txBody>
          <a:bodyPr/>
          <a:lstStyle/>
          <a:p>
            <a:r>
              <a:rPr lang="en-US"/>
              <a:t>©SoftMoore Consulting</a:t>
            </a:r>
          </a:p>
        </p:txBody>
      </p:sp>
      <p:sp>
        <p:nvSpPr>
          <p:cNvPr id="24581" name="Slide Number Placeholder 4"/>
          <p:cNvSpPr>
            <a:spLocks noGrp="1"/>
          </p:cNvSpPr>
          <p:nvPr>
            <p:ph type="sldNum" sz="quarter" idx="11"/>
          </p:nvPr>
        </p:nvSpPr>
        <p:spPr>
          <a:noFill/>
        </p:spPr>
        <p:txBody>
          <a:bodyPr/>
          <a:lstStyle/>
          <a:p>
            <a:r>
              <a:rPr lang="en-US"/>
              <a:t>Slide </a:t>
            </a:r>
            <a:fld id="{C4A41716-0AF2-49D0-8E68-B0AEAC60E53A}"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AddingExpr</a:t>
            </a:r>
            <a:endParaRPr lang="en-US" dirty="0">
              <a:latin typeface="Consolas" pitchFamily="49" charset="0"/>
              <a:cs typeface="Consolas" pitchFamily="49" charset="0"/>
            </a:endParaRPr>
          </a:p>
        </p:txBody>
      </p:sp>
      <p:sp>
        <p:nvSpPr>
          <p:cNvPr id="25603" name="Content Placeholder 2"/>
          <p:cNvSpPr>
            <a:spLocks noGrp="1"/>
          </p:cNvSpPr>
          <p:nvPr>
            <p:ph idx="1"/>
          </p:nvPr>
        </p:nvSpPr>
        <p:spPr>
          <a:xfrm>
            <a:off x="458787" y="1363663"/>
            <a:ext cx="8229600" cy="4935537"/>
          </a:xfrm>
        </p:spPr>
        <p:txBody>
          <a:bodyPr/>
          <a:lstStyle/>
          <a:p>
            <a:pPr marL="274320" indent="0">
              <a:spcBef>
                <a:spcPts val="100"/>
              </a:spcBef>
              <a:buFontTx/>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r>
              <a:rPr lang="en-US" sz="1800" dirty="0">
                <a:latin typeface="Consolas" pitchFamily="49" charset="0"/>
                <a:cs typeface="Consolas" pitchFamily="49" charset="0"/>
              </a:rPr>
              <a:t>, </a:t>
            </a:r>
            <a:r>
              <a:rPr lang="en-US" sz="1800" dirty="0" err="1">
                <a:latin typeface="Consolas" pitchFamily="49" charset="0"/>
                <a:cs typeface="Consolas" pitchFamily="49" charset="0"/>
              </a:rPr>
              <a:t>IOException</a:t>
            </a:r>
            <a:endParaRPr lang="en-US" sz="1800" dirty="0">
              <a:latin typeface="Consolas" pitchFamily="49" charset="0"/>
              <a:cs typeface="Consolas" pitchFamily="49" charset="0"/>
            </a:endParaRPr>
          </a:p>
          <a:p>
            <a:pPr marL="274320" indent="0">
              <a:spcBef>
                <a:spcPts val="100"/>
              </a:spcBef>
              <a:buFontTx/>
              <a:buNone/>
            </a:pPr>
            <a:r>
              <a:rPr lang="en-US" sz="1800" dirty="0">
                <a:latin typeface="Consolas" pitchFamily="49" charset="0"/>
                <a:cs typeface="Consolas" pitchFamily="49" charset="0"/>
              </a:rPr>
              <a:t>  {</a:t>
            </a:r>
          </a:p>
          <a:p>
            <a:pPr marL="274320" indent="0">
              <a:spcBef>
                <a:spcPts val="100"/>
              </a:spcBef>
              <a:buFontTx/>
              <a:buNone/>
            </a:pPr>
            <a:r>
              <a:rPr lang="en-US" sz="1800" dirty="0">
                <a:latin typeface="Consolas" pitchFamily="49" charset="0"/>
                <a:cs typeface="Consolas" pitchFamily="49" charset="0"/>
              </a:rPr>
              <a:t>    Expression </a:t>
            </a:r>
            <a:r>
              <a:rPr lang="en-US" sz="1800" dirty="0" err="1">
                <a:latin typeface="Consolas" pitchFamily="49" charset="0"/>
                <a:cs typeface="Consolas" pitchFamily="49" charset="0"/>
              </a:rPr>
              <a:t>leftOperand</a:t>
            </a:r>
            <a:r>
              <a:rPr lang="en-US" sz="1800" dirty="0">
                <a:latin typeface="Consolas" pitchFamily="49" charset="0"/>
                <a:cs typeface="Consolas" pitchFamily="49" charset="0"/>
              </a:rPr>
              <a:t>  = </a:t>
            </a:r>
            <a:r>
              <a:rPr lang="en-US" sz="1800" dirty="0" err="1">
                <a:latin typeface="Consolas" pitchFamily="49" charset="0"/>
                <a:cs typeface="Consolas" pitchFamily="49" charset="0"/>
              </a:rPr>
              <a:t>getLeftOperand</a:t>
            </a:r>
            <a:r>
              <a:rPr lang="en-US" sz="1800" dirty="0">
                <a:latin typeface="Consolas" pitchFamily="49" charset="0"/>
                <a:cs typeface="Consolas" pitchFamily="49" charset="0"/>
              </a:rPr>
              <a:t>();</a:t>
            </a:r>
          </a:p>
          <a:p>
            <a:pPr marL="274320" indent="0">
              <a:spcBef>
                <a:spcPts val="100"/>
              </a:spcBef>
              <a:buFontTx/>
              <a:buNone/>
            </a:pPr>
            <a:r>
              <a:rPr lang="en-US" sz="1800" dirty="0">
                <a:latin typeface="Consolas" pitchFamily="49" charset="0"/>
                <a:cs typeface="Consolas" pitchFamily="49" charset="0"/>
              </a:rPr>
              <a:t>    Expression </a:t>
            </a:r>
            <a:r>
              <a:rPr lang="en-US" sz="1800" dirty="0" err="1">
                <a:latin typeface="Consolas" pitchFamily="49" charset="0"/>
                <a:cs typeface="Consolas" pitchFamily="49" charset="0"/>
              </a:rPr>
              <a:t>rightOperand</a:t>
            </a:r>
            <a:r>
              <a:rPr lang="en-US" sz="1800" dirty="0">
                <a:latin typeface="Consolas" pitchFamily="49" charset="0"/>
                <a:cs typeface="Consolas" pitchFamily="49" charset="0"/>
              </a:rPr>
              <a:t> = </a:t>
            </a:r>
            <a:r>
              <a:rPr lang="en-US" sz="1800" dirty="0" err="1">
                <a:latin typeface="Consolas" pitchFamily="49" charset="0"/>
                <a:cs typeface="Consolas" pitchFamily="49" charset="0"/>
              </a:rPr>
              <a:t>getRightOperand</a:t>
            </a:r>
            <a:r>
              <a:rPr lang="en-US" sz="1800" dirty="0">
                <a:latin typeface="Consolas" pitchFamily="49" charset="0"/>
                <a:cs typeface="Consolas" pitchFamily="49" charset="0"/>
              </a:rPr>
              <a:t>();</a:t>
            </a:r>
          </a:p>
          <a:p>
            <a:pPr marL="274320" indent="0">
              <a:spcBef>
                <a:spcPts val="100"/>
              </a:spcBef>
              <a:buFontTx/>
              <a:buNone/>
            </a:pPr>
            <a:r>
              <a:rPr lang="en-US" sz="1800" dirty="0">
                <a:latin typeface="Consolas" pitchFamily="49" charset="0"/>
                <a:cs typeface="Consolas" pitchFamily="49" charset="0"/>
              </a:rPr>
              <a:t>    Symbol     </a:t>
            </a:r>
            <a:r>
              <a:rPr lang="en-US" sz="1800" dirty="0" err="1">
                <a:latin typeface="Consolas" pitchFamily="49" charset="0"/>
                <a:cs typeface="Consolas" pitchFamily="49" charset="0"/>
              </a:rPr>
              <a:t>operatorSym</a:t>
            </a:r>
            <a:r>
              <a:rPr lang="en-US" sz="1800" dirty="0">
                <a:latin typeface="Consolas" pitchFamily="49" charset="0"/>
                <a:cs typeface="Consolas" pitchFamily="49" charset="0"/>
              </a:rPr>
              <a:t>  = </a:t>
            </a:r>
            <a:r>
              <a:rPr lang="en-US" sz="1800" dirty="0" err="1">
                <a:latin typeface="Consolas" pitchFamily="49" charset="0"/>
                <a:cs typeface="Consolas" pitchFamily="49" charset="0"/>
              </a:rPr>
              <a:t>getOperator</a:t>
            </a:r>
            <a:r>
              <a:rPr lang="en-US" sz="1800" dirty="0">
                <a:latin typeface="Consolas" pitchFamily="49" charset="0"/>
                <a:cs typeface="Consolas" pitchFamily="49" charset="0"/>
              </a:rPr>
              <a:t>().</a:t>
            </a:r>
            <a:r>
              <a:rPr lang="en-US" sz="1800" dirty="0" err="1">
                <a:latin typeface="Consolas" pitchFamily="49" charset="0"/>
                <a:cs typeface="Consolas" pitchFamily="49" charset="0"/>
              </a:rPr>
              <a:t>getSymbol</a:t>
            </a:r>
            <a:r>
              <a:rPr lang="en-US" sz="1800" dirty="0">
                <a:latin typeface="Consolas" pitchFamily="49" charset="0"/>
                <a:cs typeface="Consolas" pitchFamily="49" charset="0"/>
              </a:rPr>
              <a:t>();</a:t>
            </a:r>
          </a:p>
          <a:p>
            <a:pPr marL="274320" indent="0">
              <a:spcBef>
                <a:spcPts val="100"/>
              </a:spcBef>
              <a:buFontTx/>
              <a:buNone/>
            </a:pPr>
            <a:endParaRPr lang="en-US" sz="1800" dirty="0">
              <a:latin typeface="Consolas" pitchFamily="49" charset="0"/>
              <a:cs typeface="Consolas" pitchFamily="49" charset="0"/>
            </a:endParaRPr>
          </a:p>
          <a:p>
            <a:pPr marL="27432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leftOperand.emit</a:t>
            </a:r>
            <a:r>
              <a:rPr lang="en-US" sz="1800" dirty="0">
                <a:latin typeface="Consolas" pitchFamily="49" charset="0"/>
                <a:cs typeface="Consolas" pitchFamily="49" charset="0"/>
              </a:rPr>
              <a:t>();</a:t>
            </a:r>
          </a:p>
          <a:p>
            <a:pPr marL="27432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rightOperand.emit</a:t>
            </a:r>
            <a:r>
              <a:rPr lang="en-US" sz="1800" dirty="0">
                <a:latin typeface="Consolas" pitchFamily="49" charset="0"/>
                <a:cs typeface="Consolas" pitchFamily="49" charset="0"/>
              </a:rPr>
              <a:t>();</a:t>
            </a:r>
          </a:p>
          <a:p>
            <a:pPr marL="274320" indent="0">
              <a:spcBef>
                <a:spcPts val="100"/>
              </a:spcBef>
              <a:buFontTx/>
              <a:buNone/>
            </a:pPr>
            <a:endParaRPr lang="en-US" sz="1800" dirty="0">
              <a:latin typeface="Consolas" pitchFamily="49" charset="0"/>
              <a:cs typeface="Consolas" pitchFamily="49" charset="0"/>
            </a:endParaRPr>
          </a:p>
          <a:p>
            <a:pPr marL="274320" indent="0">
              <a:spcBef>
                <a:spcPts val="100"/>
              </a:spcBef>
              <a:buFontTx/>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operatorSym</a:t>
            </a:r>
            <a:r>
              <a:rPr lang="en-US" sz="1800" dirty="0">
                <a:latin typeface="Consolas" pitchFamily="49" charset="0"/>
                <a:cs typeface="Consolas" pitchFamily="49" charset="0"/>
              </a:rPr>
              <a:t> == Symbol.plus)</a:t>
            </a:r>
          </a:p>
          <a:p>
            <a:pPr marL="274320" indent="0">
              <a:spcBef>
                <a:spcPts val="100"/>
              </a:spcBef>
              <a:buFontTx/>
              <a:buNone/>
            </a:pPr>
            <a:r>
              <a:rPr lang="en-US" sz="1800" dirty="0">
                <a:latin typeface="Consolas" pitchFamily="49" charset="0"/>
                <a:cs typeface="Consolas" pitchFamily="49" charset="0"/>
              </a:rPr>
              <a:t>        emit("ADD");</a:t>
            </a:r>
          </a:p>
          <a:p>
            <a:pPr marL="274320" indent="0">
              <a:spcBef>
                <a:spcPts val="1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operatorSym</a:t>
            </a:r>
            <a:r>
              <a:rPr lang="en-US" sz="1800" dirty="0">
                <a:latin typeface="Consolas" pitchFamily="49" charset="0"/>
                <a:cs typeface="Consolas" pitchFamily="49" charset="0"/>
              </a:rPr>
              <a:t> == </a:t>
            </a:r>
            <a:r>
              <a:rPr lang="en-US" sz="1800" dirty="0" err="1">
                <a:latin typeface="Consolas" pitchFamily="49" charset="0"/>
                <a:cs typeface="Consolas" pitchFamily="49" charset="0"/>
              </a:rPr>
              <a:t>Symbol.minus</a:t>
            </a:r>
            <a:r>
              <a:rPr lang="en-US" sz="1800" dirty="0">
                <a:latin typeface="Consolas" pitchFamily="49" charset="0"/>
                <a:cs typeface="Consolas" pitchFamily="49" charset="0"/>
              </a:rPr>
              <a:t>)</a:t>
            </a:r>
          </a:p>
          <a:p>
            <a:pPr marL="274320" indent="0">
              <a:spcBef>
                <a:spcPts val="100"/>
              </a:spcBef>
              <a:buFontTx/>
              <a:buNone/>
            </a:pPr>
            <a:r>
              <a:rPr lang="en-US" sz="1800" dirty="0">
                <a:latin typeface="Consolas" pitchFamily="49" charset="0"/>
                <a:cs typeface="Consolas" pitchFamily="49" charset="0"/>
              </a:rPr>
              <a:t>        emit("SUB");</a:t>
            </a:r>
          </a:p>
          <a:p>
            <a:pPr marL="274320" indent="0">
              <a:spcBef>
                <a:spcPts val="100"/>
              </a:spcBef>
              <a:buFontTx/>
              <a:buNone/>
            </a:pPr>
            <a:r>
              <a:rPr lang="en-US" sz="1800" dirty="0">
                <a:latin typeface="Consolas" pitchFamily="49" charset="0"/>
                <a:cs typeface="Consolas" pitchFamily="49" charset="0"/>
              </a:rPr>
              <a:t>  }</a:t>
            </a:r>
          </a:p>
        </p:txBody>
      </p:sp>
      <p:sp>
        <p:nvSpPr>
          <p:cNvPr id="25604" name="Footer Placeholder 3"/>
          <p:cNvSpPr>
            <a:spLocks noGrp="1"/>
          </p:cNvSpPr>
          <p:nvPr>
            <p:ph type="ftr" sz="quarter" idx="10"/>
          </p:nvPr>
        </p:nvSpPr>
        <p:spPr>
          <a:noFill/>
        </p:spPr>
        <p:txBody>
          <a:bodyPr/>
          <a:lstStyle/>
          <a:p>
            <a:r>
              <a:rPr lang="en-US"/>
              <a:t>©SoftMoore Consulting</a:t>
            </a:r>
          </a:p>
        </p:txBody>
      </p:sp>
      <p:sp>
        <p:nvSpPr>
          <p:cNvPr id="25605" name="Slide Number Placeholder 4"/>
          <p:cNvSpPr>
            <a:spLocks noGrp="1"/>
          </p:cNvSpPr>
          <p:nvPr>
            <p:ph type="sldNum" sz="quarter" idx="11"/>
          </p:nvPr>
        </p:nvSpPr>
        <p:spPr>
          <a:noFill/>
        </p:spPr>
        <p:txBody>
          <a:bodyPr/>
          <a:lstStyle/>
          <a:p>
            <a:r>
              <a:rPr lang="en-US"/>
              <a:t>Slide </a:t>
            </a:r>
            <a:fld id="{06EFD33E-BC9A-46DE-B1DD-0119E7C5019E}"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a:t>Short Circuit Evaluation of</a:t>
            </a:r>
            <a:br>
              <a:rPr lang="en-US" dirty="0"/>
            </a:br>
            <a:r>
              <a:rPr lang="en-US" dirty="0"/>
              <a:t>Logical Expressions</a:t>
            </a:r>
          </a:p>
        </p:txBody>
      </p:sp>
      <p:sp>
        <p:nvSpPr>
          <p:cNvPr id="26627" name="Content Placeholder 2"/>
          <p:cNvSpPr>
            <a:spLocks noGrp="1"/>
          </p:cNvSpPr>
          <p:nvPr>
            <p:ph idx="1"/>
          </p:nvPr>
        </p:nvSpPr>
        <p:spPr/>
        <p:txBody>
          <a:bodyPr/>
          <a:lstStyle/>
          <a:p>
            <a:r>
              <a:rPr lang="en-US" dirty="0"/>
              <a:t>Given an expression of the form </a:t>
            </a:r>
            <a:r>
              <a:rPr lang="en-US" dirty="0">
                <a:latin typeface="Consolas" panose="020B0609020204030204" pitchFamily="49" charset="0"/>
              </a:rPr>
              <a:t>expr</a:t>
            </a:r>
            <a:r>
              <a:rPr lang="en-US" baseline="-25000" dirty="0">
                <a:latin typeface="Consolas" panose="020B0609020204030204" pitchFamily="49" charset="0"/>
              </a:rPr>
              <a:t>1</a:t>
            </a:r>
            <a:r>
              <a:rPr lang="en-US" dirty="0">
                <a:latin typeface="Consolas" panose="020B0609020204030204" pitchFamily="49" charset="0"/>
              </a:rPr>
              <a:t> and expr</a:t>
            </a:r>
            <a:r>
              <a:rPr lang="en-US" baseline="-25000" dirty="0">
                <a:latin typeface="Consolas" panose="020B0609020204030204" pitchFamily="49" charset="0"/>
              </a:rPr>
              <a:t>2</a:t>
            </a:r>
            <a:endParaRPr lang="en-US" dirty="0"/>
          </a:p>
          <a:p>
            <a:pPr lvl="1"/>
            <a:r>
              <a:rPr lang="en-US" dirty="0"/>
              <a:t>The left operand (</a:t>
            </a:r>
            <a:r>
              <a:rPr lang="en-US" dirty="0">
                <a:latin typeface="Consolas" panose="020B0609020204030204" pitchFamily="49" charset="0"/>
              </a:rPr>
              <a:t>expr</a:t>
            </a:r>
            <a:r>
              <a:rPr lang="en-US" baseline="-25000" dirty="0">
                <a:latin typeface="Consolas" panose="020B0609020204030204" pitchFamily="49" charset="0"/>
              </a:rPr>
              <a:t>1</a:t>
            </a:r>
            <a:r>
              <a:rPr lang="en-US" dirty="0"/>
              <a:t>) is evaluated.</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false,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 not</a:t>
            </a:r>
            <a:r>
              <a:rPr lang="en-US" dirty="0"/>
              <a:t> evaluated and the truth value for the compound expression is considered to be false.</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true,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a:t>
            </a:r>
            <a:r>
              <a:rPr lang="en-US" dirty="0"/>
              <a:t> evaluated, and its value becomes the truth value for the compound expression.</a:t>
            </a:r>
          </a:p>
          <a:p>
            <a:r>
              <a:rPr lang="en-US" dirty="0"/>
              <a:t>Given an expression of the form </a:t>
            </a:r>
            <a:r>
              <a:rPr lang="en-US" dirty="0">
                <a:latin typeface="Consolas" panose="020B0609020204030204" pitchFamily="49" charset="0"/>
              </a:rPr>
              <a:t>expr</a:t>
            </a:r>
            <a:r>
              <a:rPr lang="en-US" baseline="-25000" dirty="0">
                <a:latin typeface="Consolas" panose="020B0609020204030204" pitchFamily="49" charset="0"/>
              </a:rPr>
              <a:t>1</a:t>
            </a:r>
            <a:r>
              <a:rPr lang="en-US" dirty="0">
                <a:latin typeface="Consolas" panose="020B0609020204030204" pitchFamily="49" charset="0"/>
              </a:rPr>
              <a:t> or expr</a:t>
            </a:r>
            <a:r>
              <a:rPr lang="en-US" baseline="-25000" dirty="0">
                <a:latin typeface="Consolas" panose="020B0609020204030204" pitchFamily="49" charset="0"/>
              </a:rPr>
              <a:t>2</a:t>
            </a:r>
            <a:endParaRPr lang="en-US" dirty="0"/>
          </a:p>
          <a:p>
            <a:pPr lvl="1"/>
            <a:r>
              <a:rPr lang="en-US" dirty="0"/>
              <a:t>The left operand (</a:t>
            </a:r>
            <a:r>
              <a:rPr lang="en-US" dirty="0">
                <a:latin typeface="Consolas" panose="020B0609020204030204" pitchFamily="49" charset="0"/>
              </a:rPr>
              <a:t>expr</a:t>
            </a:r>
            <a:r>
              <a:rPr lang="en-US" baseline="-25000" dirty="0">
                <a:latin typeface="Consolas" panose="020B0609020204030204" pitchFamily="49" charset="0"/>
              </a:rPr>
              <a:t>1</a:t>
            </a:r>
            <a:r>
              <a:rPr lang="en-US" dirty="0"/>
              <a:t>) is evaluated.</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true,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 not</a:t>
            </a:r>
            <a:r>
              <a:rPr lang="en-US" dirty="0"/>
              <a:t> evaluated and the truth value for the compound expression is considered to be true.</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false,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a:t>
            </a:r>
            <a:r>
              <a:rPr lang="en-US" dirty="0"/>
              <a:t> evaluated, and value becomes the truth value for the compound expression.</a:t>
            </a:r>
          </a:p>
          <a:p>
            <a:pPr lvl="1"/>
            <a:endParaRPr lang="en-US" dirty="0"/>
          </a:p>
        </p:txBody>
      </p:sp>
      <p:sp>
        <p:nvSpPr>
          <p:cNvPr id="26628" name="Footer Placeholder 3"/>
          <p:cNvSpPr>
            <a:spLocks noGrp="1"/>
          </p:cNvSpPr>
          <p:nvPr>
            <p:ph type="ftr" sz="quarter" idx="10"/>
          </p:nvPr>
        </p:nvSpPr>
        <p:spPr>
          <a:noFill/>
        </p:spPr>
        <p:txBody>
          <a:bodyPr/>
          <a:lstStyle/>
          <a:p>
            <a:r>
              <a:rPr lang="en-US"/>
              <a:t>©SoftMoore Consulting</a:t>
            </a:r>
          </a:p>
        </p:txBody>
      </p:sp>
      <p:sp>
        <p:nvSpPr>
          <p:cNvPr id="26629" name="Slide Number Placeholder 4"/>
          <p:cNvSpPr>
            <a:spLocks noGrp="1"/>
          </p:cNvSpPr>
          <p:nvPr>
            <p:ph type="sldNum" sz="quarter" idx="11"/>
          </p:nvPr>
        </p:nvSpPr>
        <p:spPr>
          <a:noFill/>
        </p:spPr>
        <p:txBody>
          <a:bodyPr/>
          <a:lstStyle/>
          <a:p>
            <a:r>
              <a:rPr lang="en-US"/>
              <a:t>Slide </a:t>
            </a:r>
            <a:fld id="{24876B46-0EEB-4C37-90F4-F31245340255}" type="slidenum">
              <a:rPr lang="en-US" smtClean="0"/>
              <a:pPr/>
              <a:t>32</a:t>
            </a:fld>
            <a:endParaRPr lang="en-US"/>
          </a:p>
        </p:txBody>
      </p:sp>
    </p:spTree>
    <p:extLst>
      <p:ext uri="{BB962C8B-B14F-4D97-AF65-F5344CB8AC3E}">
        <p14:creationId xmlns:p14="http://schemas.microsoft.com/office/powerpoint/2010/main" val="32930667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t>Generating Code for Logical Expressions</a:t>
            </a:r>
          </a:p>
        </p:txBody>
      </p:sp>
      <p:sp>
        <p:nvSpPr>
          <p:cNvPr id="26627" name="Content Placeholder 2"/>
          <p:cNvSpPr>
            <a:spLocks noGrp="1"/>
          </p:cNvSpPr>
          <p:nvPr>
            <p:ph idx="1"/>
          </p:nvPr>
        </p:nvSpPr>
        <p:spPr/>
        <p:txBody>
          <a:bodyPr/>
          <a:lstStyle/>
          <a:p>
            <a:r>
              <a:rPr lang="en-US" dirty="0"/>
              <a:t>In general, code generation needs to consider whether or not the language requires logical expressions to use short-circuit evaluation (a.k.a., early exit).  Similar to most high-level languages, CPRL has such a requirement.</a:t>
            </a:r>
          </a:p>
          <a:p>
            <a:r>
              <a:rPr lang="en-US" dirty="0"/>
              <a:t>Using a code generation approach similar that for </a:t>
            </a:r>
            <a:r>
              <a:rPr lang="en-US" dirty="0">
                <a:latin typeface="Consolas" pitchFamily="49" charset="0"/>
                <a:cs typeface="Consolas" pitchFamily="49" charset="0"/>
              </a:rPr>
              <a:t>AddingExpr</a:t>
            </a:r>
            <a:r>
              <a:rPr lang="en-US" dirty="0"/>
              <a:t> will </a:t>
            </a:r>
            <a:r>
              <a:rPr lang="en-US" b="1" dirty="0"/>
              <a:t>not</a:t>
            </a:r>
            <a:r>
              <a:rPr lang="en-US" dirty="0"/>
              <a:t> result in short-circuit evaluation.  For example, in generating code for an “</a:t>
            </a:r>
            <a:r>
              <a:rPr lang="en-US" dirty="0">
                <a:latin typeface="Consolas" panose="020B0609020204030204" pitchFamily="49" charset="0"/>
              </a:rPr>
              <a:t>and</a:t>
            </a:r>
            <a:r>
              <a:rPr lang="en-US" dirty="0"/>
              <a:t>” expression, we can’t simply emit code for left operand, emit code for the right operand, and then “</a:t>
            </a:r>
            <a:r>
              <a:rPr lang="en-US" dirty="0">
                <a:latin typeface="Consolas" panose="020B0609020204030204" pitchFamily="49" charset="0"/>
              </a:rPr>
              <a:t>and</a:t>
            </a:r>
            <a:r>
              <a:rPr lang="en-US" dirty="0"/>
              <a:t>” them together.</a:t>
            </a:r>
          </a:p>
        </p:txBody>
      </p:sp>
      <p:sp>
        <p:nvSpPr>
          <p:cNvPr id="26628" name="Footer Placeholder 3"/>
          <p:cNvSpPr>
            <a:spLocks noGrp="1"/>
          </p:cNvSpPr>
          <p:nvPr>
            <p:ph type="ftr" sz="quarter" idx="10"/>
          </p:nvPr>
        </p:nvSpPr>
        <p:spPr>
          <a:noFill/>
        </p:spPr>
        <p:txBody>
          <a:bodyPr/>
          <a:lstStyle/>
          <a:p>
            <a:r>
              <a:rPr lang="en-US"/>
              <a:t>©SoftMoore Consulting</a:t>
            </a:r>
          </a:p>
        </p:txBody>
      </p:sp>
      <p:sp>
        <p:nvSpPr>
          <p:cNvPr id="26629" name="Slide Number Placeholder 4"/>
          <p:cNvSpPr>
            <a:spLocks noGrp="1"/>
          </p:cNvSpPr>
          <p:nvPr>
            <p:ph type="sldNum" sz="quarter" idx="11"/>
          </p:nvPr>
        </p:nvSpPr>
        <p:spPr>
          <a:noFill/>
        </p:spPr>
        <p:txBody>
          <a:bodyPr/>
          <a:lstStyle/>
          <a:p>
            <a:r>
              <a:rPr lang="en-US"/>
              <a:t>Slide </a:t>
            </a:r>
            <a:fld id="{24876B46-0EEB-4C37-90F4-F31245340255}"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t>CPRL Code Template for Logical </a:t>
            </a:r>
            <a:r>
              <a:rPr lang="en-US" dirty="0">
                <a:latin typeface="Consolas" pitchFamily="49" charset="0"/>
                <a:cs typeface="Consolas" pitchFamily="49" charset="0"/>
              </a:rPr>
              <a:t>and</a:t>
            </a:r>
            <a:br>
              <a:rPr lang="en-US" dirty="0"/>
            </a:br>
            <a:r>
              <a:rPr lang="en-US" sz="2400" dirty="0"/>
              <a:t>(with Short-Circuit Evaluation)</a:t>
            </a:r>
          </a:p>
        </p:txBody>
      </p:sp>
      <p:sp>
        <p:nvSpPr>
          <p:cNvPr id="27651" name="Content Placeholder 2"/>
          <p:cNvSpPr>
            <a:spLocks noGrp="1"/>
          </p:cNvSpPr>
          <p:nvPr>
            <p:ph idx="1"/>
          </p:nvPr>
        </p:nvSpPr>
        <p:spPr/>
        <p:txBody>
          <a:bodyPr/>
          <a:lstStyle/>
          <a:p>
            <a:pPr marL="274320" indent="0">
              <a:spcBef>
                <a:spcPts val="200"/>
              </a:spcBef>
              <a:buFontTx/>
              <a:buNone/>
            </a:pPr>
            <a:r>
              <a:rPr lang="en-US" sz="1800" dirty="0">
                <a:latin typeface="Consolas" pitchFamily="49" charset="0"/>
                <a:cs typeface="Consolas" pitchFamily="49" charset="0"/>
              </a:rPr>
              <a:t>   ...  // emit code for the left operand</a:t>
            </a:r>
          </a:p>
          <a:p>
            <a:pPr marL="274320" indent="0">
              <a:spcBef>
                <a:spcPts val="200"/>
              </a:spcBef>
              <a:buFontTx/>
              <a:buNone/>
            </a:pPr>
            <a:r>
              <a:rPr lang="en-US" sz="1800" dirty="0">
                <a:latin typeface="Consolas" pitchFamily="49" charset="0"/>
                <a:cs typeface="Consolas" pitchFamily="49" charset="0"/>
              </a:rPr>
              <a:t>        // (leaves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result on top of stack)</a:t>
            </a:r>
          </a:p>
          <a:p>
            <a:pPr marL="274320" indent="0">
              <a:spcBef>
                <a:spcPts val="200"/>
              </a:spcBef>
              <a:buFontTx/>
              <a:buNone/>
            </a:pPr>
            <a:r>
              <a:rPr lang="en-US" sz="1800" dirty="0">
                <a:latin typeface="Consolas" pitchFamily="49" charset="0"/>
                <a:cs typeface="Consolas" pitchFamily="49" charset="0"/>
              </a:rPr>
              <a:t>   BNZ L1</a:t>
            </a:r>
          </a:p>
          <a:p>
            <a:pPr marL="274320" indent="0">
              <a:spcBef>
                <a:spcPts val="200"/>
              </a:spcBef>
              <a:buFontTx/>
              <a:buNone/>
            </a:pPr>
            <a:r>
              <a:rPr lang="en-US" sz="1800" dirty="0">
                <a:latin typeface="Consolas" pitchFamily="49" charset="0"/>
                <a:cs typeface="Consolas" pitchFamily="49" charset="0"/>
              </a:rPr>
              <a:t>   LDCB 0</a:t>
            </a:r>
          </a:p>
          <a:p>
            <a:pPr marL="274320" indent="0">
              <a:spcBef>
                <a:spcPts val="200"/>
              </a:spcBef>
              <a:buFontTx/>
              <a:buNone/>
            </a:pPr>
            <a:r>
              <a:rPr lang="en-US" sz="1800" dirty="0">
                <a:latin typeface="Consolas" pitchFamily="49" charset="0"/>
                <a:cs typeface="Consolas" pitchFamily="49" charset="0"/>
              </a:rPr>
              <a:t>   BR  L2</a:t>
            </a:r>
          </a:p>
          <a:p>
            <a:pPr marL="274320" indent="0">
              <a:spcBef>
                <a:spcPts val="200"/>
              </a:spcBef>
              <a:buFontTx/>
              <a:buNone/>
            </a:pPr>
            <a:r>
              <a:rPr lang="en-US" sz="1800" dirty="0">
                <a:latin typeface="Consolas" pitchFamily="49" charset="0"/>
                <a:cs typeface="Consolas" pitchFamily="49" charset="0"/>
              </a:rPr>
              <a:t>L1:</a:t>
            </a:r>
          </a:p>
          <a:p>
            <a:pPr marL="274320" indent="0">
              <a:spcBef>
                <a:spcPts val="200"/>
              </a:spcBef>
              <a:buFontTx/>
              <a:buNone/>
            </a:pPr>
            <a:r>
              <a:rPr lang="en-US" sz="1800" dirty="0">
                <a:latin typeface="Consolas" pitchFamily="49" charset="0"/>
                <a:cs typeface="Consolas" pitchFamily="49" charset="0"/>
              </a:rPr>
              <a:t>   ...  // emit code for the right operand</a:t>
            </a:r>
          </a:p>
          <a:p>
            <a:pPr marL="274320" indent="0">
              <a:spcBef>
                <a:spcPts val="200"/>
              </a:spcBef>
              <a:buFontTx/>
              <a:buNone/>
            </a:pPr>
            <a:r>
              <a:rPr lang="en-US" sz="1800" dirty="0">
                <a:latin typeface="Consolas" pitchFamily="49" charset="0"/>
                <a:cs typeface="Consolas" pitchFamily="49" charset="0"/>
              </a:rPr>
              <a:t>        // (leaves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result on top of stack)</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r>
              <a:rPr lang="en-US" sz="1800" dirty="0">
                <a:latin typeface="Consolas" pitchFamily="49" charset="0"/>
                <a:cs typeface="Consolas" pitchFamily="49" charset="0"/>
              </a:rPr>
              <a:t>L2:</a:t>
            </a:r>
          </a:p>
          <a:p>
            <a:pPr marL="274320" indent="0">
              <a:spcBef>
                <a:spcPts val="200"/>
              </a:spcBef>
              <a:buFontTx/>
              <a:buNone/>
            </a:pPr>
            <a:r>
              <a:rPr lang="en-US" sz="1800" dirty="0">
                <a:latin typeface="Consolas" pitchFamily="49" charset="0"/>
                <a:cs typeface="Consolas" pitchFamily="49" charset="0"/>
              </a:rPr>
              <a:t>    </a:t>
            </a:r>
          </a:p>
        </p:txBody>
      </p:sp>
      <p:sp>
        <p:nvSpPr>
          <p:cNvPr id="27652" name="Footer Placeholder 3"/>
          <p:cNvSpPr>
            <a:spLocks noGrp="1"/>
          </p:cNvSpPr>
          <p:nvPr>
            <p:ph type="ftr" sz="quarter" idx="10"/>
          </p:nvPr>
        </p:nvSpPr>
        <p:spPr>
          <a:noFill/>
        </p:spPr>
        <p:txBody>
          <a:bodyPr/>
          <a:lstStyle/>
          <a:p>
            <a:r>
              <a:rPr lang="en-US"/>
              <a:t>©SoftMoore Consulting</a:t>
            </a:r>
          </a:p>
        </p:txBody>
      </p:sp>
      <p:sp>
        <p:nvSpPr>
          <p:cNvPr id="27653" name="Slide Number Placeholder 4"/>
          <p:cNvSpPr>
            <a:spLocks noGrp="1"/>
          </p:cNvSpPr>
          <p:nvPr>
            <p:ph type="sldNum" sz="quarter" idx="11"/>
          </p:nvPr>
        </p:nvSpPr>
        <p:spPr>
          <a:noFill/>
        </p:spPr>
        <p:txBody>
          <a:bodyPr/>
          <a:lstStyle/>
          <a:p>
            <a:r>
              <a:rPr lang="en-US"/>
              <a:t>Slide </a:t>
            </a:r>
            <a:fld id="{1F74363D-4587-4D3A-B2C3-45B6586F755B}" type="slidenum">
              <a:rPr lang="en-US" smtClean="0"/>
              <a:pPr/>
              <a:t>34</a:t>
            </a:fld>
            <a:endParaRPr lang="en-US"/>
          </a:p>
        </p:txBody>
      </p:sp>
      <p:sp>
        <p:nvSpPr>
          <p:cNvPr id="2" name="TextBox 1"/>
          <p:cNvSpPr txBox="1"/>
          <p:nvPr/>
        </p:nvSpPr>
        <p:spPr>
          <a:xfrm>
            <a:off x="1435565" y="4648200"/>
            <a:ext cx="6272871" cy="1384995"/>
          </a:xfrm>
          <a:prstGeom prst="rect">
            <a:avLst/>
          </a:prstGeom>
          <a:noFill/>
          <a:ln>
            <a:solidFill>
              <a:schemeClr val="tx1"/>
            </a:solidFill>
          </a:ln>
        </p:spPr>
        <p:txBody>
          <a:bodyPr wrap="none" rtlCol="0">
            <a:spAutoFit/>
          </a:bodyPr>
          <a:lstStyle/>
          <a:p>
            <a:pPr algn="l"/>
            <a:r>
              <a:rPr lang="en-US" sz="2100" dirty="0"/>
              <a:t>Note: When the instruction </a:t>
            </a:r>
            <a:r>
              <a:rPr lang="en-US" sz="2100" dirty="0">
                <a:latin typeface="Consolas" panose="020B0609020204030204" pitchFamily="49" charset="0"/>
              </a:rPr>
              <a:t>BNZ L1</a:t>
            </a:r>
            <a:r>
              <a:rPr lang="en-US" sz="2100" dirty="0"/>
              <a:t> is executed, the</a:t>
            </a:r>
          </a:p>
          <a:p>
            <a:pPr algn="l"/>
            <a:r>
              <a:rPr lang="en-US" sz="2100" dirty="0" err="1"/>
              <a:t>boolean</a:t>
            </a:r>
            <a:r>
              <a:rPr lang="en-US" sz="2100" dirty="0"/>
              <a:t> value on the top of the stack is popped off.</a:t>
            </a:r>
          </a:p>
          <a:p>
            <a:pPr algn="l"/>
            <a:r>
              <a:rPr lang="en-US" sz="2100" dirty="0"/>
              <a:t>The instruction </a:t>
            </a:r>
            <a:r>
              <a:rPr lang="en-US" sz="2100" dirty="0">
                <a:latin typeface="Consolas" panose="020B0609020204030204" pitchFamily="49" charset="0"/>
              </a:rPr>
              <a:t>LDCB 0</a:t>
            </a:r>
            <a:r>
              <a:rPr lang="en-US" sz="2100" dirty="0"/>
              <a:t> is needed to restore the</a:t>
            </a:r>
          </a:p>
          <a:p>
            <a:pPr algn="l"/>
            <a:r>
              <a:rPr lang="en-US" sz="2100" dirty="0"/>
              <a:t>expression value </a:t>
            </a:r>
            <a:r>
              <a:rPr lang="en-US" sz="2100" dirty="0">
                <a:latin typeface="Consolas" panose="020B0609020204030204" pitchFamily="49" charset="0"/>
              </a:rPr>
              <a:t>0</a:t>
            </a:r>
            <a:r>
              <a:rPr lang="en-US" sz="2100" dirty="0"/>
              <a:t> (false) to the top of the stack.</a:t>
            </a:r>
          </a:p>
        </p:txBody>
      </p:sp>
      <p:sp>
        <p:nvSpPr>
          <p:cNvPr id="7" name="TextBox 6">
            <a:extLst>
              <a:ext uri="{FF2B5EF4-FFF2-40B4-BE49-F238E27FC236}">
                <a16:creationId xmlns:a16="http://schemas.microsoft.com/office/drawing/2014/main" id="{4223B3F3-DEC1-4E02-AFBB-08E019A627F6}"/>
              </a:ext>
            </a:extLst>
          </p:cNvPr>
          <p:cNvSpPr txBox="1"/>
          <p:nvPr/>
        </p:nvSpPr>
        <p:spPr>
          <a:xfrm>
            <a:off x="3112150" y="2267851"/>
            <a:ext cx="4660250" cy="369332"/>
          </a:xfrm>
          <a:prstGeom prst="rect">
            <a:avLst/>
          </a:prstGeom>
          <a:noFill/>
          <a:ln>
            <a:solidFill>
              <a:schemeClr val="tx1"/>
            </a:solidFill>
          </a:ln>
        </p:spPr>
        <p:txBody>
          <a:bodyPr wrap="none" rtlCol="0">
            <a:spAutoFit/>
          </a:bodyPr>
          <a:lstStyle/>
          <a:p>
            <a:pPr algn="l"/>
            <a:r>
              <a:rPr lang="en-US" sz="1800" dirty="0"/>
              <a:t>will be converted to </a:t>
            </a:r>
            <a:r>
              <a:rPr lang="en-US" sz="1800" dirty="0">
                <a:latin typeface="Consolas" panose="020B0609020204030204" pitchFamily="49" charset="0"/>
              </a:rPr>
              <a:t>LDCB0</a:t>
            </a:r>
            <a:r>
              <a:rPr lang="en-US" sz="1800" dirty="0"/>
              <a:t> by the optimizer</a:t>
            </a:r>
          </a:p>
        </p:txBody>
      </p:sp>
      <p:cxnSp>
        <p:nvCxnSpPr>
          <p:cNvPr id="4" name="Straight Arrow Connector 3">
            <a:extLst>
              <a:ext uri="{FF2B5EF4-FFF2-40B4-BE49-F238E27FC236}">
                <a16:creationId xmlns:a16="http://schemas.microsoft.com/office/drawing/2014/main" id="{50B195FC-F1F8-4EA3-A5BA-E58D064F0E98}"/>
              </a:ext>
            </a:extLst>
          </p:cNvPr>
          <p:cNvCxnSpPr>
            <a:cxnSpLocks/>
            <a:stCxn id="7" idx="1"/>
          </p:cNvCxnSpPr>
          <p:nvPr/>
        </p:nvCxnSpPr>
        <p:spPr bwMode="auto">
          <a:xfrm flipH="1">
            <a:off x="2209800" y="2452517"/>
            <a:ext cx="902350" cy="0"/>
          </a:xfrm>
          <a:prstGeom prst="straightConnector1">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t>Code Generation for Statements</a:t>
            </a:r>
          </a:p>
        </p:txBody>
      </p:sp>
      <p:sp>
        <p:nvSpPr>
          <p:cNvPr id="28675" name="Content Placeholder 2"/>
          <p:cNvSpPr>
            <a:spLocks noGrp="1"/>
          </p:cNvSpPr>
          <p:nvPr>
            <p:ph idx="1"/>
          </p:nvPr>
        </p:nvSpPr>
        <p:spPr/>
        <p:txBody>
          <a:bodyPr/>
          <a:lstStyle/>
          <a:p>
            <a:r>
              <a:rPr lang="en-US" dirty="0"/>
              <a:t>Code generation for statements can be described by showing several representative examples of code templates or patterns.</a:t>
            </a:r>
          </a:p>
          <a:p>
            <a:r>
              <a:rPr lang="en-US" dirty="0"/>
              <a:t>A code generation template</a:t>
            </a:r>
          </a:p>
          <a:p>
            <a:pPr lvl="1"/>
            <a:r>
              <a:rPr lang="en-US" dirty="0"/>
              <a:t>specifies some explicit instructions</a:t>
            </a:r>
          </a:p>
          <a:p>
            <a:pPr lvl="1"/>
            <a:r>
              <a:rPr lang="en-US" dirty="0"/>
              <a:t>delegates portions of the code generation to nested components</a:t>
            </a:r>
          </a:p>
          <a:p>
            <a:r>
              <a:rPr lang="en-US" dirty="0"/>
              <a:t>Code generation templates for control structures will often use labels to designate destination addresses for branches.</a:t>
            </a:r>
          </a:p>
        </p:txBody>
      </p:sp>
      <p:sp>
        <p:nvSpPr>
          <p:cNvPr id="28676" name="Footer Placeholder 3"/>
          <p:cNvSpPr>
            <a:spLocks noGrp="1"/>
          </p:cNvSpPr>
          <p:nvPr>
            <p:ph type="ftr" sz="quarter" idx="10"/>
          </p:nvPr>
        </p:nvSpPr>
        <p:spPr>
          <a:noFill/>
        </p:spPr>
        <p:txBody>
          <a:bodyPr/>
          <a:lstStyle/>
          <a:p>
            <a:r>
              <a:rPr lang="en-US"/>
              <a:t>©SoftMoore Consulting</a:t>
            </a:r>
          </a:p>
        </p:txBody>
      </p:sp>
      <p:sp>
        <p:nvSpPr>
          <p:cNvPr id="28677" name="Slide Number Placeholder 4"/>
          <p:cNvSpPr>
            <a:spLocks noGrp="1"/>
          </p:cNvSpPr>
          <p:nvPr>
            <p:ph type="sldNum" sz="quarter" idx="11"/>
          </p:nvPr>
        </p:nvSpPr>
        <p:spPr>
          <a:noFill/>
        </p:spPr>
        <p:txBody>
          <a:bodyPr/>
          <a:lstStyle/>
          <a:p>
            <a:r>
              <a:rPr lang="en-US"/>
              <a:t>Slide </a:t>
            </a:r>
            <a:fld id="{7A18A601-C10C-4618-92C5-10A1B71979C8}"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AssignmentStmt</a:t>
            </a:r>
            <a:endParaRPr lang="en-US" dirty="0">
              <a:latin typeface="Consolas" pitchFamily="49" charset="0"/>
              <a:cs typeface="Consolas" pitchFamily="49" charset="0"/>
            </a:endParaRPr>
          </a:p>
        </p:txBody>
      </p:sp>
      <p:sp>
        <p:nvSpPr>
          <p:cNvPr id="29699" name="Content Placeholder 2"/>
          <p:cNvSpPr>
            <a:spLocks noGrp="1"/>
          </p:cNvSpPr>
          <p:nvPr>
            <p:ph idx="1"/>
          </p:nvPr>
        </p:nvSpPr>
        <p:spPr/>
        <p:txBody>
          <a:bodyPr/>
          <a:lstStyle/>
          <a:p>
            <a:pPr>
              <a:buFontTx/>
              <a:buNone/>
            </a:pPr>
            <a:r>
              <a:rPr lang="en-US" dirty="0"/>
              <a:t>General Description</a:t>
            </a:r>
            <a:endParaRPr lang="en-US" dirty="0">
              <a:latin typeface="Consolas" pitchFamily="49" charset="0"/>
              <a:cs typeface="Consolas" pitchFamily="49" charset="0"/>
            </a:endParaRPr>
          </a:p>
          <a:p>
            <a:r>
              <a:rPr lang="en-US" dirty="0"/>
              <a:t>Emit code for variable on left side of the assignment operator </a:t>
            </a:r>
          </a:p>
          <a:p>
            <a:pPr lvl="1"/>
            <a:r>
              <a:rPr lang="en-US" dirty="0"/>
              <a:t>leaves variable’s </a:t>
            </a:r>
            <a:r>
              <a:rPr lang="en-US" b="1" dirty="0"/>
              <a:t>address</a:t>
            </a:r>
            <a:r>
              <a:rPr lang="en-US" dirty="0"/>
              <a:t> on top of stack</a:t>
            </a:r>
          </a:p>
          <a:p>
            <a:r>
              <a:rPr lang="en-US" dirty="0"/>
              <a:t>Emit code for expression on right side of the assignment operator</a:t>
            </a:r>
          </a:p>
          <a:p>
            <a:pPr lvl="1"/>
            <a:r>
              <a:rPr lang="en-US" dirty="0"/>
              <a:t>leaves expression </a:t>
            </a:r>
            <a:r>
              <a:rPr lang="en-US" b="1" dirty="0"/>
              <a:t>value</a:t>
            </a:r>
            <a:r>
              <a:rPr lang="en-US" dirty="0"/>
              <a:t> on top of stack</a:t>
            </a:r>
          </a:p>
          <a:p>
            <a:r>
              <a:rPr lang="en-US" dirty="0"/>
              <a:t>Emit appropriate store instruction based on the expression’s type</a:t>
            </a:r>
          </a:p>
          <a:p>
            <a:pPr lvl="1"/>
            <a:r>
              <a:rPr lang="en-US" dirty="0"/>
              <a:t>removes value and address, copies value to address</a:t>
            </a:r>
          </a:p>
          <a:p>
            <a:pPr lvl="1"/>
            <a:r>
              <a:rPr lang="en-US" dirty="0"/>
              <a:t>example store instructions are </a:t>
            </a:r>
            <a:r>
              <a:rPr lang="en-US" dirty="0">
                <a:latin typeface="Consolas" panose="020B0609020204030204" pitchFamily="49" charset="0"/>
              </a:rPr>
              <a:t>STOREB</a:t>
            </a:r>
            <a:r>
              <a:rPr lang="en-US" dirty="0"/>
              <a:t>, </a:t>
            </a:r>
            <a:r>
              <a:rPr lang="en-US" dirty="0">
                <a:latin typeface="Consolas" panose="020B0609020204030204" pitchFamily="49" charset="0"/>
              </a:rPr>
              <a:t>STORE2B</a:t>
            </a:r>
            <a:r>
              <a:rPr lang="en-US" dirty="0"/>
              <a:t>, </a:t>
            </a:r>
            <a:r>
              <a:rPr lang="en-US" dirty="0">
                <a:latin typeface="Consolas" panose="020B0609020204030204" pitchFamily="49" charset="0"/>
              </a:rPr>
              <a:t>STOREW</a:t>
            </a:r>
            <a:r>
              <a:rPr lang="en-US" dirty="0"/>
              <a:t>, etc.</a:t>
            </a:r>
          </a:p>
        </p:txBody>
      </p:sp>
      <p:sp>
        <p:nvSpPr>
          <p:cNvPr id="29700" name="Footer Placeholder 3"/>
          <p:cNvSpPr>
            <a:spLocks noGrp="1"/>
          </p:cNvSpPr>
          <p:nvPr>
            <p:ph type="ftr" sz="quarter" idx="10"/>
          </p:nvPr>
        </p:nvSpPr>
        <p:spPr>
          <a:noFill/>
        </p:spPr>
        <p:txBody>
          <a:bodyPr/>
          <a:lstStyle/>
          <a:p>
            <a:r>
              <a:rPr lang="en-US"/>
              <a:t>©SoftMoore Consulting</a:t>
            </a:r>
          </a:p>
        </p:txBody>
      </p:sp>
      <p:sp>
        <p:nvSpPr>
          <p:cNvPr id="29701" name="Slide Number Placeholder 4"/>
          <p:cNvSpPr>
            <a:spLocks noGrp="1"/>
          </p:cNvSpPr>
          <p:nvPr>
            <p:ph type="sldNum" sz="quarter" idx="11"/>
          </p:nvPr>
        </p:nvSpPr>
        <p:spPr>
          <a:noFill/>
        </p:spPr>
        <p:txBody>
          <a:bodyPr/>
          <a:lstStyle/>
          <a:p>
            <a:r>
              <a:rPr lang="en-US"/>
              <a:t>Slide </a:t>
            </a:r>
            <a:fld id="{5270B316-7D10-4FBA-8AFB-7715718965CC}"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a:t>Code Generation for </a:t>
            </a:r>
            <a:r>
              <a:rPr lang="en-US" dirty="0">
                <a:latin typeface="Consolas" pitchFamily="49" charset="0"/>
                <a:cs typeface="Consolas" pitchFamily="49" charset="0"/>
              </a:rPr>
              <a:t>AssignmentStmt</a:t>
            </a:r>
            <a:br>
              <a:rPr lang="en-US" dirty="0"/>
            </a:br>
            <a:r>
              <a:rPr lang="en-US" sz="2400" dirty="0"/>
              <a:t>(continued)</a:t>
            </a:r>
            <a:endParaRPr lang="en-US" dirty="0"/>
          </a:p>
        </p:txBody>
      </p:sp>
      <p:sp>
        <p:nvSpPr>
          <p:cNvPr id="30723" name="Content Placeholder 2"/>
          <p:cNvSpPr>
            <a:spLocks noGrp="1"/>
          </p:cNvSpPr>
          <p:nvPr>
            <p:ph idx="1"/>
          </p:nvPr>
        </p:nvSpPr>
        <p:spPr/>
        <p:txBody>
          <a:bodyPr/>
          <a:lstStyle/>
          <a:p>
            <a:r>
              <a:rPr lang="en-US" dirty="0"/>
              <a:t>Grammar Rule</a:t>
            </a:r>
          </a:p>
          <a:p>
            <a:pPr lvl="1">
              <a:buFontTx/>
              <a:buNone/>
            </a:pPr>
            <a:r>
              <a:rPr lang="en-US" sz="1800" dirty="0">
                <a:latin typeface="Consolas" pitchFamily="49" charset="0"/>
                <a:cs typeface="Consolas" pitchFamily="49" charset="0"/>
              </a:rPr>
              <a:t>variable ":=" expression ";" .</a:t>
            </a:r>
          </a:p>
          <a:p>
            <a:r>
              <a:rPr lang="en-US" dirty="0"/>
              <a:t>Code generation template for type Integer</a:t>
            </a:r>
          </a:p>
          <a:p>
            <a:pPr lvl="1">
              <a:buFontTx/>
              <a:buNone/>
            </a:pPr>
            <a:r>
              <a:rPr lang="en-US" sz="1800" dirty="0">
                <a:latin typeface="Consolas" pitchFamily="49" charset="0"/>
                <a:cs typeface="Consolas" pitchFamily="49" charset="0"/>
              </a:rPr>
              <a:t>...  // emit code for variable</a:t>
            </a:r>
          </a:p>
          <a:p>
            <a:pPr lvl="1">
              <a:spcBef>
                <a:spcPts val="200"/>
              </a:spcBef>
              <a:buFontTx/>
              <a:buNone/>
            </a:pPr>
            <a:r>
              <a:rPr lang="en-US" sz="1800" dirty="0">
                <a:latin typeface="Consolas" pitchFamily="49" charset="0"/>
                <a:cs typeface="Consolas" pitchFamily="49" charset="0"/>
              </a:rPr>
              <a:t>...  // emit code for expression</a:t>
            </a:r>
          </a:p>
          <a:p>
            <a:pPr lvl="1">
              <a:spcBef>
                <a:spcPts val="200"/>
              </a:spcBef>
              <a:buFontTx/>
              <a:buNone/>
            </a:pPr>
            <a:r>
              <a:rPr lang="en-US" sz="1800" dirty="0">
                <a:latin typeface="Consolas" pitchFamily="49" charset="0"/>
                <a:cs typeface="Consolas" pitchFamily="49" charset="0"/>
              </a:rPr>
              <a:t>STOREW</a:t>
            </a:r>
          </a:p>
          <a:p>
            <a:r>
              <a:rPr lang="en-US" dirty="0"/>
              <a:t>Code generation template for type Boolean  </a:t>
            </a:r>
          </a:p>
          <a:p>
            <a:pPr lvl="1">
              <a:buFontTx/>
              <a:buNone/>
            </a:pPr>
            <a:r>
              <a:rPr lang="en-US" sz="1800" dirty="0">
                <a:latin typeface="Consolas" pitchFamily="49" charset="0"/>
                <a:cs typeface="Consolas" pitchFamily="49" charset="0"/>
              </a:rPr>
              <a:t>...  // emit code for variable</a:t>
            </a:r>
          </a:p>
          <a:p>
            <a:pPr lvl="1">
              <a:spcBef>
                <a:spcPts val="200"/>
              </a:spcBef>
              <a:buFontTx/>
              <a:buNone/>
            </a:pPr>
            <a:r>
              <a:rPr lang="en-US" sz="1800" dirty="0">
                <a:latin typeface="Consolas" pitchFamily="49" charset="0"/>
                <a:cs typeface="Consolas" pitchFamily="49" charset="0"/>
              </a:rPr>
              <a:t>...  // emit code for expression</a:t>
            </a:r>
          </a:p>
          <a:p>
            <a:pPr lvl="1">
              <a:spcBef>
                <a:spcPts val="200"/>
              </a:spcBef>
              <a:buFontTx/>
              <a:buNone/>
            </a:pPr>
            <a:r>
              <a:rPr lang="en-US" sz="1800" dirty="0">
                <a:latin typeface="Consolas" pitchFamily="49" charset="0"/>
                <a:cs typeface="Consolas" pitchFamily="49" charset="0"/>
              </a:rPr>
              <a:t>STOREB</a:t>
            </a:r>
          </a:p>
        </p:txBody>
      </p:sp>
      <p:sp>
        <p:nvSpPr>
          <p:cNvPr id="30724" name="Footer Placeholder 3"/>
          <p:cNvSpPr>
            <a:spLocks noGrp="1"/>
          </p:cNvSpPr>
          <p:nvPr>
            <p:ph type="ftr" sz="quarter" idx="10"/>
          </p:nvPr>
        </p:nvSpPr>
        <p:spPr>
          <a:noFill/>
        </p:spPr>
        <p:txBody>
          <a:bodyPr/>
          <a:lstStyle/>
          <a:p>
            <a:r>
              <a:rPr lang="en-US"/>
              <a:t>©SoftMoore Consulting</a:t>
            </a:r>
          </a:p>
        </p:txBody>
      </p:sp>
      <p:sp>
        <p:nvSpPr>
          <p:cNvPr id="30725" name="Slide Number Placeholder 4"/>
          <p:cNvSpPr>
            <a:spLocks noGrp="1"/>
          </p:cNvSpPr>
          <p:nvPr>
            <p:ph type="sldNum" sz="quarter" idx="11"/>
          </p:nvPr>
        </p:nvSpPr>
        <p:spPr>
          <a:noFill/>
        </p:spPr>
        <p:txBody>
          <a:bodyPr/>
          <a:lstStyle/>
          <a:p>
            <a:r>
              <a:rPr lang="en-US"/>
              <a:t>Slide </a:t>
            </a:r>
            <a:fld id="{A04A79AE-7470-4053-9D40-9424749F7506}"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a:t>
            </a:r>
            <a:br>
              <a:rPr lang="en-US" dirty="0"/>
            </a:br>
            <a:r>
              <a:rPr lang="en-US" dirty="0"/>
              <a:t>Class </a:t>
            </a:r>
            <a:r>
              <a:rPr lang="en-US" dirty="0" err="1">
                <a:latin typeface="Consolas" pitchFamily="49" charset="0"/>
                <a:cs typeface="Consolas" pitchFamily="49" charset="0"/>
              </a:rPr>
              <a:t>AssignmentStmt</a:t>
            </a:r>
            <a:endParaRPr lang="en-US" dirty="0">
              <a:latin typeface="Consolas" pitchFamily="49" charset="0"/>
              <a:cs typeface="Consolas" pitchFamily="49" charset="0"/>
            </a:endParaRPr>
          </a:p>
        </p:txBody>
      </p:sp>
      <p:sp>
        <p:nvSpPr>
          <p:cNvPr id="31747" name="Content Placeholder 2"/>
          <p:cNvSpPr>
            <a:spLocks noGrp="1"/>
          </p:cNvSpPr>
          <p:nvPr>
            <p:ph idx="1"/>
          </p:nvPr>
        </p:nvSpPr>
        <p:spPr>
          <a:xfrm>
            <a:off x="458787" y="1363663"/>
            <a:ext cx="8321040" cy="4935537"/>
          </a:xfrm>
        </p:spPr>
        <p:txBody>
          <a:bodyPr tIns="91440"/>
          <a:lstStyle/>
          <a:p>
            <a:pPr marL="182880" lvl="1" indent="0">
              <a:spcBef>
                <a:spcPts val="200"/>
              </a:spcBef>
              <a:buFontTx/>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r>
              <a:rPr lang="en-US" sz="1800" dirty="0">
                <a:latin typeface="Consolas" pitchFamily="49" charset="0"/>
                <a:cs typeface="Consolas" pitchFamily="49" charset="0"/>
              </a:rPr>
              <a:t>, IOException</a:t>
            </a: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var.emit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expr.emit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emitStoreInst</a:t>
            </a:r>
            <a:r>
              <a:rPr lang="en-US" sz="1800" dirty="0">
                <a:latin typeface="Consolas" pitchFamily="49" charset="0"/>
                <a:cs typeface="Consolas" pitchFamily="49" charset="0"/>
              </a:rPr>
              <a:t>(</a:t>
            </a:r>
            <a:r>
              <a:rPr lang="en-US" sz="1800" dirty="0" err="1">
                <a:latin typeface="Consolas" pitchFamily="49" charset="0"/>
                <a:cs typeface="Consolas" pitchFamily="49" charset="0"/>
              </a:rPr>
              <a:t>expr.getType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endParaRPr lang="en-US" sz="2400" dirty="0"/>
          </a:p>
        </p:txBody>
      </p:sp>
      <p:sp>
        <p:nvSpPr>
          <p:cNvPr id="31748" name="Footer Placeholder 3"/>
          <p:cNvSpPr>
            <a:spLocks noGrp="1"/>
          </p:cNvSpPr>
          <p:nvPr>
            <p:ph type="ftr" sz="quarter" idx="10"/>
          </p:nvPr>
        </p:nvSpPr>
        <p:spPr>
          <a:noFill/>
        </p:spPr>
        <p:txBody>
          <a:bodyPr/>
          <a:lstStyle/>
          <a:p>
            <a:r>
              <a:rPr lang="en-US"/>
              <a:t>©SoftMoore Consulting</a:t>
            </a:r>
          </a:p>
        </p:txBody>
      </p:sp>
      <p:sp>
        <p:nvSpPr>
          <p:cNvPr id="31749" name="Slide Number Placeholder 4"/>
          <p:cNvSpPr>
            <a:spLocks noGrp="1"/>
          </p:cNvSpPr>
          <p:nvPr>
            <p:ph type="sldNum" sz="quarter" idx="11"/>
          </p:nvPr>
        </p:nvSpPr>
        <p:spPr>
          <a:noFill/>
        </p:spPr>
        <p:txBody>
          <a:bodyPr/>
          <a:lstStyle/>
          <a:p>
            <a:r>
              <a:rPr lang="en-US"/>
              <a:t>Slide </a:t>
            </a:r>
            <a:fld id="{8A5D70A7-5796-4E0C-8199-D924EC638ABD}"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t>Code Generation for a List of Statements</a:t>
            </a:r>
          </a:p>
        </p:txBody>
      </p:sp>
      <p:sp>
        <p:nvSpPr>
          <p:cNvPr id="32771" name="Content Placeholder 2"/>
          <p:cNvSpPr>
            <a:spLocks noGrp="1"/>
          </p:cNvSpPr>
          <p:nvPr>
            <p:ph idx="1"/>
          </p:nvPr>
        </p:nvSpPr>
        <p:spPr/>
        <p:txBody>
          <a:bodyPr/>
          <a:lstStyle/>
          <a:p>
            <a:r>
              <a:rPr lang="en-US" dirty="0"/>
              <a:t>Grammar Rule</a:t>
            </a:r>
          </a:p>
          <a:p>
            <a:pPr marL="457200" lvl="1" indent="0">
              <a:buNone/>
            </a:pPr>
            <a:r>
              <a:rPr lang="en-US" sz="1800" dirty="0">
                <a:latin typeface="Consolas" panose="020B0609020204030204" pitchFamily="49" charset="0"/>
              </a:rPr>
              <a:t>statements = ( statement )* .</a:t>
            </a:r>
          </a:p>
          <a:p>
            <a:r>
              <a:rPr lang="en-US" dirty="0"/>
              <a:t>Code generation template</a:t>
            </a:r>
          </a:p>
          <a:p>
            <a:pPr marL="457200" lvl="1" indent="0">
              <a:buNone/>
            </a:pPr>
            <a:r>
              <a:rPr lang="en-US" sz="1800" dirty="0">
                <a:latin typeface="Consolas" panose="020B0609020204030204" pitchFamily="49" charset="0"/>
              </a:rPr>
              <a:t>for each statement in statements</a:t>
            </a:r>
          </a:p>
          <a:p>
            <a:pPr marL="457200" lvl="1" indent="0">
              <a:spcBef>
                <a:spcPts val="200"/>
              </a:spcBef>
              <a:buNone/>
            </a:pPr>
            <a:r>
              <a:rPr lang="en-US" sz="1800" dirty="0">
                <a:latin typeface="Consolas" panose="020B0609020204030204" pitchFamily="49" charset="0"/>
              </a:rPr>
              <a:t>    ...  // emit code for statement</a:t>
            </a:r>
          </a:p>
          <a:p>
            <a:r>
              <a:rPr lang="en-US" dirty="0"/>
              <a:t>Example: method </a:t>
            </a:r>
            <a:r>
              <a:rPr lang="en-US" dirty="0">
                <a:latin typeface="Consolas" panose="020B0609020204030204" pitchFamily="49" charset="0"/>
              </a:rPr>
              <a:t>emit()</a:t>
            </a:r>
            <a:r>
              <a:rPr lang="en-US" dirty="0"/>
              <a:t> in class </a:t>
            </a:r>
            <a:r>
              <a:rPr lang="en-US" dirty="0" err="1">
                <a:latin typeface="Consolas" panose="020B0609020204030204" pitchFamily="49" charset="0"/>
              </a:rPr>
              <a:t>StatementPart</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public void emit() throws </a:t>
            </a:r>
            <a:r>
              <a:rPr lang="en-US" sz="1800" dirty="0" err="1">
                <a:latin typeface="Consolas" panose="020B0609020204030204" pitchFamily="49" charset="0"/>
              </a:rPr>
              <a:t>CodeGenException</a:t>
            </a:r>
            <a:r>
              <a:rPr lang="en-US" sz="1800" dirty="0">
                <a:latin typeface="Consolas" panose="020B0609020204030204" pitchFamily="49" charset="0"/>
              </a:rPr>
              <a:t>, </a:t>
            </a:r>
            <a:r>
              <a:rPr lang="en-US" sz="1800" dirty="0" err="1">
                <a:latin typeface="Consolas" panose="020B0609020204030204" pitchFamily="49" charset="0"/>
              </a:rPr>
              <a:t>IOException</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for (Statement </a:t>
            </a:r>
            <a:r>
              <a:rPr lang="en-US" sz="1800" dirty="0" err="1">
                <a:latin typeface="Consolas" panose="020B0609020204030204" pitchFamily="49" charset="0"/>
              </a:rPr>
              <a:t>stmt</a:t>
            </a:r>
            <a:r>
              <a:rPr lang="en-US" sz="1800" dirty="0">
                <a:latin typeface="Consolas" panose="020B0609020204030204" pitchFamily="49" charset="0"/>
              </a:rPr>
              <a:t> : statements)</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stmt.emit</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p>
          <a:p>
            <a:endParaRPr lang="en-US" dirty="0"/>
          </a:p>
        </p:txBody>
      </p:sp>
      <p:sp>
        <p:nvSpPr>
          <p:cNvPr id="32772" name="Footer Placeholder 3"/>
          <p:cNvSpPr>
            <a:spLocks noGrp="1"/>
          </p:cNvSpPr>
          <p:nvPr>
            <p:ph type="ftr" sz="quarter" idx="10"/>
          </p:nvPr>
        </p:nvSpPr>
        <p:spPr/>
        <p:txBody>
          <a:bodyPr/>
          <a:lstStyle/>
          <a:p>
            <a:r>
              <a:rPr lang="en-US"/>
              <a:t>©SoftMoore Consulting</a:t>
            </a:r>
          </a:p>
        </p:txBody>
      </p:sp>
      <p:sp>
        <p:nvSpPr>
          <p:cNvPr id="32773" name="Slide Number Placeholder 4"/>
          <p:cNvSpPr>
            <a:spLocks noGrp="1"/>
          </p:cNvSpPr>
          <p:nvPr>
            <p:ph type="sldNum" sz="quarter" idx="11"/>
          </p:nvPr>
        </p:nvSpPr>
        <p:spPr/>
        <p:txBody>
          <a:bodyPr/>
          <a:lstStyle/>
          <a:p>
            <a:r>
              <a:rPr lang="en-US"/>
              <a:t>Slide </a:t>
            </a:r>
            <a:fld id="{94A6A08C-BE04-43EF-854C-5C56BD668159}"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p>
        </p:txBody>
      </p:sp>
      <p:sp>
        <p:nvSpPr>
          <p:cNvPr id="5123" name="Content Placeholder 2"/>
          <p:cNvSpPr>
            <a:spLocks noGrp="1"/>
          </p:cNvSpPr>
          <p:nvPr>
            <p:ph idx="1"/>
          </p:nvPr>
        </p:nvSpPr>
        <p:spPr/>
        <p:txBody>
          <a:bodyPr/>
          <a:lstStyle/>
          <a:p>
            <a:r>
              <a:rPr lang="en-US" dirty="0"/>
              <a:t>Code generation is performed by the method </a:t>
            </a:r>
            <a:r>
              <a:rPr lang="en-US" dirty="0">
                <a:latin typeface="Consolas" pitchFamily="49" charset="0"/>
                <a:cs typeface="Consolas" pitchFamily="49" charset="0"/>
              </a:rPr>
              <a:t>emit()</a:t>
            </a:r>
            <a:r>
              <a:rPr lang="en-US" dirty="0"/>
              <a:t> in the AST classes.</a:t>
            </a:r>
          </a:p>
          <a:p>
            <a:r>
              <a:rPr lang="en-US" dirty="0"/>
              <a:t>Similar to the implementation of method </a:t>
            </a:r>
            <a:r>
              <a:rPr lang="en-US" dirty="0" err="1">
                <a:latin typeface="Consolas" pitchFamily="49" charset="0"/>
                <a:cs typeface="Consolas" pitchFamily="49" charset="0"/>
              </a:rPr>
              <a:t>checkConstraints</a:t>
            </a:r>
            <a:r>
              <a:rPr lang="en-US" dirty="0">
                <a:latin typeface="Consolas" pitchFamily="49" charset="0"/>
                <a:cs typeface="Consolas" pitchFamily="49" charset="0"/>
              </a:rPr>
              <a:t>()</a:t>
            </a:r>
            <a:r>
              <a:rPr lang="en-US" dirty="0"/>
              <a:t>, most of the AST classes delegate some or all code generation to component classes within the tree.</a:t>
            </a:r>
          </a:p>
          <a:p>
            <a:r>
              <a:rPr lang="en-US" dirty="0"/>
              <a:t>Example: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StatementPart</a:t>
            </a:r>
            <a:endParaRPr lang="en-US" dirty="0">
              <a:latin typeface="Consolas" pitchFamily="49" charset="0"/>
              <a:cs typeface="Consolas" pitchFamily="49" charset="0"/>
            </a:endParaRPr>
          </a:p>
          <a:p>
            <a:pPr lvl="1">
              <a:buFontTx/>
              <a:buNone/>
            </a:pPr>
            <a:r>
              <a:rPr lang="en-US" sz="1800" dirty="0">
                <a:latin typeface="Consolas" pitchFamily="49" charset="0"/>
                <a:cs typeface="Consolas" pitchFamily="49" charset="0"/>
              </a:rPr>
              <a:t>for (Statement stmt : statements)</a:t>
            </a:r>
          </a:p>
          <a:p>
            <a:pPr lvl="1">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stmt.emit</a:t>
            </a:r>
            <a:r>
              <a:rPr lang="en-US" sz="1800" dirty="0">
                <a:latin typeface="Consolas" pitchFamily="49" charset="0"/>
                <a:cs typeface="Consolas" pitchFamily="49" charset="0"/>
              </a:rPr>
              <a:t>();</a:t>
            </a:r>
          </a:p>
          <a:p>
            <a:endParaRPr lang="en-US" dirty="0"/>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BCF15D7C-9098-4FFC-99A0-F9DBA93047FC}"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Code Generation for </a:t>
            </a:r>
            <a:r>
              <a:rPr lang="en-US" dirty="0" err="1">
                <a:latin typeface="Consolas" panose="020B0609020204030204" pitchFamily="49" charset="0"/>
              </a:rPr>
              <a:t>LoopStmt</a:t>
            </a:r>
            <a:endParaRPr lang="en-US" dirty="0">
              <a:latin typeface="Consolas" panose="020B0609020204030204" pitchFamily="49" charset="0"/>
            </a:endParaRPr>
          </a:p>
        </p:txBody>
      </p:sp>
      <p:sp>
        <p:nvSpPr>
          <p:cNvPr id="10243"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 "while"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a:t>
            </a:r>
          </a:p>
          <a:p>
            <a:pPr lvl="1">
              <a:spcBef>
                <a:spcPts val="200"/>
              </a:spcBef>
              <a:buFontTx/>
              <a:buNone/>
            </a:pPr>
            <a:r>
              <a:rPr lang="en-US" sz="1800" dirty="0">
                <a:latin typeface="Consolas" pitchFamily="49" charset="0"/>
                <a:cs typeface="Consolas" pitchFamily="49" charset="0"/>
              </a:rPr>
              <a:t>           "loop" statements "end" "loop" ";" .</a:t>
            </a:r>
            <a:endParaRPr lang="en-US" dirty="0"/>
          </a:p>
          <a:p>
            <a:r>
              <a:rPr lang="en-US" dirty="0"/>
              <a:t>Code generation template for loop without a </a:t>
            </a:r>
            <a:r>
              <a:rPr lang="en-US" dirty="0">
                <a:latin typeface="Consolas" panose="020B0609020204030204" pitchFamily="49" charset="0"/>
              </a:rPr>
              <a:t>while</a:t>
            </a:r>
            <a:r>
              <a:rPr lang="en-US" dirty="0"/>
              <a:t> prefix:</a:t>
            </a:r>
          </a:p>
          <a:p>
            <a:pPr marL="457200" lvl="1" indent="0">
              <a:buNone/>
            </a:pPr>
            <a:r>
              <a:rPr lang="en-US" sz="1800" dirty="0">
                <a:latin typeface="Consolas" panose="020B0609020204030204" pitchFamily="49" charset="0"/>
              </a:rPr>
              <a:t>L1:</a:t>
            </a:r>
          </a:p>
          <a:p>
            <a:pPr marL="457200" lvl="1" indent="0">
              <a:spcBef>
                <a:spcPts val="100"/>
              </a:spcBef>
              <a:buNone/>
            </a:pPr>
            <a:r>
              <a:rPr lang="en-US" sz="1800" dirty="0">
                <a:latin typeface="Consolas" panose="020B0609020204030204" pitchFamily="49" charset="0"/>
              </a:rPr>
              <a:t>   ...  statements nested within the loop</a:t>
            </a:r>
          </a:p>
          <a:p>
            <a:pPr marL="457200" lvl="1" indent="0">
              <a:spcBef>
                <a:spcPts val="100"/>
              </a:spcBef>
              <a:buNone/>
            </a:pPr>
            <a:r>
              <a:rPr lang="en-US" sz="1800" dirty="0">
                <a:latin typeface="Consolas" panose="020B0609020204030204" pitchFamily="49" charset="0"/>
              </a:rPr>
              <a:t>        (usually contain an exit statement)</a:t>
            </a:r>
          </a:p>
          <a:p>
            <a:pPr marL="457200" lvl="1" indent="0">
              <a:spcBef>
                <a:spcPts val="100"/>
              </a:spcBef>
              <a:buNone/>
            </a:pPr>
            <a:r>
              <a:rPr lang="en-US" sz="1800" dirty="0">
                <a:latin typeface="Consolas" panose="020B0609020204030204" pitchFamily="49" charset="0"/>
              </a:rPr>
              <a:t>   BR L1</a:t>
            </a:r>
          </a:p>
          <a:p>
            <a:pPr marL="457200" lvl="1" indent="0">
              <a:spcBef>
                <a:spcPts val="100"/>
              </a:spcBef>
              <a:buNone/>
            </a:pPr>
            <a:r>
              <a:rPr lang="en-US" sz="1800" dirty="0">
                <a:latin typeface="Consolas" panose="020B0609020204030204" pitchFamily="49" charset="0"/>
              </a:rPr>
              <a:t>L2:</a:t>
            </a:r>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E0BAF8FE-1D74-4E8E-934B-765CAB58B2D4}"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Code Generation for </a:t>
            </a:r>
            <a:r>
              <a:rPr lang="en-US" dirty="0" err="1">
                <a:latin typeface="Consolas" panose="020B0609020204030204" pitchFamily="49" charset="0"/>
              </a:rPr>
              <a:t>LoopStmt</a:t>
            </a:r>
            <a:br>
              <a:rPr lang="en-US" dirty="0">
                <a:latin typeface="Consolas" panose="020B0609020204030204" pitchFamily="49" charset="0"/>
              </a:rPr>
            </a:br>
            <a:r>
              <a:rPr lang="en-US" sz="2400" dirty="0"/>
              <a:t>(continued)</a:t>
            </a:r>
          </a:p>
        </p:txBody>
      </p:sp>
      <p:sp>
        <p:nvSpPr>
          <p:cNvPr id="10243" name="Content Placeholder 2"/>
          <p:cNvSpPr>
            <a:spLocks noGrp="1"/>
          </p:cNvSpPr>
          <p:nvPr>
            <p:ph idx="1"/>
          </p:nvPr>
        </p:nvSpPr>
        <p:spPr/>
        <p:txBody>
          <a:bodyPr/>
          <a:lstStyle/>
          <a:p>
            <a:r>
              <a:rPr lang="en-US" dirty="0"/>
              <a:t>Code generation template for loop with a </a:t>
            </a:r>
            <a:r>
              <a:rPr lang="en-US" dirty="0">
                <a:latin typeface="Consolas" panose="020B0609020204030204" pitchFamily="49" charset="0"/>
              </a:rPr>
              <a:t>while</a:t>
            </a:r>
            <a:r>
              <a:rPr lang="en-US" dirty="0"/>
              <a:t> prefix</a:t>
            </a:r>
          </a:p>
          <a:p>
            <a:pPr marL="457200" lvl="1" indent="0">
              <a:buNone/>
            </a:pPr>
            <a:r>
              <a:rPr lang="en-US" sz="1800" dirty="0">
                <a:latin typeface="Consolas" panose="020B0609020204030204" pitchFamily="49" charset="0"/>
              </a:rPr>
              <a:t>L1:</a:t>
            </a:r>
          </a:p>
          <a:p>
            <a:pPr marL="457200" lvl="1" indent="0">
              <a:spcBef>
                <a:spcPts val="100"/>
              </a:spcBef>
              <a:buNone/>
            </a:pPr>
            <a:r>
              <a:rPr lang="en-US" sz="1800" dirty="0">
                <a:latin typeface="Consolas" panose="020B0609020204030204" pitchFamily="49" charset="0"/>
              </a:rPr>
              <a:t>    ...  emit code to evaluate while expression</a:t>
            </a:r>
          </a:p>
          <a:p>
            <a:pPr marL="457200" lvl="1" indent="0">
              <a:spcBef>
                <a:spcPts val="100"/>
              </a:spcBef>
              <a:buNone/>
            </a:pPr>
            <a:r>
              <a:rPr lang="en-US" sz="1800" dirty="0">
                <a:latin typeface="Consolas" panose="020B0609020204030204" pitchFamily="49" charset="0"/>
              </a:rPr>
              <a:t>    ...  branch to L2 if value of expression is false</a:t>
            </a:r>
          </a:p>
          <a:p>
            <a:pPr marL="457200" lvl="1" indent="0">
              <a:spcBef>
                <a:spcPts val="100"/>
              </a:spcBef>
              <a:buNone/>
            </a:pPr>
            <a:r>
              <a:rPr lang="en-US" sz="1800" dirty="0">
                <a:latin typeface="Consolas" panose="020B0609020204030204" pitchFamily="49" charset="0"/>
              </a:rPr>
              <a:t>    ...  statements nested within the loop</a:t>
            </a:r>
          </a:p>
          <a:p>
            <a:pPr marL="457200" lvl="1" indent="0">
              <a:spcBef>
                <a:spcPts val="100"/>
              </a:spcBef>
              <a:buNone/>
            </a:pPr>
            <a:r>
              <a:rPr lang="en-US" sz="1800" dirty="0">
                <a:latin typeface="Consolas" panose="020B0609020204030204" pitchFamily="49" charset="0"/>
              </a:rPr>
              <a:t>    BR L1</a:t>
            </a:r>
          </a:p>
          <a:p>
            <a:pPr marL="457200" lvl="1" indent="0">
              <a:spcBef>
                <a:spcPts val="100"/>
              </a:spcBef>
              <a:buNone/>
            </a:pPr>
            <a:r>
              <a:rPr lang="en-US" sz="1800" dirty="0">
                <a:latin typeface="Consolas" panose="020B0609020204030204" pitchFamily="49" charset="0"/>
              </a:rPr>
              <a:t>L2:</a:t>
            </a:r>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E0BAF8FE-1D74-4E8E-934B-765CAB58B2D4}" type="slidenum">
              <a:rPr lang="en-US" smtClean="0"/>
              <a:pPr/>
              <a:t>41</a:t>
            </a:fld>
            <a:endParaRPr lang="en-US"/>
          </a:p>
        </p:txBody>
      </p:sp>
    </p:spTree>
    <p:extLst>
      <p:ext uri="{BB962C8B-B14F-4D97-AF65-F5344CB8AC3E}">
        <p14:creationId xmlns:p14="http://schemas.microsoft.com/office/powerpoint/2010/main" val="28798658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a:t>
            </a:r>
            <a:r>
              <a:rPr lang="en-US" dirty="0" err="1">
                <a:latin typeface="Consolas" pitchFamily="49" charset="0"/>
                <a:cs typeface="Consolas" pitchFamily="49" charset="0"/>
              </a:rPr>
              <a:t>LoopStmt</a:t>
            </a:r>
            <a:endParaRPr lang="en-US" dirty="0">
              <a:latin typeface="Consolas" pitchFamily="49" charset="0"/>
              <a:cs typeface="Consolas" pitchFamily="49" charset="0"/>
            </a:endParaRPr>
          </a:p>
        </p:txBody>
      </p:sp>
      <p:sp>
        <p:nvSpPr>
          <p:cNvPr id="10243" name="Content Placeholder 2"/>
          <p:cNvSpPr>
            <a:spLocks noGrp="1"/>
          </p:cNvSpPr>
          <p:nvPr>
            <p:ph idx="1"/>
          </p:nvPr>
        </p:nvSpPr>
        <p:spPr>
          <a:xfrm>
            <a:off x="458787" y="1363663"/>
            <a:ext cx="8412480" cy="4935537"/>
          </a:xfrm>
        </p:spPr>
        <p:txBody>
          <a:bodyPr/>
          <a:lstStyle/>
          <a:p>
            <a:pPr marL="182880" indent="0">
              <a:spcBef>
                <a:spcPts val="100"/>
              </a:spcBef>
              <a:buFontTx/>
              <a:buNone/>
            </a:pPr>
            <a:r>
              <a:rPr lang="en-US" sz="1800" dirty="0">
                <a:latin typeface="Consolas" pitchFamily="49" charset="0"/>
                <a:cs typeface="Consolas" pitchFamily="49" charset="0"/>
              </a:rPr>
              <a:t>@Override</a:t>
            </a:r>
          </a:p>
          <a:p>
            <a:pPr marL="182880" indent="0">
              <a:spcBef>
                <a:spcPts val="100"/>
              </a:spcBef>
              <a:buFontTx/>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r>
              <a:rPr lang="en-US" sz="1800" dirty="0">
                <a:latin typeface="Consolas" pitchFamily="49" charset="0"/>
                <a:cs typeface="Consolas" pitchFamily="49" charset="0"/>
              </a:rPr>
              <a:t>, </a:t>
            </a:r>
            <a:r>
              <a:rPr lang="en-US" sz="1800" dirty="0" err="1">
                <a:latin typeface="Consolas" pitchFamily="49" charset="0"/>
                <a:cs typeface="Consolas" pitchFamily="49" charset="0"/>
              </a:rPr>
              <a:t>IOException</a:t>
            </a: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p>
          <a:p>
            <a:pPr marL="182880" indent="0">
              <a:spcBef>
                <a:spcPts val="100"/>
              </a:spcBef>
              <a:buFontTx/>
              <a:buNone/>
            </a:pPr>
            <a:r>
              <a:rPr lang="en-US" sz="1800" dirty="0">
                <a:latin typeface="Consolas" pitchFamily="49" charset="0"/>
                <a:cs typeface="Consolas" pitchFamily="49" charset="0"/>
              </a:rPr>
              <a:t>    // L1:</a:t>
            </a: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(L1);</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whileExpr</a:t>
            </a:r>
            <a:r>
              <a:rPr lang="en-US" sz="1800" dirty="0">
                <a:latin typeface="Consolas" pitchFamily="49" charset="0"/>
                <a:cs typeface="Consolas" pitchFamily="49" charset="0"/>
              </a:rPr>
              <a:t> != null)</a:t>
            </a: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whileExpr.emitBranch</a:t>
            </a:r>
            <a:r>
              <a:rPr lang="en-US" sz="1800" dirty="0">
                <a:latin typeface="Consolas" pitchFamily="49" charset="0"/>
                <a:cs typeface="Consolas" pitchFamily="49" charset="0"/>
              </a:rPr>
              <a:t>(false, L2);</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for (Statement </a:t>
            </a:r>
            <a:r>
              <a:rPr lang="en-US" sz="1800" dirty="0" err="1">
                <a:latin typeface="Consolas" pitchFamily="49" charset="0"/>
                <a:cs typeface="Consolas" pitchFamily="49" charset="0"/>
              </a:rPr>
              <a:t>stmt</a:t>
            </a:r>
            <a:r>
              <a:rPr lang="en-US" sz="1800" dirty="0">
                <a:latin typeface="Consolas" pitchFamily="49" charset="0"/>
                <a:cs typeface="Consolas" pitchFamily="49" charset="0"/>
              </a:rPr>
              <a:t> : statements)</a:t>
            </a: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stmt.emit</a:t>
            </a:r>
            <a:r>
              <a:rPr lang="en-US" sz="1800" dirty="0">
                <a:latin typeface="Consolas" pitchFamily="49" charset="0"/>
                <a:cs typeface="Consolas" pitchFamily="49" charset="0"/>
              </a:rPr>
              <a:t>();</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emit("BR " + L1);</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 L2:</a:t>
            </a: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(L2);</a:t>
            </a:r>
          </a:p>
          <a:p>
            <a:pPr marL="182880" indent="0">
              <a:spcBef>
                <a:spcPts val="100"/>
              </a:spcBef>
              <a:buFontTx/>
              <a:buNone/>
            </a:pPr>
            <a:r>
              <a:rPr lang="en-US" sz="1800" dirty="0">
                <a:latin typeface="Consolas" pitchFamily="49" charset="0"/>
                <a:cs typeface="Consolas" pitchFamily="49" charset="0"/>
              </a:rPr>
              <a:t>  }</a:t>
            </a:r>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E0BAF8FE-1D74-4E8E-934B-765CAB58B2D4}" type="slidenum">
              <a:rPr lang="en-US" smtClean="0"/>
              <a:pPr/>
              <a:t>42</a:t>
            </a:fld>
            <a:endParaRPr lang="en-US"/>
          </a:p>
        </p:txBody>
      </p:sp>
    </p:spTree>
    <p:extLst>
      <p:ext uri="{BB962C8B-B14F-4D97-AF65-F5344CB8AC3E}">
        <p14:creationId xmlns:p14="http://schemas.microsoft.com/office/powerpoint/2010/main" val="31285231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dirty="0"/>
              <a:t>Code Generation for </a:t>
            </a:r>
            <a:r>
              <a:rPr lang="en-US" dirty="0">
                <a:latin typeface="Consolas" pitchFamily="49" charset="0"/>
                <a:cs typeface="Consolas" pitchFamily="49" charset="0"/>
              </a:rPr>
              <a:t>ReadStmt</a:t>
            </a:r>
          </a:p>
        </p:txBody>
      </p:sp>
      <p:sp>
        <p:nvSpPr>
          <p:cNvPr id="35843" name="Content Placeholder 2"/>
          <p:cNvSpPr>
            <a:spLocks noGrp="1"/>
          </p:cNvSpPr>
          <p:nvPr>
            <p:ph idx="1"/>
          </p:nvPr>
        </p:nvSpPr>
        <p:spPr/>
        <p:txBody>
          <a:bodyPr/>
          <a:lstStyle/>
          <a:p>
            <a:r>
              <a:rPr lang="en-US" dirty="0"/>
              <a:t>Grammar Rule</a:t>
            </a:r>
          </a:p>
          <a:p>
            <a:pPr lvl="1">
              <a:buFontTx/>
              <a:buNone/>
            </a:pPr>
            <a:r>
              <a:rPr lang="en-US" sz="1800" dirty="0">
                <a:latin typeface="Consolas" pitchFamily="49" charset="0"/>
                <a:cs typeface="Consolas" pitchFamily="49" charset="0"/>
              </a:rPr>
              <a:t>readStmt = "read" variable ";" .</a:t>
            </a:r>
          </a:p>
          <a:p>
            <a:r>
              <a:rPr lang="en-US" dirty="0"/>
              <a:t>Code generation template for a variable of type Integer</a:t>
            </a:r>
          </a:p>
          <a:p>
            <a:pPr lvl="1">
              <a:buFontTx/>
              <a:buNone/>
            </a:pPr>
            <a:r>
              <a:rPr lang="en-US" sz="1800" dirty="0">
                <a:latin typeface="Consolas" pitchFamily="49" charset="0"/>
                <a:cs typeface="Consolas" pitchFamily="49" charset="0"/>
              </a:rPr>
              <a:t>...  // emit code for variable</a:t>
            </a:r>
          </a:p>
          <a:p>
            <a:pPr lvl="1">
              <a:buFontTx/>
              <a:buNone/>
            </a:pPr>
            <a:r>
              <a:rPr lang="en-US" sz="1800" dirty="0">
                <a:latin typeface="Consolas" pitchFamily="49" charset="0"/>
                <a:cs typeface="Consolas" pitchFamily="49" charset="0"/>
              </a:rPr>
              <a:t>     // (leaves variable's address on top of stack)</a:t>
            </a:r>
          </a:p>
          <a:p>
            <a:pPr lvl="1">
              <a:spcBef>
                <a:spcPts val="200"/>
              </a:spcBef>
              <a:buFontTx/>
              <a:buNone/>
            </a:pPr>
            <a:r>
              <a:rPr lang="en-US" sz="1800" dirty="0">
                <a:latin typeface="Consolas" pitchFamily="49" charset="0"/>
                <a:cs typeface="Consolas" pitchFamily="49" charset="0"/>
              </a:rPr>
              <a:t>GETINT</a:t>
            </a:r>
          </a:p>
          <a:p>
            <a:r>
              <a:rPr lang="en-US" dirty="0"/>
              <a:t>Code generation template for a variable of type Character</a:t>
            </a:r>
          </a:p>
          <a:p>
            <a:pPr lvl="1">
              <a:buFontTx/>
              <a:buNone/>
            </a:pPr>
            <a:r>
              <a:rPr lang="en-US" sz="1800" dirty="0">
                <a:latin typeface="Consolas" pitchFamily="49" charset="0"/>
                <a:cs typeface="Consolas" pitchFamily="49" charset="0"/>
              </a:rPr>
              <a:t>...  // emit code for variable</a:t>
            </a:r>
          </a:p>
          <a:p>
            <a:pPr lvl="1">
              <a:spcBef>
                <a:spcPct val="0"/>
              </a:spcBef>
              <a:buFontTx/>
              <a:buNone/>
            </a:pPr>
            <a:r>
              <a:rPr lang="en-US" sz="1800" dirty="0">
                <a:latin typeface="Consolas" pitchFamily="49" charset="0"/>
                <a:cs typeface="Consolas" pitchFamily="49" charset="0"/>
              </a:rPr>
              <a:t>     // (leaves variable's address on top of stack)</a:t>
            </a:r>
          </a:p>
          <a:p>
            <a:pPr lvl="1">
              <a:spcBef>
                <a:spcPct val="0"/>
              </a:spcBef>
              <a:buFontTx/>
              <a:buNone/>
            </a:pPr>
            <a:r>
              <a:rPr lang="en-US" sz="1800" dirty="0">
                <a:latin typeface="Consolas" pitchFamily="49" charset="0"/>
                <a:cs typeface="Consolas" pitchFamily="49" charset="0"/>
              </a:rPr>
              <a:t>GETCH</a:t>
            </a:r>
          </a:p>
          <a:p>
            <a:r>
              <a:rPr lang="en-US" dirty="0"/>
              <a:t>Both of the above two templates are followed by code to store the value that was read into the variable.</a:t>
            </a:r>
          </a:p>
        </p:txBody>
      </p:sp>
      <p:sp>
        <p:nvSpPr>
          <p:cNvPr id="35844" name="Footer Placeholder 3"/>
          <p:cNvSpPr>
            <a:spLocks noGrp="1"/>
          </p:cNvSpPr>
          <p:nvPr>
            <p:ph type="ftr" sz="quarter" idx="10"/>
          </p:nvPr>
        </p:nvSpPr>
        <p:spPr>
          <a:noFill/>
        </p:spPr>
        <p:txBody>
          <a:bodyPr/>
          <a:lstStyle/>
          <a:p>
            <a:r>
              <a:rPr lang="en-US"/>
              <a:t>©SoftMoore Consulting</a:t>
            </a:r>
          </a:p>
        </p:txBody>
      </p:sp>
      <p:sp>
        <p:nvSpPr>
          <p:cNvPr id="35845" name="Slide Number Placeholder 4"/>
          <p:cNvSpPr>
            <a:spLocks noGrp="1"/>
          </p:cNvSpPr>
          <p:nvPr>
            <p:ph type="sldNum" sz="quarter" idx="11"/>
          </p:nvPr>
        </p:nvSpPr>
        <p:spPr>
          <a:noFill/>
        </p:spPr>
        <p:txBody>
          <a:bodyPr/>
          <a:lstStyle/>
          <a:p>
            <a:r>
              <a:rPr lang="en-US"/>
              <a:t>Slide </a:t>
            </a:r>
            <a:fld id="{3F0B88EF-11EB-41E1-8458-B2CEE33644A5}"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a:t>
            </a:r>
            <a:r>
              <a:rPr lang="en-US" dirty="0">
                <a:latin typeface="Consolas" pitchFamily="49" charset="0"/>
              </a:rPr>
              <a:t>Read</a:t>
            </a:r>
            <a:r>
              <a:rPr lang="en-US" dirty="0">
                <a:latin typeface="Consolas" pitchFamily="49" charset="0"/>
                <a:cs typeface="Consolas" pitchFamily="49" charset="0"/>
              </a:rPr>
              <a:t>Stmt</a:t>
            </a:r>
          </a:p>
        </p:txBody>
      </p:sp>
      <p:sp>
        <p:nvSpPr>
          <p:cNvPr id="10243" name="Content Placeholder 2"/>
          <p:cNvSpPr>
            <a:spLocks noGrp="1"/>
          </p:cNvSpPr>
          <p:nvPr>
            <p:ph idx="1"/>
          </p:nvPr>
        </p:nvSpPr>
        <p:spPr>
          <a:xfrm>
            <a:off x="458787" y="1363663"/>
            <a:ext cx="8412480" cy="4935537"/>
          </a:xfrm>
        </p:spPr>
        <p:txBody>
          <a:bodyPr tIns="91440"/>
          <a:lstStyle/>
          <a:p>
            <a:pPr marL="182880" indent="0">
              <a:spcBef>
                <a:spcPts val="100"/>
              </a:spcBef>
              <a:buFontTx/>
              <a:buNone/>
            </a:pPr>
            <a:r>
              <a:rPr lang="en-US" sz="1800" dirty="0">
                <a:latin typeface="Consolas" pitchFamily="49" charset="0"/>
                <a:cs typeface="Consolas" pitchFamily="49" charset="0"/>
              </a:rPr>
              <a:t>@Override</a:t>
            </a:r>
          </a:p>
          <a:p>
            <a:pPr marL="182880" indent="0">
              <a:spcBef>
                <a:spcPts val="100"/>
              </a:spcBef>
              <a:buFontTx/>
              <a:buNone/>
            </a:pPr>
            <a:r>
              <a:rPr lang="en-US" sz="1800" dirty="0">
                <a:latin typeface="Consolas" pitchFamily="49" charset="0"/>
                <a:cs typeface="Consolas" pitchFamily="49" charset="0"/>
              </a:rPr>
              <a:t>public void emit() throws CodeGenException, IOException</a:t>
            </a:r>
          </a:p>
          <a:p>
            <a:pPr marL="182880" indent="0">
              <a:spcBef>
                <a:spcPts val="100"/>
              </a:spcBef>
              <a:buFontTx/>
              <a:buNone/>
            </a:pPr>
            <a:r>
              <a:rPr lang="en-US" sz="1800" dirty="0">
                <a:latin typeface="Consolas" pitchFamily="49" charset="0"/>
                <a:cs typeface="Consolas" pitchFamily="49" charset="0"/>
              </a:rPr>
              <a:t>  {</a:t>
            </a:r>
          </a:p>
          <a:p>
            <a:pPr marL="182880" indent="0">
              <a:spcBef>
                <a:spcPts val="100"/>
              </a:spcBef>
              <a:buFontTx/>
              <a:buNone/>
            </a:pPr>
            <a:r>
              <a:rPr lang="en-US" sz="1800" dirty="0">
                <a:latin typeface="Consolas" pitchFamily="49" charset="0"/>
                <a:cs typeface="Consolas" pitchFamily="49" charset="0"/>
              </a:rPr>
              <a:t>    var.emit();</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if (var.getType() == Type.Integer)</a:t>
            </a:r>
          </a:p>
          <a:p>
            <a:pPr marL="182880" indent="0">
              <a:spcBef>
                <a:spcPts val="100"/>
              </a:spcBef>
              <a:buFontTx/>
              <a:buNone/>
            </a:pPr>
            <a:r>
              <a:rPr lang="en-US" sz="1800" dirty="0">
                <a:latin typeface="Consolas" pitchFamily="49" charset="0"/>
                <a:cs typeface="Consolas" pitchFamily="49" charset="0"/>
              </a:rPr>
              <a:t>        emit("GETINT");</a:t>
            </a:r>
          </a:p>
          <a:p>
            <a:pPr marL="182880" indent="0">
              <a:spcBef>
                <a:spcPts val="100"/>
              </a:spcBef>
              <a:buFontTx/>
              <a:buNone/>
            </a:pPr>
            <a:r>
              <a:rPr lang="en-US" sz="1800" dirty="0">
                <a:latin typeface="Consolas" pitchFamily="49" charset="0"/>
                <a:cs typeface="Consolas" pitchFamily="49" charset="0"/>
              </a:rPr>
              <a:t>    else  // type must be Char</a:t>
            </a:r>
          </a:p>
          <a:p>
            <a:pPr marL="182880" indent="0">
              <a:spcBef>
                <a:spcPts val="100"/>
              </a:spcBef>
              <a:buFontTx/>
              <a:buNone/>
            </a:pPr>
            <a:r>
              <a:rPr lang="en-US" sz="1800" dirty="0">
                <a:latin typeface="Consolas" pitchFamily="49" charset="0"/>
                <a:cs typeface="Consolas" pitchFamily="49" charset="0"/>
              </a:rPr>
              <a:t>        emit("GETCH");</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emitStoreInst(var.getType());</a:t>
            </a:r>
          </a:p>
          <a:p>
            <a:pPr marL="182880" indent="0">
              <a:spcBef>
                <a:spcPts val="100"/>
              </a:spcBef>
              <a:buFontTx/>
              <a:buNone/>
            </a:pPr>
            <a:r>
              <a:rPr lang="en-US" sz="1800" dirty="0">
                <a:latin typeface="Consolas" pitchFamily="49" charset="0"/>
                <a:cs typeface="Consolas" pitchFamily="49" charset="0"/>
              </a:rPr>
              <a:t>  }</a:t>
            </a:r>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E0BAF8FE-1D74-4E8E-934B-765CAB58B2D4}" type="slidenum">
              <a:rPr lang="en-US" smtClean="0"/>
              <a:pPr/>
              <a:t>44</a:t>
            </a:fld>
            <a:endParaRPr lang="en-US"/>
          </a:p>
        </p:txBody>
      </p:sp>
    </p:spTree>
    <p:extLst>
      <p:ext uri="{BB962C8B-B14F-4D97-AF65-F5344CB8AC3E}">
        <p14:creationId xmlns:p14="http://schemas.microsoft.com/office/powerpoint/2010/main" val="8242961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990600" y="152400"/>
            <a:ext cx="7315200" cy="1004888"/>
          </a:xfrm>
        </p:spPr>
        <p:txBody>
          <a:bodyPr/>
          <a:lstStyle/>
          <a:p>
            <a:r>
              <a:rPr lang="en-US" dirty="0"/>
              <a:t>Code Generation for </a:t>
            </a:r>
            <a:r>
              <a:rPr lang="en-US" dirty="0" err="1">
                <a:latin typeface="Consolas" pitchFamily="49" charset="0"/>
                <a:cs typeface="Consolas" pitchFamily="49" charset="0"/>
              </a:rPr>
              <a:t>ExitStmt</a:t>
            </a:r>
            <a:r>
              <a:rPr lang="en-US" dirty="0"/>
              <a:t> </a:t>
            </a:r>
          </a:p>
        </p:txBody>
      </p:sp>
      <p:sp>
        <p:nvSpPr>
          <p:cNvPr id="36867"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exitStmt</a:t>
            </a:r>
            <a:r>
              <a:rPr lang="en-US" sz="1800" dirty="0">
                <a:latin typeface="Consolas" pitchFamily="49" charset="0"/>
                <a:cs typeface="Consolas" pitchFamily="49" charset="0"/>
              </a:rPr>
              <a:t> = "exit" ( "when"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 ";" .</a:t>
            </a:r>
          </a:p>
          <a:p>
            <a:r>
              <a:rPr lang="en-US" dirty="0"/>
              <a:t>The exit statement must obtain the end label number, say </a:t>
            </a:r>
            <a:r>
              <a:rPr lang="en-US" dirty="0">
                <a:latin typeface="Consolas" pitchFamily="49" charset="0"/>
                <a:cs typeface="Consolas" pitchFamily="49" charset="0"/>
              </a:rPr>
              <a:t>L2</a:t>
            </a:r>
            <a:r>
              <a:rPr lang="en-US" dirty="0"/>
              <a:t>, from its enclosing loop statement.</a:t>
            </a:r>
          </a:p>
          <a:p>
            <a:r>
              <a:rPr lang="en-US" dirty="0"/>
              <a:t>Code generation template when the exit statement does not have a </a:t>
            </a:r>
            <a:r>
              <a:rPr lang="en-US" dirty="0">
                <a:latin typeface="Consolas" panose="020B0609020204030204" pitchFamily="49" charset="0"/>
              </a:rPr>
              <a:t>when</a:t>
            </a:r>
            <a:r>
              <a:rPr lang="en-US" dirty="0"/>
              <a:t> boolean expression suffix</a:t>
            </a:r>
          </a:p>
          <a:p>
            <a:pPr lvl="1">
              <a:buFontTx/>
              <a:buNone/>
            </a:pPr>
            <a:r>
              <a:rPr lang="en-US" sz="1800" dirty="0">
                <a:latin typeface="Consolas" pitchFamily="49" charset="0"/>
                <a:cs typeface="Consolas" pitchFamily="49" charset="0"/>
              </a:rPr>
              <a:t>BR L2</a:t>
            </a:r>
          </a:p>
          <a:p>
            <a:r>
              <a:rPr lang="en-US" dirty="0"/>
              <a:t>Code generation template when the exit statement has a </a:t>
            </a:r>
            <a:r>
              <a:rPr lang="en-US" dirty="0">
                <a:latin typeface="Consolas" pitchFamily="49" charset="0"/>
                <a:cs typeface="Consolas" pitchFamily="49" charset="0"/>
              </a:rPr>
              <a:t>when</a:t>
            </a:r>
            <a:r>
              <a:rPr lang="en-US" dirty="0"/>
              <a:t> boolean expression suffix</a:t>
            </a:r>
          </a:p>
          <a:p>
            <a:pPr lvl="1">
              <a:buNone/>
            </a:pPr>
            <a:r>
              <a:rPr lang="en-US" sz="1800" dirty="0">
                <a:latin typeface="Consolas" pitchFamily="49" charset="0"/>
                <a:cs typeface="Consolas" pitchFamily="49" charset="0"/>
              </a:rPr>
              <a:t> ...  // emit code that will branch to L2 if the</a:t>
            </a:r>
          </a:p>
          <a:p>
            <a:pPr lvl="1">
              <a:spcBef>
                <a:spcPts val="200"/>
              </a:spcBef>
              <a:buNone/>
            </a:pPr>
            <a:r>
              <a:rPr lang="en-US" sz="1800" dirty="0">
                <a:latin typeface="Consolas" pitchFamily="49" charset="0"/>
                <a:cs typeface="Consolas" pitchFamily="49" charset="0"/>
              </a:rPr>
              <a:t>      // when boolean expression evaluates to true</a:t>
            </a:r>
          </a:p>
        </p:txBody>
      </p:sp>
      <p:sp>
        <p:nvSpPr>
          <p:cNvPr id="36868" name="Footer Placeholder 3"/>
          <p:cNvSpPr>
            <a:spLocks noGrp="1"/>
          </p:cNvSpPr>
          <p:nvPr>
            <p:ph type="ftr" sz="quarter" idx="10"/>
          </p:nvPr>
        </p:nvSpPr>
        <p:spPr>
          <a:noFill/>
        </p:spPr>
        <p:txBody>
          <a:bodyPr/>
          <a:lstStyle/>
          <a:p>
            <a:r>
              <a:rPr lang="en-US"/>
              <a:t>©SoftMoore Consulting</a:t>
            </a:r>
          </a:p>
        </p:txBody>
      </p:sp>
      <p:sp>
        <p:nvSpPr>
          <p:cNvPr id="36869" name="Slide Number Placeholder 4"/>
          <p:cNvSpPr>
            <a:spLocks noGrp="1"/>
          </p:cNvSpPr>
          <p:nvPr>
            <p:ph type="sldNum" sz="quarter" idx="11"/>
          </p:nvPr>
        </p:nvSpPr>
        <p:spPr>
          <a:noFill/>
        </p:spPr>
        <p:txBody>
          <a:bodyPr/>
          <a:lstStyle/>
          <a:p>
            <a:r>
              <a:rPr lang="en-US"/>
              <a:t>Slide </a:t>
            </a:r>
            <a:fld id="{8C1276C5-FE3D-46D7-8176-6E1275EB6AE1}" type="slidenum">
              <a:rPr lang="en-US" smtClean="0"/>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a:t>
            </a:r>
            <a:r>
              <a:rPr lang="en-US" dirty="0"/>
              <a:t> for </a:t>
            </a:r>
            <a:r>
              <a:rPr lang="en-US" dirty="0" err="1">
                <a:latin typeface="Consolas" panose="020B0609020204030204" pitchFamily="49" charset="0"/>
              </a:rPr>
              <a:t>ExitStmt</a:t>
            </a:r>
            <a:endParaRPr lang="en-US" dirty="0">
              <a:latin typeface="Consolas" panose="020B0609020204030204" pitchFamily="49" charset="0"/>
            </a:endParaRPr>
          </a:p>
        </p:txBody>
      </p:sp>
      <p:sp>
        <p:nvSpPr>
          <p:cNvPr id="3" name="Content Placeholder 2"/>
          <p:cNvSpPr>
            <a:spLocks noGrp="1"/>
          </p:cNvSpPr>
          <p:nvPr>
            <p:ph idx="1"/>
          </p:nvPr>
        </p:nvSpPr>
        <p:spPr/>
        <p:txBody>
          <a:bodyPr tIns="91440"/>
          <a:lstStyle/>
          <a:p>
            <a:pPr marL="274320" indent="0">
              <a:spcBef>
                <a:spcPts val="300"/>
              </a:spcBef>
              <a:buNone/>
            </a:pPr>
            <a:r>
              <a:rPr lang="en-US" sz="1800" dirty="0">
                <a:latin typeface="Consolas" panose="020B0609020204030204" pitchFamily="49" charset="0"/>
              </a:rPr>
              <a:t>@Override</a:t>
            </a:r>
          </a:p>
          <a:p>
            <a:pPr marL="274320" indent="0">
              <a:spcBef>
                <a:spcPts val="300"/>
              </a:spcBef>
              <a:buNone/>
            </a:pPr>
            <a:r>
              <a:rPr lang="en-US" sz="1800" dirty="0">
                <a:latin typeface="Consolas" panose="020B0609020204030204" pitchFamily="49" charset="0"/>
              </a:rPr>
              <a:t>public void emit() throws </a:t>
            </a:r>
            <a:r>
              <a:rPr lang="en-US" sz="1800" dirty="0" err="1">
                <a:latin typeface="Consolas" panose="020B0609020204030204" pitchFamily="49" charset="0"/>
              </a:rPr>
              <a:t>CodeGenException</a:t>
            </a:r>
            <a:r>
              <a:rPr lang="en-US" sz="1800" dirty="0">
                <a:latin typeface="Consolas" panose="020B0609020204030204" pitchFamily="49" charset="0"/>
              </a:rPr>
              <a:t>, </a:t>
            </a:r>
            <a:r>
              <a:rPr lang="en-US" sz="1800" dirty="0" err="1">
                <a:latin typeface="Consolas" panose="020B0609020204030204" pitchFamily="49" charset="0"/>
              </a:rPr>
              <a:t>IOException</a:t>
            </a:r>
            <a:endParaRPr lang="en-US" sz="1800" dirty="0">
              <a:latin typeface="Consolas" panose="020B0609020204030204" pitchFamily="49" charset="0"/>
            </a:endParaRPr>
          </a:p>
          <a:p>
            <a:pPr marL="274320" indent="0">
              <a:spcBef>
                <a:spcPts val="300"/>
              </a:spcBef>
              <a:buNone/>
            </a:pPr>
            <a:r>
              <a:rPr lang="en-US" sz="1800" dirty="0">
                <a:latin typeface="Consolas" panose="020B0609020204030204" pitchFamily="49" charset="0"/>
              </a:rPr>
              <a:t>  {</a:t>
            </a:r>
          </a:p>
          <a:p>
            <a:pPr marL="274320" indent="0">
              <a:spcBef>
                <a:spcPts val="300"/>
              </a:spcBef>
              <a:buNone/>
            </a:pPr>
            <a:r>
              <a:rPr lang="en-US" sz="1800" dirty="0">
                <a:latin typeface="Consolas" panose="020B0609020204030204" pitchFamily="49" charset="0"/>
              </a:rPr>
              <a:t>    String </a:t>
            </a:r>
            <a:r>
              <a:rPr lang="en-US" sz="1800" dirty="0" err="1">
                <a:latin typeface="Consolas" panose="020B0609020204030204" pitchFamily="49" charset="0"/>
              </a:rPr>
              <a:t>exitLabel</a:t>
            </a:r>
            <a:r>
              <a:rPr lang="en-US" sz="1800" dirty="0">
                <a:latin typeface="Consolas" panose="020B0609020204030204" pitchFamily="49" charset="0"/>
              </a:rPr>
              <a:t> = </a:t>
            </a:r>
            <a:r>
              <a:rPr lang="en-US" sz="1800" dirty="0" err="1">
                <a:latin typeface="Consolas" panose="020B0609020204030204" pitchFamily="49" charset="0"/>
              </a:rPr>
              <a:t>loopStmt.getExitLabel</a:t>
            </a:r>
            <a:r>
              <a:rPr lang="en-US" sz="1800" dirty="0">
                <a:latin typeface="Consolas" panose="020B0609020204030204" pitchFamily="49" charset="0"/>
              </a:rPr>
              <a:t>();</a:t>
            </a:r>
          </a:p>
          <a:p>
            <a:pPr marL="274320" indent="0">
              <a:spcBef>
                <a:spcPts val="300"/>
              </a:spcBef>
              <a:buNone/>
            </a:pPr>
            <a:endParaRPr lang="en-US" sz="1800" dirty="0">
              <a:latin typeface="Consolas" panose="020B0609020204030204" pitchFamily="49" charset="0"/>
            </a:endParaRPr>
          </a:p>
          <a:p>
            <a:pPr marL="274320" indent="0">
              <a:spcBef>
                <a:spcPts val="300"/>
              </a:spcBef>
              <a:buNone/>
            </a:pPr>
            <a:r>
              <a:rPr lang="en-US" sz="1800" dirty="0">
                <a:latin typeface="Consolas" panose="020B0609020204030204" pitchFamily="49" charset="0"/>
              </a:rPr>
              <a:t>    if (</a:t>
            </a:r>
            <a:r>
              <a:rPr lang="en-US" sz="1800" dirty="0" err="1">
                <a:latin typeface="Consolas" panose="020B0609020204030204" pitchFamily="49" charset="0"/>
              </a:rPr>
              <a:t>whenExpr</a:t>
            </a:r>
            <a:r>
              <a:rPr lang="en-US" sz="1800" dirty="0">
                <a:latin typeface="Consolas" panose="020B0609020204030204" pitchFamily="49" charset="0"/>
              </a:rPr>
              <a:t> != null)</a:t>
            </a:r>
          </a:p>
          <a:p>
            <a:pPr marL="274320"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whenExpr.emitBranch</a:t>
            </a:r>
            <a:r>
              <a:rPr lang="en-US" sz="1800" dirty="0">
                <a:latin typeface="Consolas" panose="020B0609020204030204" pitchFamily="49" charset="0"/>
              </a:rPr>
              <a:t>(true, </a:t>
            </a:r>
            <a:r>
              <a:rPr lang="en-US" sz="1800" dirty="0" err="1">
                <a:latin typeface="Consolas" panose="020B0609020204030204" pitchFamily="49" charset="0"/>
              </a:rPr>
              <a:t>exitLabel</a:t>
            </a:r>
            <a:r>
              <a:rPr lang="en-US" sz="1800" dirty="0">
                <a:latin typeface="Consolas" panose="020B0609020204030204" pitchFamily="49" charset="0"/>
              </a:rPr>
              <a:t>);</a:t>
            </a:r>
          </a:p>
          <a:p>
            <a:pPr marL="274320" indent="0">
              <a:spcBef>
                <a:spcPts val="300"/>
              </a:spcBef>
              <a:buNone/>
            </a:pPr>
            <a:r>
              <a:rPr lang="en-US" sz="1800" dirty="0">
                <a:latin typeface="Consolas" panose="020B0609020204030204" pitchFamily="49" charset="0"/>
              </a:rPr>
              <a:t>    else</a:t>
            </a:r>
          </a:p>
          <a:p>
            <a:pPr marL="274320" indent="0">
              <a:spcBef>
                <a:spcPts val="300"/>
              </a:spcBef>
              <a:buNone/>
            </a:pPr>
            <a:r>
              <a:rPr lang="en-US" sz="1800" dirty="0">
                <a:latin typeface="Consolas" panose="020B0609020204030204" pitchFamily="49" charset="0"/>
              </a:rPr>
              <a:t>        emit("BR " + </a:t>
            </a:r>
            <a:r>
              <a:rPr lang="en-US" sz="1800" dirty="0" err="1">
                <a:latin typeface="Consolas" panose="020B0609020204030204" pitchFamily="49" charset="0"/>
              </a:rPr>
              <a:t>exitLabel</a:t>
            </a:r>
            <a:r>
              <a:rPr lang="en-US" sz="1800" dirty="0">
                <a:latin typeface="Consolas" panose="020B0609020204030204" pitchFamily="49" charset="0"/>
              </a:rPr>
              <a:t>);</a:t>
            </a:r>
          </a:p>
          <a:p>
            <a:pPr marL="274320" indent="0">
              <a:spcBef>
                <a:spcPts val="3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46</a:t>
            </a:fld>
            <a:endParaRPr lang="en-US"/>
          </a:p>
        </p:txBody>
      </p:sp>
    </p:spTree>
    <p:extLst>
      <p:ext uri="{BB962C8B-B14F-4D97-AF65-F5344CB8AC3E}">
        <p14:creationId xmlns:p14="http://schemas.microsoft.com/office/powerpoint/2010/main" val="12749434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IfStmt</a:t>
            </a:r>
            <a:endParaRPr lang="en-US" dirty="0">
              <a:latin typeface="Consolas" pitchFamily="49" charset="0"/>
              <a:cs typeface="Consolas" pitchFamily="49" charset="0"/>
            </a:endParaRPr>
          </a:p>
        </p:txBody>
      </p:sp>
      <p:sp>
        <p:nvSpPr>
          <p:cNvPr id="37891"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ifStmt</a:t>
            </a:r>
            <a:r>
              <a:rPr lang="en-US" sz="1800" dirty="0">
                <a:latin typeface="Consolas" pitchFamily="49" charset="0"/>
                <a:cs typeface="Consolas" pitchFamily="49" charset="0"/>
              </a:rPr>
              <a:t> = "if"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"then" statements</a:t>
            </a:r>
          </a:p>
          <a:p>
            <a:pPr lvl="1">
              <a:spcBef>
                <a:spcPts val="300"/>
              </a:spcBef>
              <a:buFontTx/>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elsif</a:t>
            </a:r>
            <a:r>
              <a:rPr lang="en-US" sz="1800" dirty="0">
                <a:latin typeface="Consolas" pitchFamily="49" charset="0"/>
                <a:cs typeface="Consolas" pitchFamily="49" charset="0"/>
              </a:rPr>
              <a:t>"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"then" statements )*</a:t>
            </a:r>
          </a:p>
          <a:p>
            <a:pPr lvl="1">
              <a:spcBef>
                <a:spcPts val="300"/>
              </a:spcBef>
              <a:buFontTx/>
              <a:buNone/>
            </a:pPr>
            <a:r>
              <a:rPr lang="en-US" sz="1800" dirty="0">
                <a:latin typeface="Consolas" pitchFamily="49" charset="0"/>
                <a:cs typeface="Consolas" pitchFamily="49" charset="0"/>
              </a:rPr>
              <a:t>       ( "else" statements )? "end" "if" ";" .</a:t>
            </a:r>
          </a:p>
          <a:p>
            <a:r>
              <a:rPr lang="en-US" dirty="0"/>
              <a:t>Code generation template for an </a:t>
            </a:r>
            <a:r>
              <a:rPr lang="en-US" dirty="0">
                <a:latin typeface="Consolas" pitchFamily="49" charset="0"/>
                <a:cs typeface="Consolas" pitchFamily="49" charset="0"/>
              </a:rPr>
              <a:t>if</a:t>
            </a:r>
            <a:r>
              <a:rPr lang="en-US" dirty="0"/>
              <a:t> statement </a:t>
            </a:r>
          </a:p>
          <a:p>
            <a:pPr lvl="1">
              <a:buFontTx/>
              <a:buNone/>
            </a:pPr>
            <a:r>
              <a:rPr lang="en-US" sz="1800" dirty="0">
                <a:latin typeface="Consolas" pitchFamily="49" charset="0"/>
                <a:cs typeface="Consolas" pitchFamily="49" charset="0"/>
              </a:rPr>
              <a:t>    ...  // emit code that will branch to L1 if</a:t>
            </a:r>
          </a:p>
          <a:p>
            <a:pPr lvl="1">
              <a:spcBef>
                <a:spcPts val="300"/>
              </a:spcBef>
              <a:buFontTx/>
              <a:buNone/>
            </a:pPr>
            <a:r>
              <a:rPr lang="en-US" sz="1800" dirty="0">
                <a:latin typeface="Consolas" pitchFamily="49" charset="0"/>
                <a:cs typeface="Consolas" pitchFamily="49" charset="0"/>
              </a:rPr>
              <a:t>         //     the boolean expression is false</a:t>
            </a:r>
          </a:p>
          <a:p>
            <a:pPr lvl="1">
              <a:spcBef>
                <a:spcPts val="300"/>
              </a:spcBef>
              <a:buFontTx/>
              <a:buNone/>
            </a:pPr>
            <a:r>
              <a:rPr lang="en-US" sz="1800" dirty="0">
                <a:latin typeface="Consolas" pitchFamily="49" charset="0"/>
                <a:cs typeface="Consolas" pitchFamily="49" charset="0"/>
              </a:rPr>
              <a:t>    ...  // emit code for then statements</a:t>
            </a:r>
          </a:p>
          <a:p>
            <a:pPr lvl="1">
              <a:spcBef>
                <a:spcPts val="300"/>
              </a:spcBef>
              <a:buFontTx/>
              <a:buNone/>
            </a:pPr>
            <a:r>
              <a:rPr lang="en-US" sz="1800" dirty="0">
                <a:latin typeface="Consolas" pitchFamily="49" charset="0"/>
                <a:cs typeface="Consolas" pitchFamily="49" charset="0"/>
              </a:rPr>
              <a:t>    BR L2</a:t>
            </a:r>
          </a:p>
          <a:p>
            <a:pPr lvl="1">
              <a:spcBef>
                <a:spcPts val="300"/>
              </a:spcBef>
              <a:buFontTx/>
              <a:buNone/>
            </a:pPr>
            <a:r>
              <a:rPr lang="en-US" sz="1800" dirty="0">
                <a:latin typeface="Consolas" pitchFamily="49" charset="0"/>
                <a:cs typeface="Consolas" pitchFamily="49" charset="0"/>
              </a:rPr>
              <a:t>L1:</a:t>
            </a:r>
          </a:p>
          <a:p>
            <a:pPr lvl="1">
              <a:spcBef>
                <a:spcPts val="300"/>
              </a:spcBef>
              <a:buFontTx/>
              <a:buNone/>
            </a:pPr>
            <a:r>
              <a:rPr lang="en-US" sz="1800" dirty="0">
                <a:latin typeface="Consolas" pitchFamily="49" charset="0"/>
                <a:cs typeface="Consolas" pitchFamily="49" charset="0"/>
              </a:rPr>
              <a:t>    ...  // emit code for elsif parts     (may be empty)</a:t>
            </a:r>
          </a:p>
          <a:p>
            <a:pPr lvl="1">
              <a:spcBef>
                <a:spcPts val="300"/>
              </a:spcBef>
              <a:buFontTx/>
              <a:buNone/>
            </a:pPr>
            <a:r>
              <a:rPr lang="en-US" sz="1800" dirty="0">
                <a:latin typeface="Consolas" pitchFamily="49" charset="0"/>
                <a:cs typeface="Consolas" pitchFamily="49" charset="0"/>
              </a:rPr>
              <a:t>    ...  // emit code for else statements (may be empty)</a:t>
            </a:r>
          </a:p>
          <a:p>
            <a:pPr lvl="1">
              <a:spcBef>
                <a:spcPts val="300"/>
              </a:spcBef>
              <a:buFontTx/>
              <a:buNone/>
            </a:pPr>
            <a:r>
              <a:rPr lang="en-US" sz="1800" dirty="0">
                <a:latin typeface="Consolas" pitchFamily="49" charset="0"/>
                <a:cs typeface="Consolas" pitchFamily="49" charset="0"/>
              </a:rPr>
              <a:t>L2:</a:t>
            </a:r>
          </a:p>
        </p:txBody>
      </p:sp>
      <p:sp>
        <p:nvSpPr>
          <p:cNvPr id="37892" name="Footer Placeholder 3"/>
          <p:cNvSpPr>
            <a:spLocks noGrp="1"/>
          </p:cNvSpPr>
          <p:nvPr>
            <p:ph type="ftr" sz="quarter" idx="10"/>
          </p:nvPr>
        </p:nvSpPr>
        <p:spPr>
          <a:noFill/>
        </p:spPr>
        <p:txBody>
          <a:bodyPr/>
          <a:lstStyle/>
          <a:p>
            <a:r>
              <a:rPr lang="en-US"/>
              <a:t>©SoftMoore Consulting</a:t>
            </a:r>
          </a:p>
        </p:txBody>
      </p:sp>
      <p:sp>
        <p:nvSpPr>
          <p:cNvPr id="37893" name="Slide Number Placeholder 4"/>
          <p:cNvSpPr>
            <a:spLocks noGrp="1"/>
          </p:cNvSpPr>
          <p:nvPr>
            <p:ph type="sldNum" sz="quarter" idx="11"/>
          </p:nvPr>
        </p:nvSpPr>
        <p:spPr>
          <a:noFill/>
        </p:spPr>
        <p:txBody>
          <a:bodyPr/>
          <a:lstStyle/>
          <a:p>
            <a:r>
              <a:rPr lang="en-US"/>
              <a:t>Slide </a:t>
            </a:r>
            <a:fld id="{129B5465-4DE8-4C32-ACFF-34F02D62CEF2}" type="slidenum">
              <a:rPr lang="en-US" smtClean="0"/>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IfStmt</a:t>
            </a:r>
            <a:br>
              <a:rPr lang="en-US" dirty="0">
                <a:latin typeface="Consolas" pitchFamily="49" charset="0"/>
                <a:cs typeface="Consolas" pitchFamily="49" charset="0"/>
              </a:rPr>
            </a:br>
            <a:r>
              <a:rPr lang="en-US" sz="2400" dirty="0"/>
              <a:t>(continued)</a:t>
            </a:r>
            <a:endParaRPr lang="en-US" sz="2800" dirty="0"/>
          </a:p>
        </p:txBody>
      </p:sp>
      <p:sp>
        <p:nvSpPr>
          <p:cNvPr id="38915" name="Content Placeholder 2"/>
          <p:cNvSpPr>
            <a:spLocks noGrp="1"/>
          </p:cNvSpPr>
          <p:nvPr>
            <p:ph idx="1"/>
          </p:nvPr>
        </p:nvSpPr>
        <p:spPr/>
        <p:txBody>
          <a:bodyPr/>
          <a:lstStyle/>
          <a:p>
            <a:r>
              <a:rPr lang="en-US" dirty="0"/>
              <a:t>Code generation template for an </a:t>
            </a:r>
            <a:r>
              <a:rPr lang="en-US" dirty="0">
                <a:latin typeface="Consolas" pitchFamily="49" charset="0"/>
                <a:cs typeface="Consolas" pitchFamily="49" charset="0"/>
              </a:rPr>
              <a:t>elsif</a:t>
            </a:r>
            <a:r>
              <a:rPr lang="en-US" dirty="0"/>
              <a:t> part</a:t>
            </a:r>
          </a:p>
          <a:p>
            <a:pPr lvl="1">
              <a:buFontTx/>
              <a:buNone/>
            </a:pPr>
            <a:r>
              <a:rPr lang="en-US" dirty="0"/>
              <a:t>(assumes </a:t>
            </a:r>
            <a:r>
              <a:rPr lang="en-US" dirty="0">
                <a:latin typeface="Consolas" pitchFamily="49" charset="0"/>
                <a:cs typeface="Consolas" pitchFamily="49" charset="0"/>
              </a:rPr>
              <a:t>L2</a:t>
            </a:r>
            <a:r>
              <a:rPr lang="en-US" dirty="0"/>
              <a:t> is the label for the end of the </a:t>
            </a:r>
            <a:r>
              <a:rPr lang="en-US" dirty="0">
                <a:latin typeface="Consolas" pitchFamily="49" charset="0"/>
                <a:cs typeface="Consolas" pitchFamily="49" charset="0"/>
              </a:rPr>
              <a:t>if</a:t>
            </a:r>
            <a:r>
              <a:rPr lang="en-US" dirty="0"/>
              <a:t> statement)</a:t>
            </a:r>
          </a:p>
          <a:p>
            <a:pPr lvl="1">
              <a:buFontTx/>
              <a:buNone/>
            </a:pPr>
            <a:r>
              <a:rPr lang="en-US" sz="1800" dirty="0">
                <a:latin typeface="Consolas" pitchFamily="49" charset="0"/>
                <a:cs typeface="Consolas" pitchFamily="49" charset="0"/>
              </a:rPr>
              <a:t>    ...  // emit code to branch to L1 if the elsif</a:t>
            </a:r>
          </a:p>
          <a:p>
            <a:pPr lvl="1">
              <a:spcBef>
                <a:spcPts val="300"/>
              </a:spcBef>
              <a:buFontTx/>
              <a:buNone/>
            </a:pPr>
            <a:r>
              <a:rPr lang="en-US" sz="1800" dirty="0">
                <a:latin typeface="Consolas" pitchFamily="49" charset="0"/>
                <a:cs typeface="Consolas" pitchFamily="49" charset="0"/>
              </a:rPr>
              <a:t>         //     Boolean expression is false</a:t>
            </a:r>
          </a:p>
          <a:p>
            <a:pPr lvl="1">
              <a:spcBef>
                <a:spcPts val="300"/>
              </a:spcBef>
              <a:buFontTx/>
              <a:buNone/>
            </a:pPr>
            <a:endParaRPr lang="en-US" sz="1800" dirty="0">
              <a:latin typeface="Consolas" pitchFamily="49" charset="0"/>
              <a:cs typeface="Consolas" pitchFamily="49" charset="0"/>
            </a:endParaRPr>
          </a:p>
          <a:p>
            <a:pPr lvl="1">
              <a:spcBef>
                <a:spcPts val="300"/>
              </a:spcBef>
              <a:buFontTx/>
              <a:buNone/>
            </a:pPr>
            <a:r>
              <a:rPr lang="en-US" sz="1800" dirty="0">
                <a:latin typeface="Consolas" pitchFamily="49" charset="0"/>
                <a:cs typeface="Consolas" pitchFamily="49" charset="0"/>
              </a:rPr>
              <a:t>    ...  // emit code for elsif statements</a:t>
            </a:r>
          </a:p>
          <a:p>
            <a:pPr lvl="1">
              <a:spcBef>
                <a:spcPts val="300"/>
              </a:spcBef>
              <a:buFontTx/>
              <a:buNone/>
            </a:pPr>
            <a:r>
              <a:rPr lang="en-US" sz="1800" dirty="0">
                <a:latin typeface="Consolas" pitchFamily="49" charset="0"/>
                <a:cs typeface="Consolas" pitchFamily="49" charset="0"/>
              </a:rPr>
              <a:t>    BR L2</a:t>
            </a:r>
          </a:p>
          <a:p>
            <a:pPr lvl="1">
              <a:spcBef>
                <a:spcPts val="300"/>
              </a:spcBef>
              <a:buFontTx/>
              <a:buNone/>
            </a:pPr>
            <a:r>
              <a:rPr lang="en-US" sz="1800" dirty="0">
                <a:latin typeface="Consolas" pitchFamily="49" charset="0"/>
                <a:cs typeface="Consolas" pitchFamily="49" charset="0"/>
              </a:rPr>
              <a:t>L1:</a:t>
            </a:r>
          </a:p>
          <a:p>
            <a:pPr lvl="1">
              <a:buFontTx/>
              <a:buNone/>
            </a:pPr>
            <a:endParaRPr lang="en-US" sz="1800" dirty="0">
              <a:latin typeface="Consolas" pitchFamily="49" charset="0"/>
              <a:cs typeface="Consolas" pitchFamily="49" charset="0"/>
            </a:endParaRPr>
          </a:p>
        </p:txBody>
      </p:sp>
      <p:sp>
        <p:nvSpPr>
          <p:cNvPr id="38916" name="Footer Placeholder 3"/>
          <p:cNvSpPr>
            <a:spLocks noGrp="1"/>
          </p:cNvSpPr>
          <p:nvPr>
            <p:ph type="ftr" sz="quarter" idx="10"/>
          </p:nvPr>
        </p:nvSpPr>
        <p:spPr>
          <a:noFill/>
        </p:spPr>
        <p:txBody>
          <a:bodyPr/>
          <a:lstStyle/>
          <a:p>
            <a:r>
              <a:rPr lang="en-US"/>
              <a:t>©SoftMoore Consulting</a:t>
            </a:r>
          </a:p>
        </p:txBody>
      </p:sp>
      <p:sp>
        <p:nvSpPr>
          <p:cNvPr id="38917" name="Slide Number Placeholder 4"/>
          <p:cNvSpPr>
            <a:spLocks noGrp="1"/>
          </p:cNvSpPr>
          <p:nvPr>
            <p:ph type="sldNum" sz="quarter" idx="11"/>
          </p:nvPr>
        </p:nvSpPr>
        <p:spPr>
          <a:noFill/>
        </p:spPr>
        <p:txBody>
          <a:bodyPr/>
          <a:lstStyle/>
          <a:p>
            <a:r>
              <a:rPr lang="en-US"/>
              <a:t>Slide </a:t>
            </a:r>
            <a:fld id="{756667EC-D534-4D68-BB44-B431DB1F1154}" type="slidenum">
              <a:rPr lang="en-US" smtClean="0"/>
              <a:pPr/>
              <a:t>48</a:t>
            </a:fld>
            <a:endParaRPr lang="en-US"/>
          </a:p>
        </p:txBody>
      </p:sp>
      <p:sp>
        <p:nvSpPr>
          <p:cNvPr id="38918" name="TextBox 7"/>
          <p:cNvSpPr txBox="1">
            <a:spLocks noChangeArrowheads="1"/>
          </p:cNvSpPr>
          <p:nvPr/>
        </p:nvSpPr>
        <p:spPr bwMode="auto">
          <a:xfrm>
            <a:off x="1988600" y="4262735"/>
            <a:ext cx="5166800" cy="430887"/>
          </a:xfrm>
          <a:prstGeom prst="rect">
            <a:avLst/>
          </a:prstGeom>
          <a:noFill/>
          <a:ln w="9525">
            <a:solidFill>
              <a:schemeClr val="tx1"/>
            </a:solidFill>
            <a:miter lim="800000"/>
            <a:headEnd/>
            <a:tailEnd/>
          </a:ln>
        </p:spPr>
        <p:txBody>
          <a:bodyPr wrap="none">
            <a:spAutoFit/>
          </a:bodyPr>
          <a:lstStyle/>
          <a:p>
            <a:r>
              <a:rPr lang="en-US" sz="2200" dirty="0"/>
              <a:t>Note: Label </a:t>
            </a:r>
            <a:r>
              <a:rPr lang="en-US" sz="2200" dirty="0">
                <a:latin typeface="Consolas" pitchFamily="49" charset="0"/>
                <a:cs typeface="Consolas" pitchFamily="49" charset="0"/>
              </a:rPr>
              <a:t>L1</a:t>
            </a:r>
            <a:r>
              <a:rPr lang="en-US" sz="2200" dirty="0"/>
              <a:t> is local to the </a:t>
            </a:r>
            <a:r>
              <a:rPr lang="en-US" sz="2200" dirty="0" err="1">
                <a:latin typeface="Consolas" pitchFamily="49" charset="0"/>
                <a:cs typeface="Consolas" pitchFamily="49" charset="0"/>
              </a:rPr>
              <a:t>elsif</a:t>
            </a:r>
            <a:r>
              <a:rPr lang="en-US" sz="2200" dirty="0"/>
              <a:t> part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Disassembler</a:t>
            </a:r>
          </a:p>
        </p:txBody>
      </p:sp>
      <p:sp>
        <p:nvSpPr>
          <p:cNvPr id="3" name="Content Placeholder 2"/>
          <p:cNvSpPr>
            <a:spLocks noGrp="1"/>
          </p:cNvSpPr>
          <p:nvPr>
            <p:ph idx="1"/>
          </p:nvPr>
        </p:nvSpPr>
        <p:spPr/>
        <p:txBody>
          <a:bodyPr/>
          <a:lstStyle/>
          <a:p>
            <a:r>
              <a:rPr lang="en-US" dirty="0"/>
              <a:t>An assembler translates from assembly language to machine code.</a:t>
            </a:r>
          </a:p>
          <a:p>
            <a:r>
              <a:rPr lang="en-US" dirty="0"/>
              <a:t>A disassembler is a program that translates from machine code (binary file) back to assembly language (text file).</a:t>
            </a:r>
          </a:p>
          <a:p>
            <a:r>
              <a:rPr lang="en-US" dirty="0"/>
              <a:t>A disassembler for CVM has been provided.</a:t>
            </a:r>
          </a:p>
          <a:p>
            <a:pPr lvl="1">
              <a:buNone/>
            </a:pPr>
            <a:r>
              <a:rPr lang="en-US" dirty="0"/>
              <a:t>(see </a:t>
            </a:r>
            <a:r>
              <a:rPr lang="en-US" dirty="0" err="1">
                <a:latin typeface="Consolas" pitchFamily="49" charset="0"/>
                <a:cs typeface="Consolas" pitchFamily="49" charset="0"/>
              </a:rPr>
              <a:t>edu.citadel</a:t>
            </a:r>
            <a:r>
              <a:rPr lang="en-US" err="1">
                <a:latin typeface="Consolas" pitchFamily="49" charset="0"/>
                <a:cs typeface="Consolas" pitchFamily="49" charset="0"/>
              </a:rPr>
              <a:t>.</a:t>
            </a:r>
            <a:r>
              <a:rPr lang="en-US">
                <a:latin typeface="Consolas" pitchFamily="49" charset="0"/>
                <a:cs typeface="Consolas" pitchFamily="49" charset="0"/>
              </a:rPr>
              <a:t>cvm</a:t>
            </a:r>
            <a:r>
              <a:rPr lang="en-US" dirty="0" err="1">
                <a:latin typeface="Consolas" pitchFamily="49" charset="0"/>
                <a:cs typeface="Consolas" pitchFamily="49" charset="0"/>
              </a:rPr>
              <a:t>.Disassembler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Emitting Object Code</a:t>
            </a:r>
          </a:p>
        </p:txBody>
      </p:sp>
      <p:sp>
        <p:nvSpPr>
          <p:cNvPr id="6147" name="Content Placeholder 2"/>
          <p:cNvSpPr>
            <a:spLocks noGrp="1"/>
          </p:cNvSpPr>
          <p:nvPr>
            <p:ph idx="1"/>
          </p:nvPr>
        </p:nvSpPr>
        <p:spPr/>
        <p:txBody>
          <a:bodyPr/>
          <a:lstStyle/>
          <a:p>
            <a:r>
              <a:rPr lang="en-US" dirty="0"/>
              <a:t>Class </a:t>
            </a:r>
            <a:r>
              <a:rPr lang="en-US" dirty="0">
                <a:latin typeface="Consolas" pitchFamily="49" charset="0"/>
                <a:cs typeface="Consolas" pitchFamily="49" charset="0"/>
              </a:rPr>
              <a:t>AST</a:t>
            </a:r>
            <a:r>
              <a:rPr lang="en-US" dirty="0"/>
              <a:t> defines several methods that actually write assembly language to the target file.</a:t>
            </a:r>
          </a:p>
          <a:p>
            <a:pPr lvl="1">
              <a:buFontTx/>
              <a:buNone/>
            </a:pPr>
            <a:r>
              <a:rPr lang="en-US" sz="1800" dirty="0">
                <a:latin typeface="Consolas" pitchFamily="49" charset="0"/>
                <a:cs typeface="Consolas" pitchFamily="49" charset="0"/>
              </a:rPr>
              <a:t>protected void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(String label)</a:t>
            </a:r>
          </a:p>
          <a:p>
            <a:pPr lvl="1">
              <a:spcBef>
                <a:spcPts val="200"/>
              </a:spcBef>
              <a:buFontTx/>
              <a:buNone/>
            </a:pPr>
            <a:r>
              <a:rPr lang="en-US" sz="1800" dirty="0">
                <a:latin typeface="Consolas" pitchFamily="49" charset="0"/>
                <a:cs typeface="Consolas" pitchFamily="49" charset="0"/>
              </a:rPr>
              <a:t>protected void emit(String instruction)</a:t>
            </a:r>
          </a:p>
          <a:p>
            <a:pPr lvl="1">
              <a:spcBef>
                <a:spcPts val="200"/>
              </a:spcBef>
              <a:buFontTx/>
              <a:buNone/>
            </a:pPr>
            <a:r>
              <a:rPr lang="en-US" sz="1800" dirty="0">
                <a:latin typeface="Consolas" pitchFamily="49" charset="0"/>
                <a:cs typeface="Consolas" pitchFamily="49" charset="0"/>
              </a:rPr>
              <a:t>...</a:t>
            </a:r>
          </a:p>
          <a:p>
            <a:r>
              <a:rPr lang="en-US" dirty="0"/>
              <a:t>Since all AST classes are subclasses (either directly or indirectly) of class </a:t>
            </a:r>
            <a:r>
              <a:rPr lang="en-US" dirty="0">
                <a:latin typeface="Consolas" pitchFamily="49" charset="0"/>
                <a:cs typeface="Consolas" pitchFamily="49" charset="0"/>
              </a:rPr>
              <a:t>AST</a:t>
            </a:r>
            <a:r>
              <a:rPr lang="en-US" dirty="0"/>
              <a:t>, then all AST classes inherit these code-generation methods.</a:t>
            </a:r>
          </a:p>
          <a:p>
            <a:r>
              <a:rPr lang="en-US" dirty="0"/>
              <a:t>All </a:t>
            </a:r>
            <a:r>
              <a:rPr lang="en-US" dirty="0">
                <a:latin typeface="Consolas" panose="020B0609020204030204" pitchFamily="49" charset="0"/>
              </a:rPr>
              <a:t>emit()</a:t>
            </a:r>
            <a:r>
              <a:rPr lang="en-US" dirty="0"/>
              <a:t> methods involved in code generation must call one or more of these methods, or call another method that calls one or more of these methods, to write out the assembly language during code generation.</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D112B3B0-ED12-4806-B1E5-D4C28E30623C}"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Code Generation Example: Source Code</a:t>
            </a:r>
          </a:p>
        </p:txBody>
      </p:sp>
      <p:sp>
        <p:nvSpPr>
          <p:cNvPr id="3" name="Content Placeholder 2"/>
          <p:cNvSpPr>
            <a:spLocks noGrp="1"/>
          </p:cNvSpPr>
          <p:nvPr>
            <p:ph idx="1"/>
          </p:nvPr>
        </p:nvSpPr>
        <p:spPr/>
        <p:txBody>
          <a:bodyPr tIns="91440"/>
          <a:lstStyle/>
          <a:p>
            <a:pPr marL="274320" indent="0">
              <a:spcBef>
                <a:spcPts val="0"/>
              </a:spcBef>
              <a:buNone/>
            </a:pPr>
            <a:r>
              <a:rPr lang="en-US" sz="1800" dirty="0">
                <a:latin typeface="Consolas" pitchFamily="49" charset="0"/>
                <a:cs typeface="Consolas" pitchFamily="49" charset="0"/>
              </a:rPr>
              <a:t>var x : Integer;</a:t>
            </a:r>
          </a:p>
          <a:p>
            <a:pPr marL="274320" indent="0">
              <a:spcBef>
                <a:spcPts val="0"/>
              </a:spcBef>
              <a:buNone/>
            </a:pPr>
            <a:r>
              <a:rPr lang="en-US" sz="1800" dirty="0">
                <a:latin typeface="Consolas" pitchFamily="49" charset="0"/>
                <a:cs typeface="Consolas" pitchFamily="49" charset="0"/>
              </a:rPr>
              <a:t>const n := 5;</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begin</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x := 1;</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while x &lt;= n loop</a:t>
            </a:r>
          </a:p>
          <a:p>
            <a:pPr marL="274320" indent="0">
              <a:spcBef>
                <a:spcPts val="0"/>
              </a:spcBef>
              <a:buNone/>
            </a:pPr>
            <a:r>
              <a:rPr lang="en-US" sz="1800" dirty="0">
                <a:latin typeface="Consolas" pitchFamily="49" charset="0"/>
                <a:cs typeface="Consolas" pitchFamily="49" charset="0"/>
              </a:rPr>
              <a:t>      x := x + 1;</a:t>
            </a:r>
          </a:p>
          <a:p>
            <a:pPr marL="274320" indent="0">
              <a:spcBef>
                <a:spcPts val="0"/>
              </a:spcBef>
              <a:buNone/>
            </a:pPr>
            <a:r>
              <a:rPr lang="en-US" sz="1800" dirty="0">
                <a:latin typeface="Consolas" pitchFamily="49" charset="0"/>
                <a:cs typeface="Consolas" pitchFamily="49" charset="0"/>
              </a:rPr>
              <a:t>   end loop;</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writeln "x = ", x;</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end.</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Generation Example:</a:t>
            </a:r>
            <a:br>
              <a:rPr lang="en-US" dirty="0"/>
            </a:br>
            <a:r>
              <a:rPr lang="en-US" dirty="0"/>
              <a:t>Disassembled Machine Code</a:t>
            </a:r>
          </a:p>
        </p:txBody>
      </p:sp>
      <p:sp>
        <p:nvSpPr>
          <p:cNvPr id="6" name="Content Placeholder 5"/>
          <p:cNvSpPr>
            <a:spLocks noGrp="1"/>
          </p:cNvSpPr>
          <p:nvPr>
            <p:ph sz="half" idx="1"/>
          </p:nvPr>
        </p:nvSpPr>
        <p:spPr/>
        <p:txBody>
          <a:bodyPr/>
          <a:lstStyle/>
          <a:p>
            <a:pPr marL="0" indent="0">
              <a:spcBef>
                <a:spcPts val="0"/>
              </a:spcBef>
              <a:buNone/>
            </a:pPr>
            <a:r>
              <a:rPr lang="en-US" sz="1800" dirty="0">
                <a:latin typeface="Consolas" pitchFamily="49" charset="0"/>
                <a:cs typeface="Consolas" pitchFamily="49" charset="0"/>
              </a:rPr>
              <a:t>    0: PROGRAM 4</a:t>
            </a:r>
          </a:p>
          <a:p>
            <a:pPr marL="0" indent="0">
              <a:spcBef>
                <a:spcPts val="0"/>
              </a:spcBef>
              <a:buNone/>
            </a:pPr>
            <a:r>
              <a:rPr lang="en-US" sz="1800" dirty="0">
                <a:latin typeface="Consolas" pitchFamily="49" charset="0"/>
                <a:cs typeface="Consolas" pitchFamily="49" charset="0"/>
              </a:rPr>
              <a:t>    5: LDGADDR 0</a:t>
            </a:r>
          </a:p>
          <a:p>
            <a:pPr marL="0" indent="0">
              <a:spcBef>
                <a:spcPts val="0"/>
              </a:spcBef>
              <a:buNone/>
            </a:pPr>
            <a:r>
              <a:rPr lang="en-US" sz="1800" dirty="0">
                <a:latin typeface="Consolas" pitchFamily="49" charset="0"/>
                <a:cs typeface="Consolas" pitchFamily="49" charset="0"/>
              </a:rPr>
              <a:t>   10: LDCINT1</a:t>
            </a:r>
          </a:p>
          <a:p>
            <a:pPr marL="0" indent="0">
              <a:spcBef>
                <a:spcPts val="0"/>
              </a:spcBef>
              <a:buNone/>
            </a:pPr>
            <a:r>
              <a:rPr lang="en-US" sz="1800" dirty="0">
                <a:latin typeface="Consolas" pitchFamily="49" charset="0"/>
                <a:cs typeface="Consolas" pitchFamily="49" charset="0"/>
              </a:rPr>
              <a:t>   11: STOREW</a:t>
            </a:r>
          </a:p>
          <a:p>
            <a:pPr marL="0" indent="0">
              <a:spcBef>
                <a:spcPts val="0"/>
              </a:spcBef>
              <a:buNone/>
            </a:pPr>
            <a:r>
              <a:rPr lang="en-US" sz="1800" dirty="0">
                <a:latin typeface="Consolas" pitchFamily="49" charset="0"/>
                <a:cs typeface="Consolas" pitchFamily="49" charset="0"/>
              </a:rPr>
              <a:t>   12: LDGADDR 0</a:t>
            </a:r>
          </a:p>
          <a:p>
            <a:pPr marL="0" indent="0">
              <a:spcBef>
                <a:spcPts val="0"/>
              </a:spcBef>
              <a:buNone/>
            </a:pPr>
            <a:r>
              <a:rPr lang="en-US" sz="1800" dirty="0">
                <a:latin typeface="Consolas" pitchFamily="49" charset="0"/>
                <a:cs typeface="Consolas" pitchFamily="49" charset="0"/>
              </a:rPr>
              <a:t>   17: LOADW</a:t>
            </a:r>
          </a:p>
          <a:p>
            <a:pPr marL="0" indent="0">
              <a:spcBef>
                <a:spcPts val="0"/>
              </a:spcBef>
              <a:buNone/>
            </a:pPr>
            <a:r>
              <a:rPr lang="en-US" sz="1800" dirty="0">
                <a:latin typeface="Consolas" pitchFamily="49" charset="0"/>
                <a:cs typeface="Consolas" pitchFamily="49" charset="0"/>
              </a:rPr>
              <a:t>   18: LDCINT 5</a:t>
            </a:r>
          </a:p>
          <a:p>
            <a:pPr marL="0" indent="0">
              <a:spcBef>
                <a:spcPts val="0"/>
              </a:spcBef>
              <a:buNone/>
            </a:pPr>
            <a:r>
              <a:rPr lang="en-US" sz="1800" dirty="0">
                <a:latin typeface="Consolas" pitchFamily="49" charset="0"/>
                <a:cs typeface="Consolas" pitchFamily="49" charset="0"/>
              </a:rPr>
              <a:t>   23: CMP</a:t>
            </a:r>
          </a:p>
          <a:p>
            <a:pPr marL="0" indent="0">
              <a:spcBef>
                <a:spcPts val="0"/>
              </a:spcBef>
              <a:buNone/>
            </a:pPr>
            <a:r>
              <a:rPr lang="en-US" sz="1800" dirty="0">
                <a:latin typeface="Consolas" pitchFamily="49" charset="0"/>
                <a:cs typeface="Consolas" pitchFamily="49" charset="0"/>
              </a:rPr>
              <a:t>   24: BG 23</a:t>
            </a:r>
          </a:p>
          <a:p>
            <a:pPr marL="0" indent="0">
              <a:spcBef>
                <a:spcPts val="0"/>
              </a:spcBef>
              <a:buNone/>
            </a:pPr>
            <a:r>
              <a:rPr lang="en-US" sz="1800" dirty="0">
                <a:latin typeface="Consolas" pitchFamily="49" charset="0"/>
                <a:cs typeface="Consolas" pitchFamily="49" charset="0"/>
              </a:rPr>
              <a:t>   29: LDGADDR 0</a:t>
            </a:r>
          </a:p>
          <a:p>
            <a:pPr marL="0" indent="0">
              <a:spcBef>
                <a:spcPts val="0"/>
              </a:spcBef>
              <a:buNone/>
            </a:pPr>
            <a:r>
              <a:rPr lang="en-US" sz="1800" dirty="0">
                <a:latin typeface="Consolas" pitchFamily="49" charset="0"/>
                <a:cs typeface="Consolas" pitchFamily="49" charset="0"/>
              </a:rPr>
              <a:t>   34: LDGADDR 0</a:t>
            </a:r>
          </a:p>
          <a:p>
            <a:pPr marL="0" indent="0">
              <a:spcBef>
                <a:spcPts val="0"/>
              </a:spcBef>
              <a:buNone/>
            </a:pPr>
            <a:endParaRPr lang="en-US" sz="1800" dirty="0">
              <a:latin typeface="Consolas" pitchFamily="49" charset="0"/>
              <a:cs typeface="Consolas" pitchFamily="49" charset="0"/>
            </a:endParaRPr>
          </a:p>
        </p:txBody>
      </p:sp>
      <p:sp>
        <p:nvSpPr>
          <p:cNvPr id="8" name="Content Placeholder 7"/>
          <p:cNvSpPr>
            <a:spLocks noGrp="1"/>
          </p:cNvSpPr>
          <p:nvPr>
            <p:ph sz="half" idx="2"/>
          </p:nvPr>
        </p:nvSpPr>
        <p:spPr>
          <a:noFill/>
          <a:ln w="9525">
            <a:noFill/>
            <a:miter lim="800000"/>
            <a:headEnd/>
            <a:tailEnd/>
          </a:ln>
        </p:spPr>
        <p:txBody>
          <a:bodyPr vert="horz" wrap="square" lIns="92075" tIns="46038" rIns="92075" bIns="46038" numCol="1" anchor="t" anchorCtr="0" compatLnSpc="1">
            <a:prstTxWarp prst="textNoShape">
              <a:avLst/>
            </a:prstTxWarp>
          </a:bodyPr>
          <a:lstStyle/>
          <a:p>
            <a:pPr marL="0" indent="0">
              <a:spcBef>
                <a:spcPts val="0"/>
              </a:spcBef>
              <a:buNone/>
            </a:pPr>
            <a:r>
              <a:rPr lang="en-US" sz="1800" dirty="0">
                <a:latin typeface="Consolas" pitchFamily="49" charset="0"/>
                <a:cs typeface="Consolas" pitchFamily="49" charset="0"/>
              </a:rPr>
              <a:t>39: LOADW</a:t>
            </a:r>
          </a:p>
          <a:p>
            <a:pPr marL="0" indent="0">
              <a:spcBef>
                <a:spcPts val="0"/>
              </a:spcBef>
              <a:buNone/>
            </a:pPr>
            <a:r>
              <a:rPr lang="en-US" sz="1800" dirty="0">
                <a:latin typeface="Consolas" pitchFamily="49" charset="0"/>
                <a:cs typeface="Consolas" pitchFamily="49" charset="0"/>
              </a:rPr>
              <a:t>40: INC</a:t>
            </a:r>
          </a:p>
          <a:p>
            <a:pPr marL="0" indent="0">
              <a:spcBef>
                <a:spcPts val="0"/>
              </a:spcBef>
              <a:buNone/>
            </a:pPr>
            <a:r>
              <a:rPr lang="en-US" sz="1800" dirty="0">
                <a:latin typeface="Consolas" pitchFamily="49" charset="0"/>
                <a:cs typeface="Consolas" pitchFamily="49" charset="0"/>
              </a:rPr>
              <a:t>41: STOREW</a:t>
            </a:r>
          </a:p>
          <a:p>
            <a:pPr marL="0" indent="0">
              <a:spcBef>
                <a:spcPts val="0"/>
              </a:spcBef>
              <a:buNone/>
            </a:pPr>
            <a:r>
              <a:rPr lang="en-US" sz="1800" dirty="0">
                <a:latin typeface="Consolas" pitchFamily="49" charset="0"/>
                <a:cs typeface="Consolas" pitchFamily="49" charset="0"/>
              </a:rPr>
              <a:t>42: BR -30</a:t>
            </a:r>
          </a:p>
          <a:p>
            <a:pPr marL="0" indent="0">
              <a:spcBef>
                <a:spcPts val="0"/>
              </a:spcBef>
              <a:buNone/>
            </a:pPr>
            <a:r>
              <a:rPr lang="en-US" sz="1800" dirty="0">
                <a:latin typeface="Consolas" pitchFamily="49" charset="0"/>
                <a:cs typeface="Consolas" pitchFamily="49" charset="0"/>
              </a:rPr>
              <a:t>47: LDCSTR  "x = "</a:t>
            </a:r>
          </a:p>
          <a:p>
            <a:pPr marL="0" indent="0">
              <a:spcBef>
                <a:spcPts val="0"/>
              </a:spcBef>
              <a:buNone/>
            </a:pPr>
            <a:r>
              <a:rPr lang="en-US" sz="1800" dirty="0">
                <a:latin typeface="Consolas" pitchFamily="49" charset="0"/>
                <a:cs typeface="Consolas" pitchFamily="49" charset="0"/>
              </a:rPr>
              <a:t>60: PUTSTR</a:t>
            </a:r>
          </a:p>
          <a:p>
            <a:pPr marL="0" indent="0">
              <a:spcBef>
                <a:spcPts val="0"/>
              </a:spcBef>
              <a:buNone/>
            </a:pPr>
            <a:r>
              <a:rPr lang="en-US" sz="1800" dirty="0">
                <a:latin typeface="Consolas" pitchFamily="49" charset="0"/>
                <a:cs typeface="Consolas" pitchFamily="49" charset="0"/>
              </a:rPr>
              <a:t>61: LDGADDR 0</a:t>
            </a:r>
          </a:p>
          <a:p>
            <a:pPr marL="0" indent="0">
              <a:spcBef>
                <a:spcPts val="0"/>
              </a:spcBef>
              <a:buNone/>
            </a:pPr>
            <a:r>
              <a:rPr lang="en-US" sz="1800" dirty="0">
                <a:latin typeface="Consolas" pitchFamily="49" charset="0"/>
                <a:cs typeface="Consolas" pitchFamily="49" charset="0"/>
              </a:rPr>
              <a:t>66: LOADW</a:t>
            </a:r>
          </a:p>
          <a:p>
            <a:pPr marL="0" indent="0">
              <a:spcBef>
                <a:spcPts val="0"/>
              </a:spcBef>
              <a:buNone/>
            </a:pPr>
            <a:r>
              <a:rPr lang="en-US" sz="1800" dirty="0">
                <a:latin typeface="Consolas" pitchFamily="49" charset="0"/>
                <a:cs typeface="Consolas" pitchFamily="49" charset="0"/>
              </a:rPr>
              <a:t>67: PUTINT</a:t>
            </a:r>
          </a:p>
          <a:p>
            <a:pPr marL="0" indent="0">
              <a:spcBef>
                <a:spcPts val="0"/>
              </a:spcBef>
              <a:buNone/>
            </a:pPr>
            <a:r>
              <a:rPr lang="en-US" sz="1800" dirty="0">
                <a:latin typeface="Consolas" pitchFamily="49" charset="0"/>
                <a:cs typeface="Consolas" pitchFamily="49" charset="0"/>
              </a:rPr>
              <a:t>68: PUTEOL</a:t>
            </a:r>
          </a:p>
          <a:p>
            <a:pPr marL="0" indent="0">
              <a:spcBef>
                <a:spcPts val="0"/>
              </a:spcBef>
              <a:buNone/>
            </a:pPr>
            <a:r>
              <a:rPr lang="en-US" sz="1800" dirty="0">
                <a:latin typeface="Consolas" pitchFamily="49" charset="0"/>
                <a:cs typeface="Consolas" pitchFamily="49" charset="0"/>
              </a:rPr>
              <a:t>69: HALT</a:t>
            </a:r>
          </a:p>
          <a:p>
            <a:pPr marL="0" indent="0">
              <a:spcBef>
                <a:spcPts val="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51</a:t>
            </a:fld>
            <a:endParaRPr lang="en-US"/>
          </a:p>
        </p:txBody>
      </p:sp>
      <p:sp>
        <p:nvSpPr>
          <p:cNvPr id="9" name="Diamond 12"/>
          <p:cNvSpPr>
            <a:spLocks noChangeArrowheads="1"/>
          </p:cNvSpPr>
          <p:nvPr/>
        </p:nvSpPr>
        <p:spPr bwMode="auto">
          <a:xfrm>
            <a:off x="6096000" y="1728912"/>
            <a:ext cx="182563" cy="182562"/>
          </a:xfrm>
          <a:prstGeom prst="diamond">
            <a:avLst/>
          </a:prstGeom>
          <a:noFill/>
          <a:ln w="9525" algn="ctr">
            <a:noFill/>
            <a:round/>
            <a:headEnd/>
            <a:tailEnd/>
          </a:ln>
        </p:spPr>
        <p:txBody>
          <a:bodyPr wrap="none" lIns="92075" tIns="46038" rIns="92075" bIns="46038" anchor="ctr"/>
          <a:lstStyle/>
          <a:p>
            <a:endParaRPr lang="en-US"/>
          </a:p>
        </p:txBody>
      </p:sp>
      <p:sp>
        <p:nvSpPr>
          <p:cNvPr id="13" name="TextBox 12"/>
          <p:cNvSpPr txBox="1"/>
          <p:nvPr/>
        </p:nvSpPr>
        <p:spPr>
          <a:xfrm>
            <a:off x="1192710" y="4648200"/>
            <a:ext cx="6758581" cy="1569660"/>
          </a:xfrm>
          <a:prstGeom prst="rect">
            <a:avLst/>
          </a:prstGeom>
          <a:noFill/>
          <a:ln>
            <a:solidFill>
              <a:schemeClr val="tx1"/>
            </a:solidFill>
          </a:ln>
        </p:spPr>
        <p:txBody>
          <a:bodyPr wrap="none" rtlCol="0">
            <a:spAutoFit/>
          </a:bodyPr>
          <a:lstStyle/>
          <a:p>
            <a:pPr algn="l"/>
            <a:r>
              <a:rPr lang="en-US" sz="2000" dirty="0"/>
              <a:t>Without optimization, the </a:t>
            </a:r>
            <a:r>
              <a:rPr lang="en-US" sz="2000" dirty="0">
                <a:latin typeface="Consolas" panose="020B0609020204030204" pitchFamily="49" charset="0"/>
              </a:rPr>
              <a:t>LDCINT1</a:t>
            </a:r>
            <a:r>
              <a:rPr lang="en-US" sz="2000" dirty="0"/>
              <a:t> instruction at memory</a:t>
            </a:r>
          </a:p>
          <a:p>
            <a:pPr algn="l"/>
            <a:r>
              <a:rPr lang="en-US" sz="2000" dirty="0"/>
              <a:t>address </a:t>
            </a:r>
            <a:r>
              <a:rPr lang="en-US" sz="2000" dirty="0">
                <a:latin typeface="Consolas" panose="020B0609020204030204" pitchFamily="49" charset="0"/>
              </a:rPr>
              <a:t>10</a:t>
            </a:r>
            <a:r>
              <a:rPr lang="en-US" sz="2000" dirty="0"/>
              <a:t> would be </a:t>
            </a:r>
            <a:r>
              <a:rPr lang="en-US" sz="2000" dirty="0">
                <a:latin typeface="Consolas" panose="020B0609020204030204" pitchFamily="49" charset="0"/>
              </a:rPr>
              <a:t>LDCINT 1</a:t>
            </a:r>
            <a:r>
              <a:rPr lang="en-US" sz="2000" dirty="0"/>
              <a:t>, and the </a:t>
            </a:r>
            <a:r>
              <a:rPr lang="en-US" sz="2000" dirty="0">
                <a:latin typeface="Consolas" panose="020B0609020204030204" pitchFamily="49" charset="0"/>
              </a:rPr>
              <a:t>INC</a:t>
            </a:r>
            <a:r>
              <a:rPr lang="en-US" sz="2000" dirty="0"/>
              <a:t> instruction at</a:t>
            </a:r>
          </a:p>
          <a:p>
            <a:pPr algn="l"/>
            <a:r>
              <a:rPr lang="en-US" sz="2000" dirty="0"/>
              <a:t>memory address </a:t>
            </a:r>
            <a:r>
              <a:rPr lang="en-US" sz="2000" dirty="0">
                <a:latin typeface="Consolas" panose="020B0609020204030204" pitchFamily="49" charset="0"/>
              </a:rPr>
              <a:t>40</a:t>
            </a:r>
            <a:r>
              <a:rPr lang="en-US" sz="2000" dirty="0"/>
              <a:t> would look like the following:</a:t>
            </a:r>
            <a:br>
              <a:rPr lang="en-US" sz="2000" dirty="0"/>
            </a:br>
            <a:r>
              <a:rPr lang="en-US" sz="1800" dirty="0">
                <a:latin typeface="Consolas" pitchFamily="49" charset="0"/>
                <a:cs typeface="Consolas" pitchFamily="49" charset="0"/>
              </a:rPr>
              <a:t>   LDCINT 1</a:t>
            </a:r>
          </a:p>
          <a:p>
            <a:pPr algn="l"/>
            <a:r>
              <a:rPr lang="en-US" sz="1800" dirty="0">
                <a:latin typeface="Consolas" pitchFamily="49" charset="0"/>
                <a:cs typeface="Consolas" pitchFamily="49" charset="0"/>
              </a:rPr>
              <a:t>   ADD</a:t>
            </a:r>
          </a:p>
        </p:txBody>
      </p:sp>
      <p:sp>
        <p:nvSpPr>
          <p:cNvPr id="12" name="TextBox 11">
            <a:extLst>
              <a:ext uri="{FF2B5EF4-FFF2-40B4-BE49-F238E27FC236}">
                <a16:creationId xmlns:a16="http://schemas.microsoft.com/office/drawing/2014/main" id="{C9B5C904-D6D5-45FC-87EA-84FBC9B92BE2}"/>
              </a:ext>
            </a:extLst>
          </p:cNvPr>
          <p:cNvSpPr txBox="1"/>
          <p:nvPr/>
        </p:nvSpPr>
        <p:spPr>
          <a:xfrm>
            <a:off x="6675437" y="1466250"/>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4" name="Elbow Connector 10">
            <a:extLst>
              <a:ext uri="{FF2B5EF4-FFF2-40B4-BE49-F238E27FC236}">
                <a16:creationId xmlns:a16="http://schemas.microsoft.com/office/drawing/2014/main" id="{889603DA-F19D-4F91-9B22-67190C93E15C}"/>
              </a:ext>
            </a:extLst>
          </p:cNvPr>
          <p:cNvCxnSpPr>
            <a:stCxn id="12" idx="1"/>
          </p:cNvCxnSpPr>
          <p:nvPr/>
        </p:nvCxnSpPr>
        <p:spPr bwMode="auto">
          <a:xfrm flipH="1">
            <a:off x="6096000" y="1820193"/>
            <a:ext cx="579437"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5" name="TextBox 14">
            <a:extLst>
              <a:ext uri="{FF2B5EF4-FFF2-40B4-BE49-F238E27FC236}">
                <a16:creationId xmlns:a16="http://schemas.microsoft.com/office/drawing/2014/main" id="{E5E86E5C-4951-47FF-88B4-3FF58951AC6D}"/>
              </a:ext>
            </a:extLst>
          </p:cNvPr>
          <p:cNvSpPr txBox="1"/>
          <p:nvPr/>
        </p:nvSpPr>
        <p:spPr>
          <a:xfrm>
            <a:off x="3007898" y="1742661"/>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6" name="Elbow Connector 10">
            <a:extLst>
              <a:ext uri="{FF2B5EF4-FFF2-40B4-BE49-F238E27FC236}">
                <a16:creationId xmlns:a16="http://schemas.microsoft.com/office/drawing/2014/main" id="{40A58D8D-E495-4627-8545-DF29E3FE7CBC}"/>
              </a:ext>
            </a:extLst>
          </p:cNvPr>
          <p:cNvCxnSpPr>
            <a:stCxn id="15" idx="1"/>
          </p:cNvCxnSpPr>
          <p:nvPr/>
        </p:nvCxnSpPr>
        <p:spPr bwMode="auto">
          <a:xfrm flipH="1">
            <a:off x="2428461" y="2096604"/>
            <a:ext cx="579437" cy="0"/>
          </a:xfrm>
          <a:prstGeom prst="straightConnector1">
            <a:avLst/>
          </a:prstGeom>
          <a:noFill/>
          <a:ln w="12700" cap="flat" cmpd="sng" algn="ctr">
            <a:solidFill>
              <a:schemeClr val="tx1"/>
            </a:solidFill>
            <a:prstDash val="solid"/>
            <a:round/>
            <a:headEnd type="none" w="med" len="med"/>
            <a:tailEnd type="stealth" w="lg" len="lg"/>
          </a:ln>
          <a:effectLst/>
        </p:spPr>
      </p:cxn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Generation Example:</a:t>
            </a:r>
            <a:br>
              <a:rPr lang="en-US" dirty="0"/>
            </a:br>
            <a:r>
              <a:rPr lang="en-US" dirty="0"/>
              <a:t>Annotated Disassembled Object Code</a:t>
            </a:r>
          </a:p>
        </p:txBody>
      </p:sp>
      <p:sp>
        <p:nvSpPr>
          <p:cNvPr id="6" name="Content Placeholder 5"/>
          <p:cNvSpPr>
            <a:spLocks noGrp="1"/>
          </p:cNvSpPr>
          <p:nvPr>
            <p:ph sz="half" idx="1"/>
          </p:nvPr>
        </p:nvSpPr>
        <p:spPr/>
        <p:txBody>
          <a:bodyPr/>
          <a:lstStyle/>
          <a:p>
            <a:pPr marL="0" indent="0">
              <a:spcBef>
                <a:spcPts val="0"/>
              </a:spcBef>
              <a:buNone/>
            </a:pPr>
            <a:r>
              <a:rPr lang="en-US" sz="1750" dirty="0">
                <a:latin typeface="Consolas" pitchFamily="49" charset="0"/>
                <a:cs typeface="Consolas" pitchFamily="49" charset="0"/>
              </a:rPr>
              <a:t>  // reserve 4 bytes for x</a:t>
            </a:r>
          </a:p>
          <a:p>
            <a:pPr marL="0" indent="0">
              <a:spcBef>
                <a:spcPts val="0"/>
              </a:spcBef>
              <a:buNone/>
            </a:pPr>
            <a:r>
              <a:rPr lang="en-US" sz="1750" dirty="0">
                <a:latin typeface="Consolas" pitchFamily="49" charset="0"/>
                <a:cs typeface="Consolas" pitchFamily="49" charset="0"/>
              </a:rPr>
              <a:t>   0: PROGRAM 4</a:t>
            </a:r>
          </a:p>
          <a:p>
            <a:pPr marL="0" indent="0">
              <a:spcBef>
                <a:spcPts val="0"/>
              </a:spcBef>
              <a:buNone/>
            </a:pPr>
            <a:endParaRPr lang="en-US" sz="1750" dirty="0">
              <a:latin typeface="Consolas" pitchFamily="49" charset="0"/>
              <a:cs typeface="Consolas" pitchFamily="49" charset="0"/>
            </a:endParaRPr>
          </a:p>
          <a:p>
            <a:pPr marL="0" indent="0">
              <a:spcBef>
                <a:spcPts val="0"/>
              </a:spcBef>
              <a:buNone/>
            </a:pPr>
            <a:r>
              <a:rPr lang="en-US" sz="1750" dirty="0">
                <a:latin typeface="Consolas" pitchFamily="49" charset="0"/>
                <a:cs typeface="Consolas" pitchFamily="49" charset="0"/>
              </a:rPr>
              <a:t>  // x := 1;</a:t>
            </a:r>
          </a:p>
          <a:p>
            <a:pPr marL="0" indent="0">
              <a:spcBef>
                <a:spcPts val="0"/>
              </a:spcBef>
              <a:buNone/>
            </a:pPr>
            <a:r>
              <a:rPr lang="en-US" sz="1750" dirty="0">
                <a:latin typeface="Consolas" pitchFamily="49" charset="0"/>
                <a:cs typeface="Consolas" pitchFamily="49" charset="0"/>
              </a:rPr>
              <a:t>   5: LDGADDR 0</a:t>
            </a:r>
          </a:p>
          <a:p>
            <a:pPr marL="0" indent="0">
              <a:spcBef>
                <a:spcPts val="0"/>
              </a:spcBef>
              <a:buNone/>
            </a:pPr>
            <a:r>
              <a:rPr lang="en-US" sz="1750" dirty="0">
                <a:latin typeface="Consolas" pitchFamily="49" charset="0"/>
                <a:cs typeface="Consolas" pitchFamily="49" charset="0"/>
              </a:rPr>
              <a:t>  10: LDCINT1</a:t>
            </a:r>
          </a:p>
          <a:p>
            <a:pPr marL="0" indent="0">
              <a:spcBef>
                <a:spcPts val="0"/>
              </a:spcBef>
              <a:buNone/>
            </a:pPr>
            <a:r>
              <a:rPr lang="en-US" sz="1750" dirty="0">
                <a:latin typeface="Consolas" pitchFamily="49" charset="0"/>
                <a:cs typeface="Consolas" pitchFamily="49" charset="0"/>
              </a:rPr>
              <a:t>  11: STOREW</a:t>
            </a:r>
          </a:p>
          <a:p>
            <a:pPr marL="0" indent="0">
              <a:spcBef>
                <a:spcPts val="0"/>
              </a:spcBef>
              <a:buNone/>
            </a:pPr>
            <a:endParaRPr lang="en-US" sz="1750" dirty="0">
              <a:latin typeface="Consolas" pitchFamily="49" charset="0"/>
              <a:cs typeface="Consolas" pitchFamily="49" charset="0"/>
            </a:endParaRPr>
          </a:p>
          <a:p>
            <a:pPr marL="0" indent="0">
              <a:spcBef>
                <a:spcPts val="0"/>
              </a:spcBef>
              <a:buNone/>
            </a:pPr>
            <a:r>
              <a:rPr lang="en-US" sz="1750" dirty="0">
                <a:latin typeface="Consolas" pitchFamily="49" charset="0"/>
                <a:cs typeface="Consolas" pitchFamily="49" charset="0"/>
              </a:rPr>
              <a:t>  // while x &lt;= n loop</a:t>
            </a:r>
          </a:p>
          <a:p>
            <a:pPr marL="0" indent="0">
              <a:spcBef>
                <a:spcPts val="0"/>
              </a:spcBef>
              <a:buNone/>
            </a:pPr>
            <a:r>
              <a:rPr lang="en-US" sz="1750" dirty="0">
                <a:latin typeface="Consolas" pitchFamily="49" charset="0"/>
                <a:cs typeface="Consolas" pitchFamily="49" charset="0"/>
              </a:rPr>
              <a:t>  12: LDGADDR 0</a:t>
            </a:r>
          </a:p>
          <a:p>
            <a:pPr marL="0" indent="0">
              <a:spcBef>
                <a:spcPts val="0"/>
              </a:spcBef>
              <a:buNone/>
            </a:pPr>
            <a:r>
              <a:rPr lang="en-US" sz="1750" dirty="0">
                <a:latin typeface="Consolas" pitchFamily="49" charset="0"/>
                <a:cs typeface="Consolas" pitchFamily="49" charset="0"/>
              </a:rPr>
              <a:t>  17: LOADW</a:t>
            </a:r>
          </a:p>
          <a:p>
            <a:pPr marL="0" indent="0">
              <a:spcBef>
                <a:spcPts val="0"/>
              </a:spcBef>
              <a:buNone/>
            </a:pPr>
            <a:r>
              <a:rPr lang="en-US" sz="1750" dirty="0">
                <a:latin typeface="Consolas" pitchFamily="49" charset="0"/>
                <a:cs typeface="Consolas" pitchFamily="49" charset="0"/>
              </a:rPr>
              <a:t>  18: LDCINT 5</a:t>
            </a:r>
          </a:p>
          <a:p>
            <a:pPr marL="0" indent="0">
              <a:spcBef>
                <a:spcPts val="0"/>
              </a:spcBef>
              <a:buNone/>
            </a:pPr>
            <a:r>
              <a:rPr lang="en-US" sz="1750" dirty="0">
                <a:latin typeface="Consolas" pitchFamily="49" charset="0"/>
                <a:cs typeface="Consolas" pitchFamily="49" charset="0"/>
              </a:rPr>
              <a:t>  23: CMP</a:t>
            </a:r>
          </a:p>
          <a:p>
            <a:pPr marL="0" indent="0">
              <a:spcBef>
                <a:spcPts val="0"/>
              </a:spcBef>
              <a:buNone/>
            </a:pPr>
            <a:r>
              <a:rPr lang="en-US" sz="1750" dirty="0">
                <a:latin typeface="Consolas" pitchFamily="49" charset="0"/>
                <a:cs typeface="Consolas" pitchFamily="49" charset="0"/>
              </a:rPr>
              <a:t>  24: BG 23</a:t>
            </a:r>
          </a:p>
          <a:p>
            <a:pPr marL="0" indent="0">
              <a:spcBef>
                <a:spcPts val="0"/>
              </a:spcBef>
              <a:buNone/>
            </a:pPr>
            <a:endParaRPr lang="en-US" sz="1750" dirty="0">
              <a:latin typeface="Consolas" pitchFamily="49" charset="0"/>
              <a:cs typeface="Consolas" pitchFamily="49" charset="0"/>
            </a:endParaRPr>
          </a:p>
          <a:p>
            <a:pPr marL="0" indent="0">
              <a:spcBef>
                <a:spcPts val="0"/>
              </a:spcBef>
              <a:buNone/>
            </a:pPr>
            <a:r>
              <a:rPr lang="en-US" sz="1750" dirty="0">
                <a:latin typeface="Consolas" pitchFamily="49" charset="0"/>
                <a:cs typeface="Consolas" pitchFamily="49" charset="0"/>
              </a:rPr>
              <a:t>  // x := x + 1</a:t>
            </a:r>
          </a:p>
          <a:p>
            <a:pPr marL="0" indent="0">
              <a:spcBef>
                <a:spcPts val="0"/>
              </a:spcBef>
              <a:buNone/>
            </a:pPr>
            <a:r>
              <a:rPr lang="en-US" sz="1750" dirty="0">
                <a:latin typeface="Consolas" pitchFamily="49" charset="0"/>
                <a:cs typeface="Consolas" pitchFamily="49" charset="0"/>
              </a:rPr>
              <a:t>  29: LDGADDR 0</a:t>
            </a:r>
          </a:p>
          <a:p>
            <a:pPr marL="0" indent="0">
              <a:spcBef>
                <a:spcPts val="0"/>
              </a:spcBef>
              <a:buNone/>
            </a:pPr>
            <a:r>
              <a:rPr lang="en-US" sz="1750" dirty="0">
                <a:latin typeface="Consolas" pitchFamily="49" charset="0"/>
                <a:cs typeface="Consolas" pitchFamily="49" charset="0"/>
              </a:rPr>
              <a:t>  34: LDGADDR 0</a:t>
            </a:r>
          </a:p>
          <a:p>
            <a:pPr marL="0" indent="0">
              <a:spcBef>
                <a:spcPts val="0"/>
              </a:spcBef>
              <a:buNone/>
            </a:pPr>
            <a:endParaRPr lang="en-US" sz="1750" dirty="0">
              <a:latin typeface="Consolas" pitchFamily="49" charset="0"/>
              <a:cs typeface="Consolas" pitchFamily="49" charset="0"/>
            </a:endParaRPr>
          </a:p>
        </p:txBody>
      </p:sp>
      <p:sp>
        <p:nvSpPr>
          <p:cNvPr id="8" name="Content Placeholder 7"/>
          <p:cNvSpPr>
            <a:spLocks noGrp="1"/>
          </p:cNvSpPr>
          <p:nvPr>
            <p:ph sz="half" idx="2"/>
          </p:nvPr>
        </p:nvSpPr>
        <p:spPr>
          <a:noFill/>
          <a:ln w="9525">
            <a:noFill/>
            <a:miter lim="800000"/>
            <a:headEnd/>
            <a:tailEnd/>
          </a:ln>
        </p:spPr>
        <p:txBody>
          <a:bodyPr vert="horz" wrap="square" lIns="92075" tIns="46038" rIns="92075" bIns="46038" numCol="1" anchor="t" anchorCtr="0" compatLnSpc="1">
            <a:prstTxWarp prst="textNoShape">
              <a:avLst/>
            </a:prstTxWarp>
          </a:bodyPr>
          <a:lstStyle/>
          <a:p>
            <a:pPr marL="0" indent="0">
              <a:spcBef>
                <a:spcPts val="0"/>
              </a:spcBef>
              <a:buNone/>
            </a:pPr>
            <a:r>
              <a:rPr lang="en-US" sz="1750" dirty="0">
                <a:latin typeface="Consolas" pitchFamily="49" charset="0"/>
                <a:cs typeface="Consolas" pitchFamily="49" charset="0"/>
              </a:rPr>
              <a:t>39: LOADW</a:t>
            </a:r>
          </a:p>
          <a:p>
            <a:pPr marL="0" indent="0">
              <a:spcBef>
                <a:spcPts val="0"/>
              </a:spcBef>
              <a:buNone/>
            </a:pPr>
            <a:r>
              <a:rPr lang="en-US" sz="1750" dirty="0">
                <a:latin typeface="Consolas" pitchFamily="49" charset="0"/>
                <a:cs typeface="Consolas" pitchFamily="49" charset="0"/>
              </a:rPr>
              <a:t>40: INC</a:t>
            </a:r>
          </a:p>
          <a:p>
            <a:pPr marL="0" indent="0">
              <a:spcBef>
                <a:spcPts val="0"/>
              </a:spcBef>
              <a:buNone/>
            </a:pPr>
            <a:r>
              <a:rPr lang="en-US" sz="1750" dirty="0">
                <a:latin typeface="Consolas" pitchFamily="49" charset="0"/>
                <a:cs typeface="Consolas" pitchFamily="49" charset="0"/>
              </a:rPr>
              <a:t>41: STOREW</a:t>
            </a:r>
          </a:p>
          <a:p>
            <a:pPr marL="0" indent="0">
              <a:spcBef>
                <a:spcPts val="0"/>
              </a:spcBef>
              <a:buNone/>
            </a:pPr>
            <a:endParaRPr lang="en-US" sz="1750" dirty="0">
              <a:latin typeface="Consolas" pitchFamily="49" charset="0"/>
              <a:cs typeface="Consolas" pitchFamily="49" charset="0"/>
            </a:endParaRPr>
          </a:p>
          <a:p>
            <a:pPr marL="0" indent="0">
              <a:spcBef>
                <a:spcPts val="0"/>
              </a:spcBef>
              <a:buNone/>
            </a:pPr>
            <a:r>
              <a:rPr lang="en-US" sz="1750" dirty="0">
                <a:latin typeface="Consolas" pitchFamily="49" charset="0"/>
                <a:cs typeface="Consolas" pitchFamily="49" charset="0"/>
              </a:rPr>
              <a:t>// end loop;</a:t>
            </a:r>
          </a:p>
          <a:p>
            <a:pPr marL="0" indent="0">
              <a:spcBef>
                <a:spcPts val="0"/>
              </a:spcBef>
              <a:buNone/>
            </a:pPr>
            <a:r>
              <a:rPr lang="en-US" sz="1750" dirty="0">
                <a:latin typeface="Consolas" pitchFamily="49" charset="0"/>
                <a:cs typeface="Consolas" pitchFamily="49" charset="0"/>
              </a:rPr>
              <a:t>42: BR -30</a:t>
            </a:r>
          </a:p>
          <a:p>
            <a:pPr marL="0" indent="0">
              <a:spcBef>
                <a:spcPts val="0"/>
              </a:spcBef>
              <a:buNone/>
            </a:pPr>
            <a:endParaRPr lang="en-US" sz="1750" dirty="0">
              <a:latin typeface="Consolas" pitchFamily="49" charset="0"/>
              <a:cs typeface="Consolas" pitchFamily="49" charset="0"/>
            </a:endParaRPr>
          </a:p>
          <a:p>
            <a:pPr marL="0" indent="0">
              <a:spcBef>
                <a:spcPts val="0"/>
              </a:spcBef>
              <a:buNone/>
            </a:pPr>
            <a:r>
              <a:rPr lang="en-US" sz="1750" dirty="0">
                <a:latin typeface="Consolas" pitchFamily="49" charset="0"/>
                <a:cs typeface="Consolas" pitchFamily="49" charset="0"/>
              </a:rPr>
              <a:t>// </a:t>
            </a:r>
            <a:r>
              <a:rPr lang="en-US" sz="1750" dirty="0" err="1">
                <a:latin typeface="Consolas" pitchFamily="49" charset="0"/>
                <a:cs typeface="Consolas" pitchFamily="49" charset="0"/>
              </a:rPr>
              <a:t>writeln</a:t>
            </a:r>
            <a:r>
              <a:rPr lang="en-US" sz="1750" dirty="0">
                <a:latin typeface="Consolas" pitchFamily="49" charset="0"/>
                <a:cs typeface="Consolas" pitchFamily="49" charset="0"/>
              </a:rPr>
              <a:t> "x = ", x</a:t>
            </a:r>
          </a:p>
          <a:p>
            <a:pPr marL="0" indent="0">
              <a:spcBef>
                <a:spcPts val="0"/>
              </a:spcBef>
              <a:buNone/>
            </a:pPr>
            <a:r>
              <a:rPr lang="en-US" sz="1750" dirty="0">
                <a:latin typeface="Consolas" pitchFamily="49" charset="0"/>
                <a:cs typeface="Consolas" pitchFamily="49" charset="0"/>
              </a:rPr>
              <a:t>47: LDCSTR  "x = "</a:t>
            </a:r>
          </a:p>
          <a:p>
            <a:pPr marL="0" indent="0">
              <a:spcBef>
                <a:spcPts val="0"/>
              </a:spcBef>
              <a:buNone/>
            </a:pPr>
            <a:r>
              <a:rPr lang="en-US" sz="1750" dirty="0">
                <a:latin typeface="Consolas" pitchFamily="49" charset="0"/>
                <a:cs typeface="Consolas" pitchFamily="49" charset="0"/>
              </a:rPr>
              <a:t>60: PUTSTR</a:t>
            </a:r>
          </a:p>
          <a:p>
            <a:pPr marL="0" indent="0">
              <a:spcBef>
                <a:spcPts val="0"/>
              </a:spcBef>
              <a:buNone/>
            </a:pPr>
            <a:r>
              <a:rPr lang="en-US" sz="1750" dirty="0">
                <a:latin typeface="Consolas" pitchFamily="49" charset="0"/>
                <a:cs typeface="Consolas" pitchFamily="49" charset="0"/>
              </a:rPr>
              <a:t>61: LDGADDR 0</a:t>
            </a:r>
          </a:p>
          <a:p>
            <a:pPr marL="0" indent="0">
              <a:spcBef>
                <a:spcPts val="0"/>
              </a:spcBef>
              <a:buNone/>
            </a:pPr>
            <a:r>
              <a:rPr lang="en-US" sz="1750" dirty="0">
                <a:latin typeface="Consolas" pitchFamily="49" charset="0"/>
                <a:cs typeface="Consolas" pitchFamily="49" charset="0"/>
              </a:rPr>
              <a:t>66: LOADW</a:t>
            </a:r>
          </a:p>
          <a:p>
            <a:pPr marL="0" indent="0">
              <a:spcBef>
                <a:spcPts val="0"/>
              </a:spcBef>
              <a:buNone/>
            </a:pPr>
            <a:r>
              <a:rPr lang="en-US" sz="1750" dirty="0">
                <a:latin typeface="Consolas" pitchFamily="49" charset="0"/>
                <a:cs typeface="Consolas" pitchFamily="49" charset="0"/>
              </a:rPr>
              <a:t>67: PUTINT</a:t>
            </a:r>
          </a:p>
          <a:p>
            <a:pPr marL="0" indent="0">
              <a:spcBef>
                <a:spcPts val="0"/>
              </a:spcBef>
              <a:buNone/>
            </a:pPr>
            <a:r>
              <a:rPr lang="en-US" sz="1750" dirty="0">
                <a:latin typeface="Consolas" pitchFamily="49" charset="0"/>
                <a:cs typeface="Consolas" pitchFamily="49" charset="0"/>
              </a:rPr>
              <a:t>68: PUTEOL</a:t>
            </a:r>
          </a:p>
          <a:p>
            <a:pPr marL="0" indent="0">
              <a:spcBef>
                <a:spcPts val="0"/>
              </a:spcBef>
              <a:buNone/>
            </a:pPr>
            <a:endParaRPr lang="en-US" sz="1750" dirty="0">
              <a:latin typeface="Consolas" pitchFamily="49" charset="0"/>
              <a:cs typeface="Consolas" pitchFamily="49" charset="0"/>
            </a:endParaRPr>
          </a:p>
          <a:p>
            <a:pPr marL="0" indent="0">
              <a:spcBef>
                <a:spcPts val="0"/>
              </a:spcBef>
              <a:buNone/>
            </a:pPr>
            <a:r>
              <a:rPr lang="en-US" sz="1750" dirty="0">
                <a:latin typeface="Consolas" pitchFamily="49" charset="0"/>
                <a:cs typeface="Consolas" pitchFamily="49" charset="0"/>
              </a:rPr>
              <a:t>// end.</a:t>
            </a:r>
          </a:p>
          <a:p>
            <a:pPr marL="0" indent="0">
              <a:spcBef>
                <a:spcPts val="0"/>
              </a:spcBef>
              <a:buNone/>
            </a:pPr>
            <a:r>
              <a:rPr lang="en-US" sz="1750" dirty="0">
                <a:latin typeface="Consolas" pitchFamily="49" charset="0"/>
                <a:cs typeface="Consolas" pitchFamily="49" charset="0"/>
              </a:rPr>
              <a:t>69: HALT</a:t>
            </a:r>
          </a:p>
          <a:p>
            <a:pPr marL="0" indent="0">
              <a:spcBef>
                <a:spcPts val="0"/>
              </a:spcBef>
              <a:buNone/>
            </a:pPr>
            <a:endParaRPr lang="en-US" sz="175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52</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t>Labels</a:t>
            </a:r>
          </a:p>
        </p:txBody>
      </p:sp>
      <p:sp>
        <p:nvSpPr>
          <p:cNvPr id="7171" name="Content Placeholder 2"/>
          <p:cNvSpPr>
            <a:spLocks noGrp="1"/>
          </p:cNvSpPr>
          <p:nvPr>
            <p:ph idx="1"/>
          </p:nvPr>
        </p:nvSpPr>
        <p:spPr/>
        <p:txBody>
          <a:bodyPr/>
          <a:lstStyle/>
          <a:p>
            <a:r>
              <a:rPr lang="en-US" dirty="0"/>
              <a:t>A label is simply a name for a location in memory.  The compiler uses labels for branching, both forward and backward.</a:t>
            </a:r>
          </a:p>
          <a:p>
            <a:r>
              <a:rPr lang="en-US" dirty="0"/>
              <a:t>Examples.</a:t>
            </a:r>
          </a:p>
          <a:p>
            <a:pPr lvl="1"/>
            <a:r>
              <a:rPr lang="en-US" dirty="0"/>
              <a:t>A loop statement needs to branch backward to the beginning of the loop.</a:t>
            </a:r>
          </a:p>
          <a:p>
            <a:pPr lvl="1"/>
            <a:r>
              <a:rPr lang="en-US" dirty="0"/>
              <a:t>An if statement with an else part needs to branch to the else part if the condition is false.  If the condition is true, it needs to execute the then statements and then branch over the else part.</a:t>
            </a:r>
          </a:p>
          <a:p>
            <a:r>
              <a:rPr lang="en-US" dirty="0"/>
              <a:t>Branches (a.k.a. jumps) are relative.  The assembler computes the offset.</a:t>
            </a:r>
          </a:p>
          <a:p>
            <a:pPr lvl="1"/>
            <a:r>
              <a:rPr lang="en-US" dirty="0"/>
              <a:t>e. g., BR L5 could translate to branch -12 (backward 12 bytes)</a:t>
            </a:r>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31BF1681-0B07-4723-8876-E646BFACEB05}"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t>Implementing Labels in the Compiler</a:t>
            </a:r>
          </a:p>
        </p:txBody>
      </p:sp>
      <p:sp>
        <p:nvSpPr>
          <p:cNvPr id="8195" name="Content Placeholder 2"/>
          <p:cNvSpPr>
            <a:spLocks noGrp="1"/>
          </p:cNvSpPr>
          <p:nvPr>
            <p:ph idx="1"/>
          </p:nvPr>
        </p:nvSpPr>
        <p:spPr>
          <a:xfrm>
            <a:off x="458788" y="1363663"/>
            <a:ext cx="8503920" cy="4935537"/>
          </a:xfrm>
        </p:spPr>
        <p:txBody>
          <a:bodyPr/>
          <a:lstStyle/>
          <a:p>
            <a:r>
              <a:rPr lang="en-US" dirty="0"/>
              <a:t>Labels are implemented within the class </a:t>
            </a:r>
            <a:r>
              <a:rPr lang="en-US" dirty="0">
                <a:latin typeface="Consolas" pitchFamily="49" charset="0"/>
                <a:cs typeface="Consolas" pitchFamily="49" charset="0"/>
              </a:rPr>
              <a:t>AST</a:t>
            </a:r>
            <a:r>
              <a:rPr lang="en-US" dirty="0"/>
              <a:t>.</a:t>
            </a:r>
          </a:p>
          <a:p>
            <a:r>
              <a:rPr lang="en-US" dirty="0"/>
              <a:t>Key method:</a:t>
            </a:r>
          </a:p>
          <a:p>
            <a:pPr marL="457200" lvl="1" indent="0">
              <a:buNone/>
            </a:pPr>
            <a:r>
              <a:rPr lang="en-US" sz="1800" dirty="0">
                <a:latin typeface="Consolas" pitchFamily="49" charset="0"/>
                <a:cs typeface="Consolas" pitchFamily="49" charset="0"/>
              </a:rPr>
              <a:t>/**</a:t>
            </a:r>
          </a:p>
          <a:p>
            <a:pPr marL="457200" lvl="1" indent="0">
              <a:spcBef>
                <a:spcPts val="200"/>
              </a:spcBef>
              <a:buNone/>
            </a:pPr>
            <a:r>
              <a:rPr lang="en-US" sz="1800" dirty="0">
                <a:latin typeface="Consolas" pitchFamily="49" charset="0"/>
                <a:cs typeface="Consolas" pitchFamily="49" charset="0"/>
              </a:rPr>
              <a:t> * Returns a new value for a label number.  This method should</a:t>
            </a:r>
          </a:p>
          <a:p>
            <a:pPr marL="457200" lvl="1" indent="0">
              <a:spcBef>
                <a:spcPts val="200"/>
              </a:spcBef>
              <a:buNone/>
            </a:pPr>
            <a:r>
              <a:rPr lang="en-US" sz="1800" dirty="0">
                <a:latin typeface="Consolas" pitchFamily="49" charset="0"/>
                <a:cs typeface="Consolas" pitchFamily="49" charset="0"/>
              </a:rPr>
              <a:t> * be called once for each label before code generation.</a:t>
            </a:r>
          </a:p>
          <a:p>
            <a:pPr marL="457200" lvl="1" indent="0">
              <a:spcBef>
                <a:spcPts val="200"/>
              </a:spcBef>
              <a:buNone/>
            </a:pPr>
            <a:r>
              <a:rPr lang="en-US" sz="1800" dirty="0">
                <a:latin typeface="Consolas" pitchFamily="49" charset="0"/>
                <a:cs typeface="Consolas" pitchFamily="49" charset="0"/>
              </a:rPr>
              <a:t> */</a:t>
            </a:r>
          </a:p>
          <a:p>
            <a:pPr marL="457200" lvl="1" indent="0">
              <a:spcBef>
                <a:spcPts val="200"/>
              </a:spcBef>
              <a:buNone/>
            </a:pPr>
            <a:r>
              <a:rPr lang="en-US" sz="1800">
                <a:latin typeface="Consolas" pitchFamily="49" charset="0"/>
                <a:cs typeface="Consolas" pitchFamily="49" charset="0"/>
              </a:rPr>
              <a:t>protected </a:t>
            </a:r>
            <a:r>
              <a:rPr lang="en-US" sz="1800" dirty="0">
                <a:latin typeface="Consolas" pitchFamily="49" charset="0"/>
                <a:cs typeface="Consolas" pitchFamily="49" charset="0"/>
              </a:rPr>
              <a:t>String </a:t>
            </a:r>
            <a:r>
              <a:rPr lang="en-US" sz="1800" dirty="0" err="1">
                <a:latin typeface="Consolas" pitchFamily="49" charset="0"/>
                <a:cs typeface="Consolas" pitchFamily="49" charset="0"/>
              </a:rPr>
              <a:t>getNewLabel</a:t>
            </a:r>
            <a:r>
              <a:rPr lang="en-US" sz="1800" dirty="0">
                <a:latin typeface="Consolas" pitchFamily="49" charset="0"/>
                <a:cs typeface="Consolas" pitchFamily="49" charset="0"/>
              </a:rPr>
              <a:t>()</a:t>
            </a:r>
            <a:endParaRPr lang="en-US" dirty="0"/>
          </a:p>
          <a:p>
            <a:r>
              <a:rPr lang="en-US" dirty="0"/>
              <a:t>During code generation, the compiler keeps track of label numbers so that a new label is returned each time the method is called.</a:t>
            </a:r>
          </a:p>
          <a:p>
            <a:r>
              <a:rPr lang="en-US" dirty="0"/>
              <a:t>Labels are strings of the form “L1”, “L2”, “L3”, …</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F94FA087-CC75-434D-871A-A1648924A691}"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Emitting Code for a Loop Statement</a:t>
            </a:r>
          </a:p>
        </p:txBody>
      </p:sp>
      <p:sp>
        <p:nvSpPr>
          <p:cNvPr id="9219" name="Content Placeholder 2"/>
          <p:cNvSpPr>
            <a:spLocks noGrp="1"/>
          </p:cNvSpPr>
          <p:nvPr>
            <p:ph idx="1"/>
          </p:nvPr>
        </p:nvSpPr>
        <p:spPr/>
        <p:txBody>
          <a:bodyPr/>
          <a:lstStyle/>
          <a:p>
            <a:r>
              <a:rPr lang="en-US" dirty="0"/>
              <a:t>The AST class </a:t>
            </a:r>
            <a:r>
              <a:rPr lang="en-US" dirty="0" err="1">
                <a:latin typeface="Consolas" pitchFamily="49" charset="0"/>
                <a:cs typeface="Consolas" pitchFamily="49" charset="0"/>
              </a:rPr>
              <a:t>LoopStmt</a:t>
            </a:r>
            <a:r>
              <a:rPr lang="en-US" dirty="0"/>
              <a:t> uses two labels</a:t>
            </a:r>
          </a:p>
          <a:p>
            <a:pPr lvl="1">
              <a:buFontTx/>
              <a:buNone/>
            </a:pPr>
            <a:r>
              <a:rPr lang="en-US" sz="1800" dirty="0">
                <a:latin typeface="Consolas" pitchFamily="49" charset="0"/>
                <a:cs typeface="Consolas" pitchFamily="49" charset="0"/>
              </a:rPr>
              <a:t>private String L1;    // label for start of loop</a:t>
            </a:r>
          </a:p>
          <a:p>
            <a:pPr lvl="1">
              <a:buFontTx/>
              <a:buNone/>
            </a:pPr>
            <a:r>
              <a:rPr lang="en-US" sz="1800" dirty="0">
                <a:latin typeface="Consolas" pitchFamily="49" charset="0"/>
                <a:cs typeface="Consolas" pitchFamily="49" charset="0"/>
              </a:rPr>
              <a:t>private String L2;    // label for end of loop</a:t>
            </a:r>
          </a:p>
          <a:p>
            <a:r>
              <a:rPr lang="en-US" dirty="0"/>
              <a:t>These labels are initialized within the constructor</a:t>
            </a:r>
          </a:p>
          <a:p>
            <a:pPr lvl="1">
              <a:buFontTx/>
              <a:buNone/>
            </a:pPr>
            <a:r>
              <a:rPr lang="en-US" sz="1800" dirty="0">
                <a:latin typeface="Consolas" pitchFamily="49" charset="0"/>
                <a:cs typeface="Consolas" pitchFamily="49" charset="0"/>
              </a:rPr>
              <a:t>L1 = </a:t>
            </a:r>
            <a:r>
              <a:rPr lang="en-US" sz="1800" dirty="0" err="1">
                <a:latin typeface="Consolas" pitchFamily="49" charset="0"/>
                <a:cs typeface="Consolas" pitchFamily="49" charset="0"/>
              </a:rPr>
              <a:t>getNewLabel</a:t>
            </a:r>
            <a:r>
              <a:rPr lang="en-US" sz="1800" dirty="0">
                <a:latin typeface="Consolas" pitchFamily="49" charset="0"/>
                <a:cs typeface="Consolas" pitchFamily="49" charset="0"/>
              </a:rPr>
              <a:t>();</a:t>
            </a:r>
          </a:p>
          <a:p>
            <a:pPr lvl="1">
              <a:spcBef>
                <a:spcPts val="25"/>
              </a:spcBef>
              <a:buFontTx/>
              <a:buNone/>
            </a:pPr>
            <a:r>
              <a:rPr lang="en-US" sz="1800" dirty="0">
                <a:latin typeface="Consolas" pitchFamily="49" charset="0"/>
                <a:cs typeface="Consolas" pitchFamily="49" charset="0"/>
              </a:rPr>
              <a:t>L2 = </a:t>
            </a:r>
            <a:r>
              <a:rPr lang="en-US" sz="1800" dirty="0" err="1">
                <a:latin typeface="Consolas" pitchFamily="49" charset="0"/>
                <a:cs typeface="Consolas" pitchFamily="49" charset="0"/>
              </a:rPr>
              <a:t>getNewLabel</a:t>
            </a:r>
            <a:r>
              <a:rPr lang="en-US" sz="1800" dirty="0">
                <a:latin typeface="Consolas" pitchFamily="49" charset="0"/>
                <a:cs typeface="Consolas" pitchFamily="49" charset="0"/>
              </a:rPr>
              <a:t>();</a:t>
            </a:r>
          </a:p>
          <a:p>
            <a:r>
              <a:rPr lang="en-US" dirty="0"/>
              <a:t>The actual value assigned to the labels by calls to </a:t>
            </a:r>
            <a:r>
              <a:rPr lang="en-US" dirty="0" err="1">
                <a:latin typeface="Consolas" pitchFamily="49" charset="0"/>
                <a:cs typeface="Consolas" pitchFamily="49" charset="0"/>
              </a:rPr>
              <a:t>getNewLabel</a:t>
            </a:r>
            <a:r>
              <a:rPr lang="en-US" dirty="0">
                <a:latin typeface="Consolas" pitchFamily="49" charset="0"/>
                <a:cs typeface="Consolas" pitchFamily="49" charset="0"/>
              </a:rPr>
              <a:t>()</a:t>
            </a:r>
            <a:r>
              <a:rPr lang="en-US" dirty="0"/>
              <a:t> does not matter.  What matters is that the values are unique and can be used as targets for branches.</a:t>
            </a: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1E0A6D1D-917A-4E06-8AFB-21E5D19F3D79}" type="slidenum">
              <a:rPr lang="en-US" smtClean="0"/>
              <a:pPr/>
              <a:t>8</a:t>
            </a:fld>
            <a:endParaRPr lang="en-US"/>
          </a:p>
        </p:txBody>
      </p:sp>
      <p:sp>
        <p:nvSpPr>
          <p:cNvPr id="2" name="TextBox 1"/>
          <p:cNvSpPr txBox="1"/>
          <p:nvPr/>
        </p:nvSpPr>
        <p:spPr>
          <a:xfrm>
            <a:off x="594360" y="5397639"/>
            <a:ext cx="7955280" cy="738664"/>
          </a:xfrm>
          <a:prstGeom prst="rect">
            <a:avLst/>
          </a:prstGeom>
          <a:noFill/>
          <a:ln>
            <a:solidFill>
              <a:schemeClr val="tx1"/>
            </a:solidFill>
          </a:ln>
        </p:spPr>
        <p:txBody>
          <a:bodyPr wrap="none" rtlCol="0">
            <a:spAutoFit/>
          </a:bodyPr>
          <a:lstStyle/>
          <a:p>
            <a:pPr algn="l"/>
            <a:r>
              <a:rPr lang="en-US" sz="2100" dirty="0"/>
              <a:t>Note: L1 and L2 are the local names for the labels.  The actual</a:t>
            </a:r>
          </a:p>
          <a:p>
            <a:pPr algn="l"/>
            <a:r>
              <a:rPr lang="en-US" sz="2100" dirty="0"/>
              <a:t>string values of L1 and L2 could be different; e.g., “L12” and “L13”.</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CVM Branch Instructions</a:t>
            </a:r>
          </a:p>
        </p:txBody>
      </p:sp>
      <p:sp>
        <p:nvSpPr>
          <p:cNvPr id="3" name="Content Placeholder 2"/>
          <p:cNvSpPr>
            <a:spLocks noGrp="1"/>
          </p:cNvSpPr>
          <p:nvPr>
            <p:ph idx="1"/>
          </p:nvPr>
        </p:nvSpPr>
        <p:spPr/>
        <p:txBody>
          <a:bodyPr/>
          <a:lstStyle/>
          <a:p>
            <a:r>
              <a:rPr lang="en-US" dirty="0"/>
              <a:t>CVM has seven branch instructions</a:t>
            </a:r>
          </a:p>
          <a:p>
            <a:pPr lvl="1">
              <a:tabLst>
                <a:tab pos="1597025" algn="l"/>
              </a:tabLst>
            </a:pPr>
            <a:r>
              <a:rPr lang="en-US" dirty="0">
                <a:latin typeface="Consolas" panose="020B0609020204030204" pitchFamily="49" charset="0"/>
              </a:rPr>
              <a:t>BR   unconditional branch</a:t>
            </a:r>
          </a:p>
          <a:p>
            <a:pPr lvl="1">
              <a:tabLst>
                <a:tab pos="1597025" algn="l"/>
              </a:tabLst>
            </a:pPr>
            <a:r>
              <a:rPr lang="en-US" dirty="0">
                <a:latin typeface="Consolas" panose="020B0609020204030204" pitchFamily="49" charset="0"/>
              </a:rPr>
              <a:t>BNZ  branch if nonzero (branch if true)</a:t>
            </a:r>
          </a:p>
          <a:p>
            <a:pPr lvl="1">
              <a:tabLst>
                <a:tab pos="1597025" algn="l"/>
              </a:tabLst>
            </a:pPr>
            <a:r>
              <a:rPr lang="en-US" dirty="0">
                <a:latin typeface="Consolas" panose="020B0609020204030204" pitchFamily="49" charset="0"/>
              </a:rPr>
              <a:t>BZ   branch if zero (branch if false)</a:t>
            </a:r>
          </a:p>
          <a:p>
            <a:pPr lvl="1">
              <a:tabLst>
                <a:tab pos="1597025" algn="l"/>
              </a:tabLst>
            </a:pPr>
            <a:r>
              <a:rPr lang="en-US" dirty="0">
                <a:latin typeface="Consolas" panose="020B0609020204030204" pitchFamily="49" charset="0"/>
              </a:rPr>
              <a:t>BG   branch if greater</a:t>
            </a:r>
          </a:p>
          <a:p>
            <a:pPr lvl="1">
              <a:tabLst>
                <a:tab pos="1597025" algn="l"/>
              </a:tabLst>
            </a:pPr>
            <a:r>
              <a:rPr lang="en-US" dirty="0">
                <a:latin typeface="Consolas" panose="020B0609020204030204" pitchFamily="49" charset="0"/>
              </a:rPr>
              <a:t>BGE  branch if greater or equal</a:t>
            </a:r>
          </a:p>
          <a:p>
            <a:pPr lvl="1">
              <a:tabLst>
                <a:tab pos="1597025" algn="l"/>
              </a:tabLst>
            </a:pPr>
            <a:r>
              <a:rPr lang="en-US" dirty="0">
                <a:latin typeface="Consolas" panose="020B0609020204030204" pitchFamily="49" charset="0"/>
              </a:rPr>
              <a:t>BL   branch if less</a:t>
            </a:r>
          </a:p>
          <a:p>
            <a:pPr lvl="1">
              <a:tabLst>
                <a:tab pos="1597025" algn="l"/>
              </a:tabLst>
            </a:pPr>
            <a:r>
              <a:rPr lang="en-US" dirty="0">
                <a:latin typeface="Consolas" panose="020B0609020204030204" pitchFamily="49" charset="0"/>
              </a:rPr>
              <a:t>BLE  branch if less or equal</a:t>
            </a:r>
          </a:p>
          <a:p>
            <a:r>
              <a:rPr lang="en-US" dirty="0"/>
              <a:t>Together with the </a:t>
            </a:r>
            <a:r>
              <a:rPr lang="en-US" dirty="0">
                <a:latin typeface="Consolas" panose="020B0609020204030204" pitchFamily="49" charset="0"/>
              </a:rPr>
              <a:t>CMP</a:t>
            </a:r>
            <a:r>
              <a:rPr lang="en-US" dirty="0"/>
              <a:t> (compare) instruction, these branch instructions are used to implement control flow logic within a program or subprogram.</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5352</TotalTime>
  <Words>4651</Words>
  <Application>Microsoft Office PowerPoint</Application>
  <PresentationFormat>On-screen Show (4:3)</PresentationFormat>
  <Paragraphs>717</Paragraphs>
  <Slides>52</Slides>
  <Notes>39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52</vt:i4>
      </vt:variant>
    </vt:vector>
  </HeadingPairs>
  <TitlesOfParts>
    <vt:vector size="56" baseType="lpstr">
      <vt:lpstr>Arial</vt:lpstr>
      <vt:lpstr>Calibri</vt:lpstr>
      <vt:lpstr>Consolas</vt:lpstr>
      <vt:lpstr>SoftMoore2</vt:lpstr>
      <vt:lpstr>Code Generation</vt:lpstr>
      <vt:lpstr>Code Generation</vt:lpstr>
      <vt:lpstr>Code Generation for CVM</vt:lpstr>
      <vt:lpstr>Method emit()</vt:lpstr>
      <vt:lpstr>Emitting Object Code</vt:lpstr>
      <vt:lpstr>Labels</vt:lpstr>
      <vt:lpstr>Implementing Labels in the Compiler</vt:lpstr>
      <vt:lpstr>Emitting Code for a Loop Statement</vt:lpstr>
      <vt:lpstr>CVM Branch Instructions</vt:lpstr>
      <vt:lpstr>Emitting Code for an Unconditional Branch</vt:lpstr>
      <vt:lpstr>Emitting Code for Branch Instructions Based on Boolean Values</vt:lpstr>
      <vt:lpstr>Emitting Code for Branch Instructions Based on Boolean Values (continued)</vt:lpstr>
      <vt:lpstr>Emitting Code for Branch Instructions Based on Boolean Values (continued)</vt:lpstr>
      <vt:lpstr>Emitting Code for Branch Instructions Based on Boolean Values (continued)</vt:lpstr>
      <vt:lpstr>Example: emitBranch() for Relational Expressions</vt:lpstr>
      <vt:lpstr>Example: emitBranch() for Relational Expressions (continued)</vt:lpstr>
      <vt:lpstr>Helper Methods for Emitting Load and Store Instructions</vt:lpstr>
      <vt:lpstr>Helper Methods for Emitting Load and Store Instructions (continued)</vt:lpstr>
      <vt:lpstr>Method emitLoadInst()</vt:lpstr>
      <vt:lpstr>Computing Relative Addresses</vt:lpstr>
      <vt:lpstr>Computing Relative Addresses (continued)</vt:lpstr>
      <vt:lpstr>Computing Relative Addresses (continued)</vt:lpstr>
      <vt:lpstr>Code Generation for Variables</vt:lpstr>
      <vt:lpstr>Code Generation for Variables (continued)</vt:lpstr>
      <vt:lpstr>Code Generation for Expressions</vt:lpstr>
      <vt:lpstr>Code Generation for ConstValue</vt:lpstr>
      <vt:lpstr>Method emit() for Class ConstValue</vt:lpstr>
      <vt:lpstr>Named Values</vt:lpstr>
      <vt:lpstr>Code Generation for NamedValue</vt:lpstr>
      <vt:lpstr>Code Generation for Binary Expressions</vt:lpstr>
      <vt:lpstr>Method emit() for Class AddingExpr</vt:lpstr>
      <vt:lpstr>Short Circuit Evaluation of Logical Expressions</vt:lpstr>
      <vt:lpstr>Generating Code for Logical Expressions</vt:lpstr>
      <vt:lpstr>CPRL Code Template for Logical and (with Short-Circuit Evaluation)</vt:lpstr>
      <vt:lpstr>Code Generation for Statements</vt:lpstr>
      <vt:lpstr>Code Generation for AssignmentStmt</vt:lpstr>
      <vt:lpstr>Code Generation for AssignmentStmt (continued)</vt:lpstr>
      <vt:lpstr>Method emit() for Class AssignmentStmt</vt:lpstr>
      <vt:lpstr>Code Generation for a List of Statements</vt:lpstr>
      <vt:lpstr>Code Generation for LoopStmt</vt:lpstr>
      <vt:lpstr>Code Generation for LoopStmt (continued)</vt:lpstr>
      <vt:lpstr>Method emit() for LoopStmt</vt:lpstr>
      <vt:lpstr>Code Generation for ReadStmt</vt:lpstr>
      <vt:lpstr>Method emit() for ReadStmt</vt:lpstr>
      <vt:lpstr>Code Generation for ExitStmt </vt:lpstr>
      <vt:lpstr>Method emit() for ExitStmt</vt:lpstr>
      <vt:lpstr>Code Generation for IfStmt</vt:lpstr>
      <vt:lpstr>Code Generation for IfStmt (continued)</vt:lpstr>
      <vt:lpstr>Disassembler</vt:lpstr>
      <vt:lpstr>Code Generation Example: Source Code</vt:lpstr>
      <vt:lpstr>Code Generation Example: Disassembled Machine Code</vt:lpstr>
      <vt:lpstr>Code Generation Example: Annotated Disassembled Object Code</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Generation</dc:title>
  <dc:creator>John I. Moore, Jr.</dc:creator>
  <cp:lastModifiedBy>John Moore</cp:lastModifiedBy>
  <cp:revision>275</cp:revision>
  <cp:lastPrinted>2020-04-08T17:22:59Z</cp:lastPrinted>
  <dcterms:created xsi:type="dcterms:W3CDTF">2005-01-12T21:47:45Z</dcterms:created>
  <dcterms:modified xsi:type="dcterms:W3CDTF">2020-08-15T13:46:17Z</dcterms:modified>
</cp:coreProperties>
</file>