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8"/>
  </p:notesMasterIdLst>
  <p:handoutMasterIdLst>
    <p:handoutMasterId r:id="rId59"/>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45" r:id="rId22"/>
    <p:sldId id="346" r:id="rId23"/>
    <p:sldId id="311" r:id="rId24"/>
    <p:sldId id="332" r:id="rId25"/>
    <p:sldId id="343" r:id="rId26"/>
    <p:sldId id="333" r:id="rId27"/>
    <p:sldId id="312" r:id="rId28"/>
    <p:sldId id="313" r:id="rId29"/>
    <p:sldId id="328" r:id="rId30"/>
    <p:sldId id="326" r:id="rId31"/>
    <p:sldId id="327" r:id="rId32"/>
    <p:sldId id="285" r:id="rId33"/>
    <p:sldId id="334" r:id="rId34"/>
    <p:sldId id="335" r:id="rId35"/>
    <p:sldId id="347" r:id="rId36"/>
    <p:sldId id="320" r:id="rId37"/>
    <p:sldId id="314" r:id="rId38"/>
    <p:sldId id="315" r:id="rId39"/>
    <p:sldId id="316" r:id="rId40"/>
    <p:sldId id="324" r:id="rId41"/>
    <p:sldId id="325" r:id="rId42"/>
    <p:sldId id="348" r:id="rId43"/>
    <p:sldId id="322" r:id="rId44"/>
    <p:sldId id="330" r:id="rId45"/>
    <p:sldId id="336" r:id="rId46"/>
    <p:sldId id="337" r:id="rId47"/>
    <p:sldId id="338" r:id="rId48"/>
    <p:sldId id="340" r:id="rId49"/>
    <p:sldId id="339" r:id="rId50"/>
    <p:sldId id="341" r:id="rId51"/>
    <p:sldId id="342" r:id="rId52"/>
    <p:sldId id="289" r:id="rId53"/>
    <p:sldId id="290" r:id="rId54"/>
    <p:sldId id="305" r:id="rId55"/>
    <p:sldId id="291" r:id="rId56"/>
    <p:sldId id="295" r:id="rId5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0" autoAdjust="0"/>
    <p:restoredTop sz="97055" autoAdjust="0"/>
  </p:normalViewPr>
  <p:slideViewPr>
    <p:cSldViewPr>
      <p:cViewPr varScale="1">
        <p:scale>
          <a:sx n="71" d="100"/>
          <a:sy n="71" d="100"/>
        </p:scale>
        <p:origin x="571"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28</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34</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52</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53</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54</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55</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56</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this.leftOperand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public abstract class AST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Check semantic/contextual constraints. */    </a:t>
            </a:r>
          </a:p>
          <a:p>
            <a:pPr marL="91440" indent="0">
              <a:spcBef>
                <a:spcPts val="100"/>
              </a:spcBef>
              <a:buFontTx/>
              <a:buNone/>
            </a:pPr>
            <a:r>
              <a:rPr lang="en-US" sz="1800" dirty="0">
                <a:latin typeface="Consolas" pitchFamily="49" charset="0"/>
              </a:rPr>
              <a:t>    public abstract void checkConstraints();</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Emit the object code for the AST. */</a:t>
            </a:r>
          </a:p>
          <a:p>
            <a:pPr marL="91440" indent="0">
              <a:spcBef>
                <a:spcPts val="100"/>
              </a:spcBef>
              <a:buFontTx/>
              <a:buNone/>
            </a:pPr>
            <a:r>
              <a:rPr lang="en-US" sz="1800" dirty="0">
                <a:latin typeface="Consolas" pitchFamily="49" charset="0"/>
              </a:rPr>
              <a:t>    public abstract void emit()</a:t>
            </a:r>
          </a:p>
          <a:p>
            <a:pPr marL="91440" indent="0">
              <a:spcBef>
                <a:spcPts val="100"/>
              </a:spcBef>
              <a:buFontTx/>
              <a:buNone/>
            </a:pPr>
            <a:r>
              <a:rPr lang="en-US" sz="1800" dirty="0">
                <a:latin typeface="Consolas" pitchFamily="49" charset="0"/>
              </a:rPr>
              <a:t>        throws CodeGenException, IOException;</a:t>
            </a:r>
          </a:p>
          <a:p>
            <a:pPr marL="91440" indent="0">
              <a:spcBef>
                <a:spcPts val="100"/>
              </a:spcBef>
              <a:buFontTx/>
              <a:buNone/>
            </a:pPr>
            <a:r>
              <a:rPr lang="en-US" sz="1800" dirty="0">
                <a:latin typeface="Consolas" pitchFamily="49" charset="0"/>
              </a:rPr>
              <a:t>  }</a:t>
            </a:r>
          </a:p>
        </p:txBody>
      </p:sp>
      <p:sp>
        <p:nvSpPr>
          <p:cNvPr id="2" name="TextBox 1"/>
          <p:cNvSpPr txBox="1"/>
          <p:nvPr/>
        </p:nvSpPr>
        <p:spPr>
          <a:xfrm>
            <a:off x="1185496" y="4895671"/>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public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List&lt;Token&gt; parseIdentifiers() throws IOException</a:t>
            </a:r>
          </a:p>
          <a:p>
            <a:pPr lvl="1">
              <a:spcBef>
                <a:spcPts val="900"/>
              </a:spcBef>
              <a:buNone/>
            </a:pPr>
            <a:r>
              <a:rPr lang="en-US" sz="1800" dirty="0">
                <a:latin typeface="Consolas" pitchFamily="49" charset="0"/>
                <a:cs typeface="Consolas" pitchFamily="49" charset="0"/>
              </a:rPr>
              <a:t>public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List&lt;ParameterDecl&gt; parseFormalParameters()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List&lt;Expression&gt; parseActualParameters()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61FA90AB-AFE3-4D39-8F3F-C441D9B07DA1}"/>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B01D5247-4A28-4C80-88A2-035C6F67EE87}"/>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61C4E822-A31B-4C8F-9A19-45F7D8CA1B35}"/>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8307769E-1648-45F2-8028-402429E4751B}"/>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9B8518C-24CB-4AEB-8297-F9D26EA63808}"/>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B8184A2B-0F51-4ABC-B916-E2C3A1D2D0E2}"/>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98E9E087-EA18-4D3B-998F-E6F89D803797}"/>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EC298976-BD72-4A6D-BDD6-08BBE14AB5C8}"/>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A00F3BD4-F1DD-48B4-B938-D98DAC603BA5}"/>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3EF30726-986A-4B75-818E-897918466167}"/>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B261F822-BA62-4D43-9C1D-C665FA744622}"/>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E2D1585D-B978-4781-A091-7C3F564FBEF6}"/>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1C8564F0-06E5-4380-BC2E-47C87CED7863}"/>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469E7BA1-232D-4C04-8555-C794A5F8A3C7}"/>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58ADFA27-4F2C-4392-B8CA-DAE109F05D46}"/>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4FECA268-9106-4812-8789-1E126C707420}"/>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1A9CD038-5523-464B-A668-534186B50AF4}"/>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228BBDEC-C8FE-4554-9DC9-C7B806BBFA97}"/>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05E43508-6C5F-4ECC-BE60-4615E4D196F6}"/>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153109A7-0603-4207-9C91-FA63405391A1}"/>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197C9490-3649-42BD-BD8D-53E5F2139B59}"/>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6E46632A-B268-4544-86F7-0D6CA0A8B0FF}"/>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9541BFF3-38A2-41B2-A78C-1A630F62CB4D}"/>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3E2CC8D7-9FB6-407A-A147-E224177F183B}"/>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17DED6A0-5770-4549-B0CC-0E12988BD0FF}"/>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C9F23716-FB59-415A-986E-CF1209C686AC}"/>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C54AF0AD-A7E8-47DE-A496-07D9598E25F7}"/>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9B790620-C9F8-4700-B91A-F0EF4DCBC843}"/>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335FBB95-8BFA-4A2F-A432-A58E8A64445D}"/>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BB8FAE5C-A368-49D5-AC53-442D599F69A9}"/>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F3D493A6-9B03-4FF3-BBF0-9AC88FE51A72}"/>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F414C239-7E1B-4DE7-BCB7-3ADD2B5CE68D}"/>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0EE98565-039D-4DB9-898D-2177728AFE9E}"/>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F4023867-B28B-405A-85A3-4DC805E0A6DA}"/>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8AF821E-09EB-43F1-AC58-3B880BD82154}"/>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120BEAE9-88F7-4AD8-AB4C-C8106BE80AD7}"/>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981C18AD-C79F-4084-959B-2A2ACFD3B4A4}"/>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9C8DBBD4-A218-4C74-8D73-ADEEF7769C8C}"/>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7A5A11E5-E91B-4A0B-956E-24E767EE7FC7}"/>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165E4737-FE29-4F31-B899-70A015F44E69}"/>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142BBE10-F037-4192-A9B4-843A42F095C5}"/>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616843" y="2413337"/>
            <a:ext cx="3222357" cy="1015663"/>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 </a:t>
            </a:r>
            <a:r>
              <a:rPr lang="en-US" sz="2000" dirty="0" err="1">
                <a:latin typeface="Consolas" panose="020B0609020204030204" pitchFamily="49" charset="0"/>
              </a:rPr>
              <a:t>enum</a:t>
            </a:r>
            <a:br>
              <a:rPr lang="en-US" sz="2000" dirty="0">
                <a:latin typeface="Consolas" panose="020B0609020204030204" pitchFamily="49" charset="0"/>
              </a:rPr>
            </a:br>
            <a:r>
              <a:rPr lang="en-US" sz="2000" dirty="0"/>
              <a:t>class with only two values,</a:t>
            </a:r>
            <a:br>
              <a:rPr lang="en-US" sz="2000" dirty="0"/>
            </a:br>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3" y="2615045"/>
            <a:ext cx="3375870" cy="30612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token's text.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get(Token </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Tree>
    <p:extLst>
      <p:ext uri="{BB962C8B-B14F-4D97-AF65-F5344CB8AC3E}">
        <p14:creationId xmlns:p14="http://schemas.microsoft.com/office/powerpoint/2010/main" val="3655652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constDecl =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473528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691472" y="4041880"/>
            <a:ext cx="348342" cy="18875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3770239" y="5159828"/>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VarDecl</a:t>
            </a:r>
            <a:r>
              <a:rPr lang="en-US"/>
              <a:t> (which </a:t>
            </a:r>
            <a:r>
              <a:rPr lang="en-US" dirty="0"/>
              <a:t>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NamedDecl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NamedDecl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4050908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480"/>
              </a:spcBef>
              <a:buNone/>
            </a:pPr>
            <a:r>
              <a:rPr lang="en-US" sz="1800" dirty="0">
                <a:latin typeface="Consolas" panose="020B0609020204030204" pitchFamily="49" charset="0"/>
              </a:rPr>
              <a:t>Token idToken = scanner.getToken();</a:t>
            </a: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Declaration decl = idTable.get(idToken);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(decl == null)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has not been declared.");</a:t>
            </a:r>
          </a:p>
          <a:p>
            <a:pPr marL="457200" lvl="1" indent="0">
              <a:spcBef>
                <a:spcPts val="200"/>
              </a:spcBef>
              <a:buNone/>
            </a:pPr>
            <a:r>
              <a:rPr lang="en-US" sz="1800" dirty="0">
                <a:latin typeface="Consolas" panose="020B0609020204030204" pitchFamily="49" charset="0"/>
              </a:rPr>
              <a:t>else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is not a variable.");</a:t>
            </a:r>
          </a:p>
        </p:txBody>
      </p:sp>
    </p:spTree>
    <p:extLst>
      <p:ext uri="{BB962C8B-B14F-4D97-AF65-F5344CB8AC3E}">
        <p14:creationId xmlns:p14="http://schemas.microsoft.com/office/powerpoint/2010/main" val="67156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static constants.</a:t>
            </a:r>
          </a:p>
          <a:p>
            <a:pPr lvl="1"/>
            <a:r>
              <a:rPr lang="en-US" dirty="0"/>
              <a:t>Class </a:t>
            </a:r>
            <a:r>
              <a:rPr lang="en-US" dirty="0">
                <a:latin typeface="Consolas" panose="020B0609020204030204" pitchFamily="49" charset="0"/>
              </a:rPr>
              <a:t>Type</a:t>
            </a:r>
            <a:r>
              <a:rPr lang="en-US" dirty="0"/>
              <a:t> also contains a static method that returns the type of a literal symbol.</a:t>
            </a:r>
            <a:br>
              <a:rPr lang="en-US" dirty="0"/>
            </a:br>
            <a:r>
              <a:rPr lang="en-US" dirty="0"/>
              <a:t>  </a:t>
            </a:r>
            <a:r>
              <a:rPr lang="en-US" sz="1800" dirty="0">
                <a:latin typeface="Consolas" panose="020B0609020204030204" pitchFamily="49" charset="0"/>
              </a:rPr>
              <a:t>public static Type getTypeOf(Symbol literal)</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29</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a:t>
            </a:r>
          </a:p>
          <a:p>
            <a:pPr marL="457200" lvl="1" indent="0">
              <a:spcBef>
                <a:spcPts val="300"/>
              </a:spcBef>
              <a:buNone/>
            </a:pPr>
            <a:r>
              <a:rPr lang="en-US" sz="1800" dirty="0">
                <a:latin typeface="Consolas" panose="020B0609020204030204" pitchFamily="49" charset="0"/>
              </a:rPr>
              <a:t>public static final Type Integer = new Type(...);</a:t>
            </a:r>
          </a:p>
          <a:p>
            <a:pPr marL="457200" lvl="1" indent="0">
              <a:spcBef>
                <a:spcPts val="300"/>
              </a:spcBef>
              <a:buNone/>
            </a:pPr>
            <a:r>
              <a:rPr lang="en-US" sz="1800" dirty="0">
                <a:latin typeface="Consolas" panose="020B0609020204030204" pitchFamily="49" charset="0"/>
              </a:rPr>
              <a:t>public static final Type Char    = new Type(...);</a:t>
            </a:r>
          </a:p>
          <a:p>
            <a:pPr marL="457200" lvl="1" indent="0">
              <a:spcBef>
                <a:spcPts val="300"/>
              </a:spcBef>
              <a:buNone/>
            </a:pPr>
            <a:r>
              <a:rPr lang="en-US" sz="1800" dirty="0">
                <a:latin typeface="Consolas" panose="020B0609020204030204" pitchFamily="49" charset="0"/>
              </a:rPr>
              <a:t>public static final Type String  = new Type(...);</a:t>
            </a:r>
          </a:p>
          <a:p>
            <a:pPr marL="457200" lvl="1" indent="0">
              <a:spcBef>
                <a:spcPts val="300"/>
              </a:spcBef>
              <a:buNone/>
            </a:pPr>
            <a:r>
              <a:rPr lang="en-US" sz="1800" dirty="0">
                <a:latin typeface="Consolas" panose="020B0609020204030204" pitchFamily="49" charset="0"/>
              </a:rPr>
              <a:t>public static final Type Address = new Type(...);</a:t>
            </a:r>
          </a:p>
          <a:p>
            <a:pPr marL="457200" lvl="1" indent="0">
              <a:spcBef>
                <a:spcPts val="300"/>
              </a:spcBef>
              <a:buNone/>
            </a:pPr>
            <a:r>
              <a:rPr lang="en-US" sz="1800" dirty="0">
                <a:latin typeface="Consolas" panose="020B0609020204030204" pitchFamily="49" charset="0"/>
              </a:rPr>
              <a:t>public static final Type UNKNOWN = new Type(...);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30</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31</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b="1" dirty="0">
                <a:latin typeface="Consolas" pitchFamily="49" charset="0"/>
              </a:rPr>
              <a:t>        Type constType = Type.UNKNOWN;</a:t>
            </a:r>
          </a:p>
          <a:p>
            <a:pPr marL="182880" indent="0">
              <a:spcBef>
                <a:spcPts val="200"/>
              </a:spcBef>
              <a:buFontTx/>
              <a:buNone/>
            </a:pPr>
            <a:r>
              <a:rPr lang="en-US" sz="1800" b="1" dirty="0">
                <a:latin typeface="Consolas" pitchFamily="49" charset="0"/>
              </a:rPr>
              <a:t>        if (literal != null)</a:t>
            </a:r>
          </a:p>
          <a:p>
            <a:pPr marL="182880" indent="0">
              <a:spcBef>
                <a:spcPts val="200"/>
              </a:spcBef>
              <a:buFontTx/>
              <a:buNone/>
            </a:pPr>
            <a:r>
              <a:rPr lang="en-US" sz="1800" b="1" dirty="0">
                <a:latin typeface="Consolas" pitchFamily="49" charset="0"/>
              </a:rPr>
              <a:t>            constType = Type.getTypeOf(literal.getSymbol());</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 </a:t>
            </a:r>
            <a:r>
              <a:rPr lang="en-US" sz="1800" dirty="0" err="1">
                <a:latin typeface="Consolas" pitchFamily="49" charset="0"/>
              </a:rPr>
              <a:t>constType</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34</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(ParserException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ErrorHandler.getInstance().reportError(e);</a:t>
            </a:r>
          </a:p>
          <a:p>
            <a:pPr marL="182880" indent="0">
              <a:spcBef>
                <a:spcPts val="200"/>
              </a:spcBef>
              <a:buFontTx/>
              <a:buNone/>
            </a:pPr>
            <a:r>
              <a:rPr lang="en-US" sz="1800" dirty="0">
                <a:latin typeface="Consolas" pitchFamily="49" charset="0"/>
              </a:rPr>
              <a:t>        recover(initialDeclFollowers);</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3271038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sz="2350" dirty="0"/>
              <a:t>During code generation, when a variable or named value is referenced in the statement part of a program or subprogram, we need to be able to determine where the variable was declared.</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spcBef>
                <a:spcPts val="300"/>
              </a:spcBef>
              <a:buNone/>
            </a:pPr>
            <a:r>
              <a:rPr lang="en-US" sz="1800" dirty="0" err="1">
                <a:latin typeface="Consolas" panose="020B0609020204030204" pitchFamily="49" charset="0"/>
              </a:rPr>
              <a:t>varDecl</a:t>
            </a:r>
            <a:r>
              <a:rPr lang="en-US" sz="1800" dirty="0">
                <a:latin typeface="Consolas" panose="020B0609020204030204" pitchFamily="49" charset="0"/>
              </a:rPr>
              <a:t> = new </a:t>
            </a:r>
            <a:r>
              <a:rPr lang="en-US" sz="1800" dirty="0" err="1">
                <a:latin typeface="Consolas" panose="020B0609020204030204" pitchFamily="49" charset="0"/>
              </a:rPr>
              <a:t>VarDecl</a:t>
            </a:r>
            <a:r>
              <a:rPr lang="en-US" sz="1800" dirty="0">
                <a:latin typeface="Consolas" panose="020B0609020204030204" pitchFamily="49" charset="0"/>
              </a:rPr>
              <a:t>(identifiers, </a:t>
            </a:r>
            <a:r>
              <a:rPr lang="en-US" sz="1800" dirty="0" err="1">
                <a:latin typeface="Consolas" panose="020B0609020204030204" pitchFamily="49" charset="0"/>
              </a:rPr>
              <a:t>varType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idTable.getScopeLevel</a:t>
            </a:r>
            <a:r>
              <a:rPr lang="en-US" sz="1800" b="1" dirty="0">
                <a:latin typeface="Consolas" panose="020B0609020204030204" pitchFamily="49" charset="0"/>
              </a:rPr>
              <a:t>()</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35</a:t>
            </a:fld>
            <a:endParaRPr lang="en-US"/>
          </a:p>
        </p:txBody>
      </p:sp>
    </p:spTree>
    <p:extLst>
      <p:ext uri="{BB962C8B-B14F-4D97-AF65-F5344CB8AC3E}">
        <p14:creationId xmlns:p14="http://schemas.microsoft.com/office/powerpoint/2010/main" val="720601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NamedDecl</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private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SingleVarDecl(Token identifier, Type varType,</a:t>
            </a:r>
          </a:p>
          <a:p>
            <a:pPr marL="274320" indent="0">
              <a:spcBef>
                <a:spcPts val="0"/>
              </a:spcBef>
              <a:buNone/>
            </a:pPr>
            <a:r>
              <a:rPr lang="en-US" sz="1800" dirty="0">
                <a:latin typeface="Consolas" panose="020B0609020204030204" pitchFamily="49" charset="0"/>
              </a:rPr>
              <a:t>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varType);</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SingleVarDecls for the variable declaration</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super(null,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a:t>
            </a:r>
          </a:p>
          <a:p>
            <a:pPr marL="0" indent="0">
              <a:spcBef>
                <a:spcPts val="0"/>
              </a:spcBef>
              <a:buNone/>
            </a:pPr>
            <a:r>
              <a:rPr lang="en-US" sz="1800" dirty="0">
                <a:latin typeface="Consolas" panose="020B0609020204030204" pitchFamily="49" charset="0"/>
              </a:rPr>
              <a:t>                               varType,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39</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595360" cy="4935537"/>
          </a:xfrm>
        </p:spPr>
        <p:txBody>
          <a:bodyPr/>
          <a:lstStyle/>
          <a:p>
            <a:pPr marL="0" lvl="1" indent="0">
              <a:spcBef>
                <a:spcPts val="200"/>
              </a:spcBef>
              <a:buNone/>
            </a:pPr>
            <a:r>
              <a:rPr lang="en-US" sz="1800" dirty="0">
                <a:latin typeface="Consolas" panose="020B0609020204030204" pitchFamily="49" charset="0"/>
              </a:rPr>
              <a:t>...</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InitialDecl decl = parseInitialDecl();</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if (decl instanceof VarDecl)</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 add the single variable declarations</a:t>
            </a:r>
          </a:p>
          <a:p>
            <a:pPr marL="0" lvl="1" indent="0">
              <a:spcBef>
                <a:spcPts val="200"/>
              </a:spcBef>
              <a:buNone/>
            </a:pPr>
            <a:r>
              <a:rPr lang="en-US" sz="1800" dirty="0">
                <a:latin typeface="Consolas" panose="020B0609020204030204" pitchFamily="49" charset="0"/>
              </a:rPr>
              <a:t>    VarDecl </a:t>
            </a:r>
            <a:r>
              <a:rPr lang="en-US" sz="1800" dirty="0" err="1">
                <a:latin typeface="Consolas" panose="020B0609020204030204" pitchFamily="49" charset="0"/>
              </a:rPr>
              <a:t>varDecl</a:t>
            </a:r>
            <a:r>
              <a:rPr lang="en-US" sz="1800" dirty="0">
                <a:latin typeface="Consolas" panose="020B0609020204030204" pitchFamily="49" charset="0"/>
              </a:rPr>
              <a:t> = (VarDecl) decl;</a:t>
            </a:r>
          </a:p>
          <a:p>
            <a:pPr marL="0" lvl="1" indent="0">
              <a:spcBef>
                <a:spcPts val="200"/>
              </a:spcBef>
              <a:buNone/>
            </a:pPr>
            <a:r>
              <a:rPr lang="en-US" sz="1800" dirty="0">
                <a:latin typeface="Consolas" panose="020B0609020204030204" pitchFamily="49" charset="0"/>
              </a:rPr>
              <a:t>    for (SingleVarDecl </a:t>
            </a:r>
            <a:r>
              <a:rPr lang="en-US" sz="1800" dirty="0" err="1">
                <a:latin typeface="Consolas" panose="020B0609020204030204" pitchFamily="49" charset="0"/>
              </a:rPr>
              <a:t>singleVarDecl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initialDecls.add(singleVarDecl);</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else</a:t>
            </a:r>
          </a:p>
          <a:p>
            <a:pPr marL="0" lvl="1" indent="0">
              <a:spcBef>
                <a:spcPts val="200"/>
              </a:spcBef>
              <a:buNone/>
            </a:pPr>
            <a:r>
              <a:rPr lang="en-US" sz="1800" dirty="0">
                <a:latin typeface="Consolas" panose="020B0609020204030204" pitchFamily="49" charset="0"/>
              </a:rPr>
              <a:t>    initialDecls.add(decl);</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41</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References versus</a:t>
            </a:r>
            <a:br>
              <a:rPr lang="en-US" dirty="0"/>
            </a:br>
            <a:r>
              <a:rPr lang="en-US" dirty="0"/>
              <a:t>Nonstructural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a:xfrm>
            <a:off x="458788" y="1363663"/>
            <a:ext cx="8321040" cy="4935537"/>
          </a:xfrm>
        </p:spPr>
        <p:txBody>
          <a:bodyPr/>
          <a:lstStyle/>
          <a:p>
            <a:r>
              <a:rPr lang="en-US" sz="2300" dirty="0"/>
              <a:t>Most of the fields of AST classes represent structural references in that they correspond to the edges of the “tree”.</a:t>
            </a:r>
          </a:p>
          <a:p>
            <a:pPr lvl="1"/>
            <a:r>
              <a:rPr lang="en-US" dirty="0"/>
              <a:t>Class </a:t>
            </a:r>
            <a:r>
              <a:rPr lang="en-US" dirty="0">
                <a:latin typeface="Consolas" panose="020B0609020204030204" pitchFamily="49" charset="0"/>
              </a:rPr>
              <a:t>Program</a:t>
            </a:r>
            <a:r>
              <a:rPr lang="en-US" dirty="0"/>
              <a:t> has a reference its declarative part and its statement part.</a:t>
            </a:r>
          </a:p>
          <a:p>
            <a:pPr lvl="1"/>
            <a:r>
              <a:rPr lang="en-US" dirty="0"/>
              <a:t>Class </a:t>
            </a:r>
            <a:r>
              <a:rPr lang="en-US" dirty="0" err="1">
                <a:latin typeface="Consolas" panose="020B0609020204030204" pitchFamily="49" charset="0"/>
              </a:rPr>
              <a:t>BinaryExpr</a:t>
            </a:r>
            <a:r>
              <a:rPr lang="en-US" dirty="0"/>
              <a:t> has references its left operand, its operator, and its right operand.</a:t>
            </a:r>
          </a:p>
          <a:p>
            <a:r>
              <a:rPr lang="en-US" sz="2300" dirty="0"/>
              <a:t>Some AST classes have fields that do not correspond</a:t>
            </a:r>
            <a:br>
              <a:rPr lang="en-US" sz="2300" dirty="0"/>
            </a:br>
            <a:r>
              <a:rPr lang="en-US" sz="2300" dirty="0"/>
              <a:t>to the edges of the “tree”.</a:t>
            </a:r>
          </a:p>
          <a:p>
            <a:pPr lvl="1"/>
            <a:r>
              <a:rPr lang="en-US" dirty="0"/>
              <a:t>Class </a:t>
            </a:r>
            <a:r>
              <a:rPr lang="en-US" dirty="0">
                <a:latin typeface="Consolas" panose="020B0609020204030204" pitchFamily="49" charset="0"/>
              </a:rPr>
              <a:t>Variable</a:t>
            </a:r>
            <a:r>
              <a:rPr lang="en-US" dirty="0"/>
              <a:t> has a reference back to its declaration.</a:t>
            </a:r>
            <a:br>
              <a:rPr lang="en-US" dirty="0"/>
            </a:br>
            <a:r>
              <a:rPr lang="en-US" dirty="0"/>
              <a:t>Similarly for class NamedValue.</a:t>
            </a:r>
          </a:p>
          <a:p>
            <a:pPr lvl="1"/>
            <a:r>
              <a:rPr lang="en-US" dirty="0"/>
              <a:t>Class </a:t>
            </a:r>
            <a:r>
              <a:rPr lang="en-US" dirty="0" err="1">
                <a:latin typeface="Consolas" panose="020B0609020204030204" pitchFamily="49" charset="0"/>
              </a:rPr>
              <a:t>ExitStmt</a:t>
            </a:r>
            <a:r>
              <a:rPr lang="en-US" dirty="0"/>
              <a:t> has a reference its enclosing loop statement.</a:t>
            </a:r>
            <a:endParaRPr lang="en-US" sz="1950" dirty="0"/>
          </a:p>
          <a:p>
            <a:r>
              <a:rPr lang="en-US" sz="2300" dirty="0"/>
              <a:t>These nonstructural references are used during constraint analysis and code generation. </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Expression has a property for the expression type that is inherited by all expression subclasses.</a:t>
            </a:r>
          </a:p>
          <a:p>
            <a:r>
              <a:rPr lang="en-US" dirty="0"/>
              <a:t>Where within the compiler should type determination take place?  In general, we will determine the type of an expression in the constructor for the expression’s AST class.</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365760"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Token      operator,</a:t>
            </a:r>
          </a:p>
          <a:p>
            <a:pPr marL="36576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47</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48</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named value) is initialized to the type specified in the variable’s declaration.</a:t>
            </a:r>
          </a:p>
          <a:p>
            <a:r>
              <a:rPr lang="en-US" dirty="0"/>
              <a:t>Constructor for Variable</a:t>
            </a:r>
          </a:p>
          <a:p>
            <a:pPr marL="457200" lvl="1" indent="0">
              <a:buNone/>
            </a:pPr>
            <a:r>
              <a:rPr lang="en-US" sz="1800" dirty="0">
                <a:latin typeface="Consolas" panose="020B0609020204030204" pitchFamily="49" charset="0"/>
              </a:rPr>
              <a:t>public Variable(</a:t>
            </a:r>
            <a:r>
              <a:rPr lang="en-US" sz="1800" dirty="0" err="1">
                <a:latin typeface="Consolas" panose="020B0609020204030204" pitchFamily="49" charset="0"/>
              </a:rPr>
              <a:t>NamedDecl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List&lt;Expression&gt;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super(</a:t>
            </a:r>
            <a:r>
              <a:rPr lang="en-US" sz="1800" b="1" dirty="0" err="1">
                <a:latin typeface="Consolas" panose="020B0609020204030204" pitchFamily="49" charset="0"/>
              </a:rPr>
              <a:t>decl.getType</a:t>
            </a:r>
            <a:r>
              <a:rPr lang="en-US" sz="1800" b="1" dirty="0">
                <a:latin typeface="Consolas" panose="020B0609020204030204" pitchFamily="49" charset="0"/>
              </a:rPr>
              <a:t>(),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this.indexExprs</a:t>
            </a:r>
            <a:r>
              <a:rPr lang="en-US" sz="1800" dirty="0">
                <a:latin typeface="Consolas" panose="020B0609020204030204" pitchFamily="49" charset="0"/>
              </a:rPr>
              <a:t> =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49</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 position of assignment operator (for error reporting)</a:t>
            </a:r>
          </a:p>
          <a:p>
            <a:pPr marL="0" indent="0">
              <a:spcBef>
                <a:spcPts val="0"/>
              </a:spcBef>
              <a:buFontTx/>
              <a:buNone/>
            </a:pPr>
            <a:r>
              <a:rPr lang="en-US" sz="1800" dirty="0">
                <a:latin typeface="Consolas" pitchFamily="49" charset="0"/>
              </a:rPr>
              <a:t>    private Position assignPosition;</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arrays.</a:t>
            </a:r>
          </a:p>
          <a:p>
            <a:r>
              <a:rPr lang="en-US" dirty="0"/>
              <a:t>Consider the following declarations:</a:t>
            </a:r>
          </a:p>
          <a:p>
            <a:pPr marL="457200" lvl="1" indent="0">
              <a:buNone/>
            </a:pPr>
            <a:r>
              <a:rPr lang="en-US" dirty="0">
                <a:latin typeface="Consolas" panose="020B0609020204030204" pitchFamily="49" charset="0"/>
              </a:rPr>
              <a:t>type T1 is array(10) of Integer;</a:t>
            </a:r>
          </a:p>
          <a:p>
            <a:pPr marL="457200" lvl="1" indent="0">
              <a:spcBef>
                <a:spcPts val="200"/>
              </a:spcBef>
              <a:buNone/>
            </a:pPr>
            <a:r>
              <a:rPr lang="en-US" dirty="0">
                <a:latin typeface="Consolas" panose="020B0609020204030204" pitchFamily="49" charset="0"/>
              </a:rPr>
              <a:t>type T2 is array(10) of T1;</a:t>
            </a:r>
          </a:p>
          <a:p>
            <a:pPr marL="457200" lvl="1" indent="0">
              <a:spcBef>
                <a:spcPts val="200"/>
              </a:spcBef>
              <a:buNone/>
            </a:pPr>
            <a:r>
              <a:rPr lang="en-US" dirty="0">
                <a:latin typeface="Consolas" panose="020B0609020204030204" pitchFamily="49" charset="0"/>
              </a:rPr>
              <a:t>var a, b : T2;</a:t>
            </a:r>
          </a:p>
          <a:p>
            <a:r>
              <a:rPr lang="en-US" dirty="0"/>
              <a:t>While the declared (initialized) type of both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is </a:t>
            </a:r>
            <a:r>
              <a:rPr lang="en-US" dirty="0">
                <a:latin typeface="Consolas" panose="020B0609020204030204" pitchFamily="49" charset="0"/>
              </a:rPr>
              <a:t>T2</a:t>
            </a:r>
            <a:r>
              <a:rPr lang="en-US" dirty="0"/>
              <a:t>, we could have a variable or named value with zero, one,</a:t>
            </a:r>
            <a:br>
              <a:rPr lang="en-US" dirty="0"/>
            </a:br>
            <a:r>
              <a:rPr lang="en-US" dirty="0"/>
              <a:t>or two index expressions, as in the following:</a:t>
            </a:r>
          </a:p>
          <a:p>
            <a:pPr marL="457200" lvl="1" indent="0">
              <a:buNone/>
            </a:pPr>
            <a:r>
              <a:rPr lang="en-US" sz="1800" dirty="0">
                <a:latin typeface="Consolas" panose="020B0609020204030204" pitchFamily="49" charset="0"/>
              </a:rPr>
              <a:t>a := b;              // type of var and named </a:t>
            </a:r>
            <a:r>
              <a:rPr lang="en-US" sz="1800" dirty="0" err="1">
                <a:latin typeface="Consolas" panose="020B0609020204030204" pitchFamily="49" charset="0"/>
              </a:rPr>
              <a:t>val</a:t>
            </a:r>
            <a:r>
              <a:rPr lang="en-US" sz="1800" dirty="0">
                <a:latin typeface="Consolas" panose="020B0609020204030204" pitchFamily="49" charset="0"/>
              </a:rPr>
              <a:t> is T2</a:t>
            </a:r>
          </a:p>
          <a:p>
            <a:pPr marL="457200" lvl="1" indent="0">
              <a:spcBef>
                <a:spcPts val="200"/>
              </a:spcBef>
              <a:buNone/>
            </a:pPr>
            <a:r>
              <a:rPr lang="en-US" sz="1800" dirty="0">
                <a:latin typeface="Consolas" panose="020B0609020204030204" pitchFamily="49" charset="0"/>
              </a:rPr>
              <a:t>a[0] := b[0];        // type of var and named </a:t>
            </a:r>
            <a:r>
              <a:rPr lang="en-US" sz="1800" dirty="0" err="1">
                <a:latin typeface="Consolas" panose="020B0609020204030204" pitchFamily="49" charset="0"/>
              </a:rPr>
              <a:t>val</a:t>
            </a:r>
            <a:r>
              <a:rPr lang="en-US" sz="1800" dirty="0">
                <a:latin typeface="Consolas" panose="020B0609020204030204" pitchFamily="49" charset="0"/>
              </a:rPr>
              <a:t> is T1</a:t>
            </a:r>
          </a:p>
          <a:p>
            <a:pPr marL="457200" lvl="1" indent="0">
              <a:spcBef>
                <a:spcPts val="200"/>
              </a:spcBef>
              <a:buNone/>
            </a:pPr>
            <a:r>
              <a:rPr lang="en-US" sz="1800" dirty="0">
                <a:latin typeface="Consolas" panose="020B0609020204030204" pitchFamily="49" charset="0"/>
              </a:rPr>
              <a:t>a[1][6] := b[5][7];  // type of var and named </a:t>
            </a:r>
            <a:r>
              <a:rPr lang="en-US" sz="1800" dirty="0" err="1">
                <a:latin typeface="Consolas" panose="020B0609020204030204" pitchFamily="49" charset="0"/>
              </a:rPr>
              <a:t>val</a:t>
            </a:r>
            <a:r>
              <a:rPr lang="en-US" sz="1800" dirty="0">
                <a:latin typeface="Consolas" panose="020B0609020204030204" pitchFamily="49" charset="0"/>
              </a:rPr>
              <a:t> is Integer</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3020442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arrays, we determine the actual type of a variable or named value in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a:t>
            </a:r>
          </a:p>
          <a:p>
            <a:pPr marL="457200" lvl="1" indent="0">
              <a:buNone/>
            </a:pPr>
            <a:r>
              <a:rPr lang="en-US" sz="1750" dirty="0">
                <a:latin typeface="Consolas" panose="020B0609020204030204" pitchFamily="49" charset="0"/>
              </a:rPr>
              <a:t>for (Expression expr : </a:t>
            </a:r>
            <a:r>
              <a:rPr lang="en-US" sz="1750" dirty="0" err="1">
                <a:latin typeface="Consolas" panose="020B0609020204030204" pitchFamily="49" charset="0"/>
              </a:rPr>
              <a:t>indexExprs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expr.getType</a:t>
            </a:r>
            <a:r>
              <a:rPr lang="en-US" sz="1750" dirty="0">
                <a:latin typeface="Consolas" panose="020B0609020204030204" pitchFamily="49" charset="0"/>
              </a:rPr>
              <a:t>() != </a:t>
            </a:r>
            <a:r>
              <a:rPr lang="en-US" sz="1750" dirty="0" err="1">
                <a:latin typeface="Consolas" panose="020B0609020204030204" pitchFamily="49" charset="0"/>
              </a:rPr>
              <a:t>Type.Integer</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getType</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b="1" dirty="0" err="1">
                <a:latin typeface="Consolas" panose="020B0609020204030204" pitchFamily="49" charset="0"/>
              </a:rPr>
              <a:t>ArrayType</a:t>
            </a:r>
            <a:r>
              <a:rPr lang="en-US" sz="1750" b="1" dirty="0">
                <a:latin typeface="Consolas" panose="020B0609020204030204" pitchFamily="49" charset="0"/>
              </a:rPr>
              <a:t> type = (</a:t>
            </a:r>
            <a:r>
              <a:rPr lang="en-US" sz="1750" b="1" dirty="0" err="1">
                <a:latin typeface="Consolas" panose="020B0609020204030204" pitchFamily="49" charset="0"/>
              </a:rPr>
              <a:t>ArrayType</a:t>
            </a:r>
            <a:r>
              <a:rPr lang="en-US" sz="1750" b="1" dirty="0">
                <a:latin typeface="Consolas" panose="020B0609020204030204" pitchFamily="49" charset="0"/>
              </a:rPr>
              <a:t>) </a:t>
            </a:r>
            <a:r>
              <a:rPr lang="en-US" sz="1750" b="1" dirty="0" err="1">
                <a:latin typeface="Consolas" panose="020B0609020204030204" pitchFamily="49" charset="0"/>
              </a:rPr>
              <a:t>getType</a:t>
            </a:r>
            <a:r>
              <a:rPr lang="en-US" sz="1750" b="1" dirty="0">
                <a:latin typeface="Consolas" panose="020B0609020204030204" pitchFamily="49" charset="0"/>
              </a:rPr>
              <a:t>();</a:t>
            </a:r>
          </a:p>
          <a:p>
            <a:pPr marL="457200" lvl="1" indent="0">
              <a:spcBef>
                <a:spcPts val="100"/>
              </a:spcBef>
              <a:buNone/>
            </a:pPr>
            <a:r>
              <a:rPr lang="en-US" sz="1750" b="1" dirty="0">
                <a:latin typeface="Consolas" panose="020B0609020204030204" pitchFamily="49" charset="0"/>
              </a:rPr>
              <a:t>        </a:t>
            </a:r>
            <a:r>
              <a:rPr lang="en-US" sz="1750" b="1" dirty="0" err="1">
                <a:latin typeface="Consolas" panose="020B0609020204030204" pitchFamily="49" charset="0"/>
              </a:rPr>
              <a:t>setType</a:t>
            </a:r>
            <a:r>
              <a:rPr lang="en-US" sz="1750" b="1" dirty="0">
                <a:latin typeface="Consolas" panose="020B0609020204030204" pitchFamily="49" charset="0"/>
              </a:rPr>
              <a:t>(</a:t>
            </a:r>
            <a:r>
              <a:rPr lang="en-US" sz="1750" b="1" dirty="0" err="1">
                <a:latin typeface="Consolas" panose="020B0609020204030204" pitchFamily="49" charset="0"/>
              </a:rPr>
              <a:t>type.getElementType</a:t>
            </a:r>
            <a:r>
              <a:rPr lang="en-US" sz="1750" b="1"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3760471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52</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53</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 such loop statement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54</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LoopStmt stmt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dirty="0">
                <a:latin typeface="Consolas" pitchFamily="49" charset="0"/>
                <a:cs typeface="Consolas" pitchFamily="49" charset="0"/>
              </a:rPr>
              <a:t>loopContext.endLoop();</a:t>
            </a:r>
          </a:p>
          <a:p>
            <a:r>
              <a:rPr lang="en-US" dirty="0"/>
              <a:t>When parsing an exit statement:</a:t>
            </a:r>
          </a:p>
          <a:p>
            <a:pPr lvl="1">
              <a:spcBef>
                <a:spcPts val="200"/>
              </a:spcBef>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loopContext.getLoopStmt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error(exitPosition,</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return new ExitStmt(expr, loopStmt);</a:t>
            </a:r>
            <a:endParaRPr lang="en-US"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56</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a:t>
            </a:r>
            <a:r>
              <a:rPr lang="en-US"/>
              <a:t>the terminal </a:t>
            </a:r>
            <a:r>
              <a:rPr lang="en-US" dirty="0"/>
              <a:t>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whileExpr;</a:t>
            </a:r>
          </a:p>
          <a:p>
            <a:pPr marL="0" indent="0">
              <a:spcBef>
                <a:spcPts val="200"/>
              </a:spcBef>
              <a:buNone/>
            </a:pPr>
            <a:r>
              <a:rPr lang="en-US" sz="1800" dirty="0">
                <a:latin typeface="Consolas" pitchFamily="49" charset="0"/>
                <a:cs typeface="Consolas" pitchFamily="49" charset="0"/>
              </a:rPr>
              <a:t>    private List&lt;Statement&gt; statements;</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LoopStmt(Expression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List&lt;Statement&gt; statements)</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this.whileExpr  = whileExpr;</a:t>
            </a:r>
          </a:p>
          <a:p>
            <a:pPr marL="0" indent="0">
              <a:spcBef>
                <a:spcPts val="200"/>
              </a:spcBef>
              <a:buNone/>
            </a:pPr>
            <a:r>
              <a:rPr lang="en-US" sz="1800" dirty="0">
                <a:latin typeface="Consolas" pitchFamily="49" charset="0"/>
                <a:cs typeface="Consolas" pitchFamily="49" charset="0"/>
              </a:rPr>
              <a:t>        this.statements = statements;</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5710535"/>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6393</TotalTime>
  <Words>4743</Words>
  <Application>Microsoft Office PowerPoint</Application>
  <PresentationFormat>On-screen Show (4:3)</PresentationFormat>
  <Paragraphs>767</Paragraphs>
  <Slides>56</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Selected Methods in Class IdTable</vt:lpstr>
      <vt:lpstr>Selected Methods in Class IdTable (continued)</vt:lpstr>
      <vt:lpstr>Adding Declarations to IdTable</vt:lpstr>
      <vt:lpstr>Interface NamedDecl</vt:lpstr>
      <vt:lpstr>Interface NamedDecl (continued)</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Structural References versus 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367</cp:revision>
  <cp:lastPrinted>2020-08-26T14:35:11Z</cp:lastPrinted>
  <dcterms:created xsi:type="dcterms:W3CDTF">2005-01-12T21:47:45Z</dcterms:created>
  <dcterms:modified xsi:type="dcterms:W3CDTF">2022-03-15T11:20:05Z</dcterms:modified>
</cp:coreProperties>
</file>