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1" r:id="rId4"/>
    <p:sldId id="268" r:id="rId5"/>
    <p:sldId id="262" r:id="rId6"/>
    <p:sldId id="266" r:id="rId7"/>
    <p:sldId id="269" r:id="rId8"/>
    <p:sldId id="276" r:id="rId9"/>
    <p:sldId id="281" r:id="rId10"/>
    <p:sldId id="270" r:id="rId11"/>
    <p:sldId id="277" r:id="rId12"/>
    <p:sldId id="278" r:id="rId13"/>
    <p:sldId id="285" r:id="rId14"/>
    <p:sldId id="264" r:id="rId15"/>
    <p:sldId id="263" r:id="rId16"/>
    <p:sldId id="265" r:id="rId17"/>
    <p:sldId id="275" r:id="rId18"/>
    <p:sldId id="279" r:id="rId19"/>
    <p:sldId id="271" r:id="rId20"/>
    <p:sldId id="273" r:id="rId21"/>
    <p:sldId id="272" r:id="rId22"/>
    <p:sldId id="274" r:id="rId23"/>
    <p:sldId id="286" r:id="rId24"/>
    <p:sldId id="287" r:id="rId25"/>
    <p:sldId id="282" r:id="rId26"/>
    <p:sldId id="284" r:id="rId27"/>
    <p:sldId id="283" r:id="rId28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77" autoAdjust="0"/>
    <p:restoredTop sz="90929"/>
  </p:normalViewPr>
  <p:slideViewPr>
    <p:cSldViewPr>
      <p:cViewPr varScale="1">
        <p:scale>
          <a:sx n="79" d="100"/>
          <a:sy n="79" d="100"/>
        </p:scale>
        <p:origin x="9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not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Hello, world.</a:t>
            </a:r>
            <a:r>
              <a:rPr lang="en-US" dirty="0"/>
              <a:t>” 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1328738" y="4267200"/>
            <a:ext cx="6484937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user-defined symbols</a:t>
            </a:r>
          </a:p>
          <a:p>
            <a:pPr algn="l"/>
            <a:r>
              <a:rPr lang="en-US" dirty="0"/>
              <a:t>such as identifiers or literals is more significant</a:t>
            </a:r>
          </a:p>
          <a:p>
            <a:pPr algn="l"/>
            <a:r>
              <a:rPr lang="en-US" dirty="0"/>
              <a:t>than the text associated with language-defined</a:t>
            </a:r>
          </a:p>
          <a:p>
            <a:pPr algn="l"/>
            <a:r>
              <a:rPr lang="en-US" dirty="0"/>
              <a:t>symbols such as reserved words or operators.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symbol.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position within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string representation for the token.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</a:t>
            </a:r>
            <a:r>
              <a:rPr lang="en-US" sz="1800" dirty="0" err="1">
                <a:latin typeface="Consolas" pitchFamily="49" charset="0"/>
              </a:rPr>
              <a:t>getText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 is implemented in two separate classes:</a:t>
            </a:r>
          </a:p>
          <a:p>
            <a:r>
              <a:rPr lang="en-US" dirty="0"/>
              <a:t>An abstract, generic class that can be instantiated with any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abstract class AbstractToken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&lt;Symbol extends Enum&lt;Symbol&gt;&gt;</a:t>
            </a:r>
          </a:p>
          <a:p>
            <a:r>
              <a:rPr lang="en-US" dirty="0"/>
              <a:t>A concrete class that instantiates the generic class using the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 for CPRL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Token extends AbstractToken&lt;Symbol&gt;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0149" y="4953000"/>
            <a:ext cx="65037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AbstractToken</a:t>
            </a:r>
            <a:r>
              <a:rPr lang="en-US" dirty="0"/>
              <a:t> is reusable on compiler</a:t>
            </a:r>
          </a:p>
          <a:p>
            <a:pPr algn="l"/>
            <a:r>
              <a:rPr lang="en-US" dirty="0"/>
              <a:t>projects other than a compiler for CPRL.</a:t>
            </a:r>
          </a:p>
        </p:txBody>
      </p:sp>
    </p:spTree>
    <p:extLst>
      <p:ext uri="{BB962C8B-B14F-4D97-AF65-F5344CB8AC3E}">
        <p14:creationId xmlns:p14="http://schemas.microsoft.com/office/powerpoint/2010/main" val="254475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an iterator that steps through the tokens in a source file one token at a time.  At any point during the iteration you can examine the current token, its text, and its position within the source file before advancing to the next token.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  <a:p>
            <a:pPr lvl="1"/>
            <a:r>
              <a:rPr lang="en-US" dirty="0"/>
              <a:t>Consumes characters from the source code file as it constructs the tokens</a:t>
            </a:r>
          </a:p>
          <a:p>
            <a:pPr lvl="1"/>
            <a:r>
              <a:rPr lang="en-US" dirty="0"/>
              <a:t>Removes extraneous white space and comments</a:t>
            </a:r>
          </a:p>
          <a:p>
            <a:pPr lvl="1"/>
            <a:r>
              <a:rPr lang="en-US" dirty="0"/>
              <a:t>Reports any errors</a:t>
            </a:r>
          </a:p>
          <a:p>
            <a:pPr lvl="1"/>
            <a:r>
              <a:rPr lang="en-US" dirty="0"/>
              <a:t>Input: Individual characters (from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Tokens (to be consumed by the parser)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r>
              <a:rPr lang="en-US" dirty="0"/>
              <a:t>: Key Methods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a copy of the current token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</a:t>
            </a:r>
            <a:r>
              <a:rPr lang="en-US" sz="1800" dirty="0" err="1">
                <a:latin typeface="Consolas" pitchFamily="49" charset="0"/>
              </a:rPr>
              <a:t>getToken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a reference to the current symbol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token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68865"/>
            <a:ext cx="791" cy="423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09714" y="3898891"/>
            <a:ext cx="892391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Group 6"/>
          <p:cNvGrpSpPr/>
          <p:nvPr/>
        </p:nvGrpSpPr>
        <p:grpSpPr>
          <a:xfrm>
            <a:off x="196941" y="5649912"/>
            <a:ext cx="8750118" cy="369974"/>
            <a:chOff x="228600" y="5649912"/>
            <a:chExt cx="8750118" cy="369974"/>
          </a:xfrm>
        </p:grpSpPr>
        <p:sp>
          <p:nvSpPr>
            <p:cNvPr id="10254" name="Text Box 9"/>
            <p:cNvSpPr txBox="1">
              <a:spLocks noChangeArrowheads="1"/>
            </p:cNvSpPr>
            <p:nvPr/>
          </p:nvSpPr>
          <p:spPr bwMode="auto">
            <a:xfrm>
              <a:off x="228600" y="5649912"/>
              <a:ext cx="219771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identifier [“</a:t>
              </a:r>
              <a:r>
                <a:rPr lang="en-US" sz="1800" dirty="0">
                  <a:latin typeface="Consolas" pitchFamily="49" charset="0"/>
                </a:rPr>
                <a:t>y</a:t>
              </a:r>
              <a:r>
                <a:rPr lang="en-US" sz="1800" dirty="0"/>
                <a:t>”, (1, 1)]</a:t>
              </a:r>
            </a:p>
          </p:txBody>
        </p:sp>
        <p:sp>
          <p:nvSpPr>
            <p:cNvPr id="10255" name="Text Box 10"/>
            <p:cNvSpPr txBox="1">
              <a:spLocks noChangeArrowheads="1"/>
            </p:cNvSpPr>
            <p:nvPr/>
          </p:nvSpPr>
          <p:spPr bwMode="auto">
            <a:xfrm>
              <a:off x="2470892" y="5649955"/>
              <a:ext cx="1169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:=</a:t>
              </a:r>
              <a:r>
                <a:rPr lang="en-US" sz="1800" dirty="0"/>
                <a:t> [(1, 3)]</a:t>
              </a:r>
            </a:p>
          </p:txBody>
        </p:sp>
        <p:sp>
          <p:nvSpPr>
            <p:cNvPr id="10256" name="Text Box 11"/>
            <p:cNvSpPr txBox="1">
              <a:spLocks noChangeArrowheads="1"/>
            </p:cNvSpPr>
            <p:nvPr/>
          </p:nvSpPr>
          <p:spPr bwMode="auto">
            <a:xfrm>
              <a:off x="3685454" y="5649955"/>
              <a:ext cx="1504951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 [“</a:t>
              </a:r>
              <a:r>
                <a:rPr lang="en-US" sz="1800" dirty="0">
                  <a:latin typeface="Consolas" pitchFamily="49" charset="0"/>
                </a:rPr>
                <a:t>x</a:t>
              </a:r>
              <a:r>
                <a:rPr lang="en-US" sz="1800" dirty="0"/>
                <a:t>”, (1, 6)]</a:t>
              </a:r>
            </a:p>
          </p:txBody>
        </p:sp>
        <p:sp>
          <p:nvSpPr>
            <p:cNvPr id="10257" name="Text Box 12"/>
            <p:cNvSpPr txBox="1">
              <a:spLocks noChangeArrowheads="1"/>
            </p:cNvSpPr>
            <p:nvPr/>
          </p:nvSpPr>
          <p:spPr bwMode="auto">
            <a:xfrm>
              <a:off x="5234979" y="5649955"/>
              <a:ext cx="1042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+</a:t>
              </a:r>
              <a:r>
                <a:rPr lang="en-US" sz="1800" dirty="0"/>
                <a:t> [(1, 8)]</a:t>
              </a:r>
            </a:p>
          </p:txBody>
        </p:sp>
        <p:sp>
          <p:nvSpPr>
            <p:cNvPr id="10258" name="Text Box 13"/>
            <p:cNvSpPr txBox="1">
              <a:spLocks noChangeArrowheads="1"/>
            </p:cNvSpPr>
            <p:nvPr/>
          </p:nvSpPr>
          <p:spPr bwMode="auto">
            <a:xfrm>
              <a:off x="6322542" y="5649912"/>
              <a:ext cx="265617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intLiteral [(“</a:t>
              </a:r>
              <a:r>
                <a:rPr lang="en-US" sz="1800" dirty="0">
                  <a:latin typeface="Consolas" pitchFamily="49" charset="0"/>
                </a:rPr>
                <a:t>100</a:t>
              </a:r>
              <a:r>
                <a:rPr lang="en-US" sz="1800" dirty="0"/>
                <a:t>”, (1, 10)]</a:t>
              </a:r>
            </a:p>
          </p:txBody>
        </p:sp>
      </p:grp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</a:rPr>
              <a:t>advance()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try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skipWhiteSpace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currently at starting character of next token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position = 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text = null;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// set symbol but don't </a:t>
            </a:r>
            <a:r>
              <a:rPr lang="en-US" sz="1800">
                <a:latin typeface="Consolas" pitchFamily="49" charset="0"/>
              </a:rPr>
              <a:t>advance source</a:t>
            </a: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</a:rPr>
              <a:t>advance()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18288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Character.isLetter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String 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scanIdentifier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symbol = </a:t>
            </a:r>
            <a:r>
              <a:rPr lang="en-US" sz="1800" dirty="0" err="1">
                <a:latin typeface="Consolas" pitchFamily="49" charset="0"/>
              </a:rPr>
              <a:t>getIdentifierSymbol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if (symbol ==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text = 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Character.isDigit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        text   = scanIntegerLiteral();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        symbol = Symbol.intLiteral;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advance()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18288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 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switch((char)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case '+':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Symbol.plus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break;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case '-':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Symbol.minus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break;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dirty="0"/>
              <a:t>The position is characterized by an ordered pair of integers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dirty="0"/>
              <a:t>Note: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objects are immutable – once created they can’t be modified.</a:t>
            </a:r>
          </a:p>
          <a:p>
            <a:r>
              <a:rPr lang="en-US" dirty="0"/>
              <a:t>Key methods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3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advance()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18288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case '&gt;':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if 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== '=')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Symbol.greaterOrEqual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else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Symbol.greaterThan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break;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protected String </a:t>
            </a:r>
            <a:r>
              <a:rPr lang="en-US" sz="1800" dirty="0" err="1">
                <a:latin typeface="Consolas" pitchFamily="49" charset="0"/>
              </a:rPr>
              <a:t>scanIntegerLiteral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assumes that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is the first digit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assert </a:t>
            </a:r>
            <a:r>
              <a:rPr lang="en-US" sz="1800" dirty="0" err="1">
                <a:latin typeface="Consolas" pitchFamily="49" charset="0"/>
              </a:rPr>
              <a:t>Character.isDigit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 : " ... ";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clearScanBuffer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scanBuffer.append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 (</a:t>
            </a:r>
            <a:r>
              <a:rPr lang="en-US" sz="1800" dirty="0" err="1">
                <a:latin typeface="Consolas" pitchFamily="49" charset="0"/>
              </a:rPr>
              <a:t>Character.isDigit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return </a:t>
            </a:r>
            <a:r>
              <a:rPr lang="en-US" sz="1800" dirty="0" err="1">
                <a:latin typeface="Consolas" pitchFamily="49" charset="0"/>
              </a:rPr>
              <a:t>scanBuffer.toString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832F53-6AC4-449D-B120-B2E096C3E553}"/>
              </a:ext>
            </a:extLst>
          </p:cNvPr>
          <p:cNvSpPr txBox="1"/>
          <p:nvPr/>
        </p:nvSpPr>
        <p:spPr>
          <a:xfrm>
            <a:off x="4953000" y="3352800"/>
            <a:ext cx="3365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assertion failure error message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CBFDD796-0534-44CC-9380-761C20498FDC}"/>
              </a:ext>
            </a:extLst>
          </p:cNvPr>
          <p:cNvSpPr/>
          <p:nvPr/>
        </p:nvSpPr>
        <p:spPr bwMode="auto">
          <a:xfrm>
            <a:off x="8008062" y="2667000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5B53492-135A-41E5-B171-AFFAFC1A50DA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 bwMode="auto">
          <a:xfrm rot="5400000" flipH="1" flipV="1">
            <a:off x="7116047" y="2369345"/>
            <a:ext cx="502920" cy="146399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protected String </a:t>
            </a:r>
            <a:r>
              <a:rPr lang="en-US" sz="1800" dirty="0" err="1">
                <a:latin typeface="Consolas" pitchFamily="49" charset="0"/>
              </a:rPr>
              <a:t>scanIdentifier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r>
              <a:rPr lang="en-US" dirty="0"/>
              <a:t>Use an “efficient” search routine to determine if the identifier is a user-defined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protected Symbol </a:t>
            </a:r>
            <a:r>
              <a:rPr lang="en-US" sz="1800" dirty="0" err="1">
                <a:latin typeface="Consolas" pitchFamily="49" charset="0"/>
              </a:rPr>
              <a:t>getIdentifierSymbol</a:t>
            </a:r>
            <a:r>
              <a:rPr lang="en-US" sz="1800" dirty="0">
                <a:latin typeface="Consolas" pitchFamily="49" charset="0"/>
              </a:rPr>
              <a:t>(String 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847440" y="5812414"/>
            <a:ext cx="54491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handout “Searching for Reserved Words”.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Scanner method </a:t>
            </a:r>
            <a:r>
              <a:rPr lang="en-US" dirty="0">
                <a:latin typeface="Consolas" panose="020B0609020204030204" pitchFamily="49" charset="0"/>
              </a:rPr>
              <a:t>error()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ScannerException error(String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new ScannerException(getPosition(), </a:t>
            </a:r>
            <a:r>
              <a:rPr lang="en-US" sz="1800">
                <a:latin typeface="Consolas" panose="020B0609020204030204" pitchFamily="49" charset="0"/>
              </a:rPr>
              <a:t>errorMsg);</a:t>
            </a:r>
            <a:endParaRPr lang="en-US" sz="18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7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advance()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ErrorHandler.getInstance().reportError(e);</a:t>
            </a:r>
          </a:p>
          <a:p>
            <a:pPr marL="27432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token to either EOF or unknown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(source.getChar() == Source.EOF)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if (getSymbol() != </a:t>
            </a:r>
            <a:r>
              <a:rPr lang="en-US" sz="1800" dirty="0" err="1">
                <a:latin typeface="Consolas" panose="020B0609020204030204" pitchFamily="49" charset="0"/>
              </a:rPr>
              <a:t>Symbol.EOF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currentToken.setSymbol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Symbol.EOF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currentToken.setSymbol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String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Source 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  = new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Scanner </a:t>
            </a:r>
            <a:r>
              <a:rPr lang="en-US" sz="1800" dirty="0" err="1">
                <a:latin typeface="Consolas" pitchFamily="49" charset="0"/>
              </a:rPr>
              <a:t>scanner</a:t>
            </a:r>
            <a:r>
              <a:rPr lang="en-US" sz="1800" dirty="0">
                <a:latin typeface="Consolas" pitchFamily="49" charset="0"/>
              </a:rPr>
              <a:t> = new Scanner(source);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Token   </a:t>
            </a:r>
            <a:r>
              <a:rPr lang="en-US" sz="1800" dirty="0" err="1">
                <a:latin typeface="Consolas" pitchFamily="49" charset="0"/>
              </a:rPr>
              <a:t>token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scanner.getToken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static void printToken(Token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System.out.printf("line: %2d   char: %2d   token: ", 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token.getPosition().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token.getPosition().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Symbol </a:t>
            </a:r>
            <a:r>
              <a:rPr lang="en-US" sz="1800" dirty="0" err="1">
                <a:latin typeface="Consolas" pitchFamily="49" charset="0"/>
              </a:rPr>
              <a:t>symbol</a:t>
            </a:r>
            <a:r>
              <a:rPr lang="en-US" sz="1800" dirty="0">
                <a:latin typeface="Consolas" pitchFamily="49" charset="0"/>
              </a:rPr>
              <a:t> = token.getSymbol();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("Reserved Word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   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(token.getSymbol().toString() + "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</a:rPr>
              <a:t>(token.getText());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ScannerTests)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and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array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begin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Boolean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9   char: 31   token: Reserved Word -&gt; while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9   char: 41   token: Reserved Word -&gt; write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1   token: Reserved Word -&gt; writeln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1   token: +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6   token: -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11   token: *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16   token: /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 1   token: 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 5   token: !=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10   token: &lt;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14   token: &lt;=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3392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an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the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current character (as an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) in the source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Returns EOF if the end of file has been reached.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position (line number, char number) of the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current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getCharPosition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45720" r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String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Source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 = new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!= Source.EOF)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c =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("\\n");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((char) c);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</a:rPr>
              <a:t>("\t" + 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</a:t>
            </a:r>
          </a:p>
          <a:p>
            <a:pPr lvl="1"/>
            <a:r>
              <a:rPr lang="en-US" dirty="0" err="1"/>
              <a:t>intLiteral</a:t>
            </a:r>
            <a:endParaRPr lang="en-US" dirty="0"/>
          </a:p>
          <a:p>
            <a:pPr lvl="1"/>
            <a:r>
              <a:rPr lang="en-US" dirty="0"/>
              <a:t>special symbols (EOF, unknown)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enum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IntegerRW("Integer"),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082811" y="5898448"/>
            <a:ext cx="2978379" cy="400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("Character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2072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3665</TotalTime>
  <Words>2277</Words>
  <Application>Microsoft Office PowerPoint</Application>
  <PresentationFormat>On-screen Show (4:3)</PresentationFormat>
  <Paragraphs>451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Class Position</vt:lpstr>
      <vt:lpstr>Class Source</vt:lpstr>
      <vt:lpstr>Class Source: Key Methods</vt:lpstr>
      <vt:lpstr>Testing Class Source</vt:lpstr>
      <vt:lpstr>Results of Testing Class Source (Input File is Source.java)</vt:lpstr>
      <vt:lpstr>Symbol (a.k.a. Token Type)</vt:lpstr>
      <vt:lpstr>Enum Symbol</vt:lpstr>
      <vt:lpstr>Enum Symbol (continued)</vt:lpstr>
      <vt:lpstr>Token</vt:lpstr>
      <vt:lpstr>Examples: Text Associated with Symbols</vt:lpstr>
      <vt:lpstr>Class Token: Key Methods</vt:lpstr>
      <vt:lpstr>Implementing Class Token</vt:lpstr>
      <vt:lpstr>Scanner (Lexical Analyzer)</vt:lpstr>
      <vt:lpstr>Class Scanner: Key Methods</vt:lpstr>
      <vt:lpstr>Classes Source and Scanner</vt:lpstr>
      <vt:lpstr>Method advance()</vt:lpstr>
      <vt:lpstr>Method advance() (continued)</vt:lpstr>
      <vt:lpstr>Method advance() (continued – scanning “+” and “-” symbols)</vt:lpstr>
      <vt:lpstr>Method advance() (continued – scanning “&gt;” and “&gt;= ” symbols)</vt:lpstr>
      <vt:lpstr>Example: Scanning an Integer Literal</vt:lpstr>
      <vt:lpstr>Tips on Scanning an Identifier</vt:lpstr>
      <vt:lpstr>Lexical Errors</vt:lpstr>
      <vt:lpstr>Handling Lexical Errors in Method advance()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124</cp:revision>
  <cp:lastPrinted>2020-04-05T13:10:11Z</cp:lastPrinted>
  <dcterms:created xsi:type="dcterms:W3CDTF">2005-01-15T15:50:49Z</dcterms:created>
  <dcterms:modified xsi:type="dcterms:W3CDTF">2020-04-05T13:10:16Z</dcterms:modified>
</cp:coreProperties>
</file>