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9"/>
  </p:notesMasterIdLst>
  <p:handoutMasterIdLst>
    <p:handoutMasterId r:id="rId50"/>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01" r:id="rId22"/>
    <p:sldId id="302" r:id="rId23"/>
    <p:sldId id="311" r:id="rId24"/>
    <p:sldId id="332" r:id="rId25"/>
    <p:sldId id="333" r:id="rId26"/>
    <p:sldId id="312" r:id="rId27"/>
    <p:sldId id="313" r:id="rId28"/>
    <p:sldId id="328" r:id="rId29"/>
    <p:sldId id="326" r:id="rId30"/>
    <p:sldId id="327" r:id="rId31"/>
    <p:sldId id="285" r:id="rId32"/>
    <p:sldId id="334" r:id="rId33"/>
    <p:sldId id="335" r:id="rId34"/>
    <p:sldId id="317" r:id="rId35"/>
    <p:sldId id="320" r:id="rId36"/>
    <p:sldId id="314" r:id="rId37"/>
    <p:sldId id="315" r:id="rId38"/>
    <p:sldId id="316" r:id="rId39"/>
    <p:sldId id="324" r:id="rId40"/>
    <p:sldId id="325" r:id="rId41"/>
    <p:sldId id="322" r:id="rId42"/>
    <p:sldId id="330" r:id="rId43"/>
    <p:sldId id="289" r:id="rId44"/>
    <p:sldId id="290" r:id="rId45"/>
    <p:sldId id="305" r:id="rId46"/>
    <p:sldId id="291" r:id="rId47"/>
    <p:sldId id="295" r:id="rId4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0" autoAdjust="0"/>
    <p:restoredTop sz="97055" autoAdjust="0"/>
  </p:normalViewPr>
  <p:slideViewPr>
    <p:cSldViewPr>
      <p:cViewPr varScale="1">
        <p:scale>
          <a:sx n="82" d="100"/>
          <a:sy n="82" d="100"/>
        </p:scale>
        <p:origin x="8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529"/>
            <a:r>
              <a:rPr lang="en-US" dirty="0"/>
              <a:t>AST</a:t>
            </a:r>
          </a:p>
        </p:txBody>
      </p:sp>
      <p:sp>
        <p:nvSpPr>
          <p:cNvPr id="26627" name="Rectangle 7"/>
          <p:cNvSpPr>
            <a:spLocks noGrp="1" noChangeArrowheads="1"/>
          </p:cNvSpPr>
          <p:nvPr>
            <p:ph type="sldNum" sz="quarter" idx="5"/>
          </p:nvPr>
        </p:nvSpPr>
        <p:spPr>
          <a:noFill/>
        </p:spPr>
        <p:txBody>
          <a:bodyPr/>
          <a:lstStyle/>
          <a:p>
            <a:pPr defTabSz="966529"/>
            <a:fld id="{D400509C-4A7C-4E42-967C-1577FDCCDE29}" type="slidenum">
              <a:rPr lang="en-US" smtClean="0"/>
              <a:pPr defTabSz="966529"/>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26</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31</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43</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44</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45</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46</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47</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700" dirty="0">
                <a:latin typeface="Consolas" pitchFamily="49" charset="0"/>
                <a:cs typeface="Consolas" pitchFamily="49" charset="0"/>
              </a:rPr>
              <a:t>public abstract class BinaryExpr extends Expression</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leftOperand;</a:t>
            </a:r>
          </a:p>
          <a:p>
            <a:pPr marL="0" indent="0">
              <a:spcBef>
                <a:spcPts val="200"/>
              </a:spcBef>
              <a:buNone/>
            </a:pPr>
            <a:r>
              <a:rPr lang="en-US" sz="1700" dirty="0">
                <a:latin typeface="Consolas" pitchFamily="49" charset="0"/>
                <a:cs typeface="Consolas" pitchFamily="49" charset="0"/>
              </a:rPr>
              <a:t>    private Token operator;</a:t>
            </a:r>
          </a:p>
          <a:p>
            <a:pPr marL="0" indent="0">
              <a:spcBef>
                <a:spcPts val="200"/>
              </a:spcBef>
              <a:buNone/>
            </a:pPr>
            <a:r>
              <a:rPr lang="en-US" sz="1700" dirty="0">
                <a:latin typeface="Consolas" pitchFamily="49" charset="0"/>
                <a:cs typeface="Consolas" pitchFamily="49" charset="0"/>
              </a:rPr>
              <a:t>    private Expression rightOperand;</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BinaryExpr(Expression leftOperand, Token operator,</a:t>
            </a:r>
          </a:p>
          <a:p>
            <a:pPr marL="0" indent="0">
              <a:spcBef>
                <a:spcPts val="200"/>
              </a:spcBef>
              <a:buNone/>
            </a:pPr>
            <a:r>
              <a:rPr lang="en-US" sz="1700" dirty="0">
                <a:latin typeface="Consolas" pitchFamily="49" charset="0"/>
                <a:cs typeface="Consolas" pitchFamily="49" charset="0"/>
              </a:rPr>
              <a:t>                      Expression rightOperand)</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this.leftOperand  = leftOperand;</a:t>
            </a:r>
          </a:p>
          <a:p>
            <a:pPr marL="0" indent="0">
              <a:spcBef>
                <a:spcPts val="200"/>
              </a:spcBef>
              <a:buNone/>
            </a:pPr>
            <a:r>
              <a:rPr lang="en-US" sz="1700" dirty="0">
                <a:latin typeface="Consolas" pitchFamily="49" charset="0"/>
                <a:cs typeface="Consolas" pitchFamily="49" charset="0"/>
              </a:rPr>
              <a:t>        this.operator     = operator;</a:t>
            </a:r>
          </a:p>
          <a:p>
            <a:pPr marL="0" indent="0">
              <a:spcBef>
                <a:spcPts val="200"/>
              </a:spcBef>
              <a:buNone/>
            </a:pPr>
            <a:r>
              <a:rPr lang="en-US" sz="1700" dirty="0">
                <a:latin typeface="Consolas" pitchFamily="49" charset="0"/>
                <a:cs typeface="Consolas" pitchFamily="49" charset="0"/>
              </a:rPr>
              <a:t>        this.rightOperand = rightOperand;</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public abstract class AST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Check semantic/contextual constraints. */    </a:t>
            </a:r>
          </a:p>
          <a:p>
            <a:pPr marL="91440" indent="0">
              <a:spcBef>
                <a:spcPts val="100"/>
              </a:spcBef>
              <a:buFontTx/>
              <a:buNone/>
            </a:pPr>
            <a:r>
              <a:rPr lang="en-US" sz="1800" dirty="0">
                <a:latin typeface="Consolas" pitchFamily="49" charset="0"/>
              </a:rPr>
              <a:t>    public abstract void checkConstraints();</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Emit the object code for the AST. */</a:t>
            </a:r>
          </a:p>
          <a:p>
            <a:pPr marL="91440" indent="0">
              <a:spcBef>
                <a:spcPts val="100"/>
              </a:spcBef>
              <a:buFontTx/>
              <a:buNone/>
            </a:pPr>
            <a:r>
              <a:rPr lang="en-US" sz="1800" dirty="0">
                <a:latin typeface="Consolas" pitchFamily="49" charset="0"/>
              </a:rPr>
              <a:t>    public abstract void emit()</a:t>
            </a:r>
          </a:p>
          <a:p>
            <a:pPr marL="91440" indent="0">
              <a:spcBef>
                <a:spcPts val="100"/>
              </a:spcBef>
              <a:buFontTx/>
              <a:buNone/>
            </a:pPr>
            <a:r>
              <a:rPr lang="en-US" sz="1800" dirty="0">
                <a:latin typeface="Consolas" pitchFamily="49" charset="0"/>
              </a:rPr>
              <a:t>        throws CodeGenException, IOException;</a:t>
            </a:r>
          </a:p>
          <a:p>
            <a:pPr marL="91440" indent="0">
              <a:spcBef>
                <a:spcPts val="100"/>
              </a:spcBef>
              <a:buFontTx/>
              <a:buNone/>
            </a:pPr>
            <a:r>
              <a:rPr lang="en-US" sz="1800" dirty="0">
                <a:latin typeface="Consolas" pitchFamily="49" charset="0"/>
              </a:rPr>
              <a:t>  }</a:t>
            </a:r>
          </a:p>
        </p:txBody>
      </p:sp>
      <p:sp>
        <p:nvSpPr>
          <p:cNvPr id="2" name="TextBox 1"/>
          <p:cNvSpPr txBox="1"/>
          <p:nvPr/>
        </p:nvSpPr>
        <p:spPr>
          <a:xfrm>
            <a:off x="1185496" y="4895671"/>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public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List&lt;Token&gt; parseIdentifiers() throws IOException</a:t>
            </a:r>
          </a:p>
          <a:p>
            <a:pPr lvl="1">
              <a:spcBef>
                <a:spcPts val="900"/>
              </a:spcBef>
              <a:buNone/>
            </a:pPr>
            <a:r>
              <a:rPr lang="en-US" sz="1800" dirty="0">
                <a:latin typeface="Consolas" pitchFamily="49" charset="0"/>
                <a:cs typeface="Consolas" pitchFamily="49" charset="0"/>
              </a:rPr>
              <a:t>public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List&lt;ParameterDecl&gt; parseFormalParameters()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List&lt;Expression&gt; parseActualParameters()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191123" y="1790785"/>
            <a:ext cx="8761755" cy="3467015"/>
            <a:chOff x="134366" y="1752600"/>
            <a:chExt cx="8761755"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42494"/>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585101" y="3842494"/>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313068"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6079647"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379679"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95706" y="837770"/>
              <a:ext cx="493181" cy="3340592"/>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4389" y="2923429"/>
              <a:ext cx="575557" cy="1262575"/>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8126914" y="3842494"/>
              <a:ext cx="7437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Literal</a:t>
              </a:r>
            </a:p>
          </p:txBody>
        </p:sp>
        <p:cxnSp>
          <p:nvCxnSpPr>
            <p:cNvPr id="11287" name="AutoShape 25"/>
            <p:cNvCxnSpPr>
              <a:cxnSpLocks noChangeShapeType="1"/>
              <a:stCxn id="11275" idx="0"/>
              <a:endCxn id="47" idx="3"/>
            </p:cNvCxnSpPr>
            <p:nvPr/>
          </p:nvCxnSpPr>
          <p:spPr bwMode="auto">
            <a:xfrm rot="5400000" flipH="1" flipV="1">
              <a:off x="5030074" y="3297910"/>
              <a:ext cx="581167" cy="508002"/>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55395" y="3280591"/>
              <a:ext cx="581167" cy="542640"/>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361094" y="3283304"/>
              <a:ext cx="573473" cy="529521"/>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915118" y="3258801"/>
              <a:ext cx="581167" cy="586220"/>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774610"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492754"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789157"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42494"/>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stCxn id="30" idx="0"/>
              <a:endCxn id="46" idx="3"/>
            </p:cNvCxnSpPr>
            <p:nvPr/>
          </p:nvCxnSpPr>
          <p:spPr bwMode="auto">
            <a:xfrm rot="16200000" flipV="1">
              <a:off x="2849653" y="2930740"/>
              <a:ext cx="575557" cy="1247952"/>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42494"/>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830295"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300774"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ConstDecl, VarDecl, ProcedureDecl,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openScope()</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closeScope()</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ParserException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decl) throws ParserException</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get(Token idToken)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ScopeLevel getCurrentLevel()</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
        <p:nvSpPr>
          <p:cNvPr id="6" name="TextBox 5"/>
          <p:cNvSpPr txBox="1"/>
          <p:nvPr/>
        </p:nvSpPr>
        <p:spPr>
          <a:xfrm>
            <a:off x="2910789" y="4626114"/>
            <a:ext cx="5117106" cy="707886"/>
          </a:xfrm>
          <a:prstGeom prst="rect">
            <a:avLst/>
          </a:prstGeom>
          <a:noFill/>
          <a:ln>
            <a:solidFill>
              <a:schemeClr val="tx1"/>
            </a:solidFill>
          </a:ln>
        </p:spPr>
        <p:txBody>
          <a:bodyPr wrap="none" rtlCol="0">
            <a:spAutoFit/>
          </a:bodyPr>
          <a:lstStyle/>
          <a:p>
            <a:pPr algn="l"/>
            <a:r>
              <a:rPr lang="en-US" sz="2000" dirty="0"/>
              <a:t>Note:  </a:t>
            </a:r>
            <a:r>
              <a:rPr lang="en-US" sz="2000" dirty="0">
                <a:latin typeface="Consolas" panose="020B0609020204030204" pitchFamily="49" charset="0"/>
              </a:rPr>
              <a:t>ScopeLevel</a:t>
            </a:r>
            <a:r>
              <a:rPr lang="en-US" sz="2000" dirty="0"/>
              <a:t> is an </a:t>
            </a:r>
            <a:r>
              <a:rPr lang="en-US" sz="2000" dirty="0">
                <a:latin typeface="Consolas" panose="020B0609020204030204" pitchFamily="49" charset="0"/>
              </a:rPr>
              <a:t>enum</a:t>
            </a:r>
            <a:r>
              <a:rPr lang="en-US" sz="2000" dirty="0"/>
              <a:t> class with</a:t>
            </a:r>
          </a:p>
          <a:p>
            <a:pPr algn="l"/>
            <a:r>
              <a:rPr lang="en-US" sz="2000" dirty="0"/>
              <a:t>only two values, </a:t>
            </a:r>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p:cNvSpPr/>
          <p:nvPr/>
        </p:nvSpPr>
        <p:spPr bwMode="auto">
          <a:xfrm>
            <a:off x="2150736" y="415098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Elbow Connector 8"/>
          <p:cNvCxnSpPr>
            <a:stCxn id="6" idx="1"/>
            <a:endCxn id="7" idx="2"/>
          </p:cNvCxnSpPr>
          <p:nvPr/>
        </p:nvCxnSpPr>
        <p:spPr bwMode="auto">
          <a:xfrm rot="10800000">
            <a:off x="2226937" y="4303385"/>
            <a:ext cx="683853" cy="67667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constDecl = new ConstDecl(constId, constType, literal);</a:t>
            </a:r>
          </a:p>
          <a:p>
            <a:pPr marL="457200" lvl="1" indent="0">
              <a:spcBef>
                <a:spcPts val="200"/>
              </a:spcBef>
              <a:buNone/>
            </a:pPr>
            <a:r>
              <a:rPr lang="en-US" sz="1800" dirty="0">
                <a:latin typeface="Consolas" panose="020B0609020204030204" pitchFamily="49" charset="0"/>
              </a:rPr>
              <a:t>idTable.add(constDecl);</a:t>
            </a:r>
          </a:p>
        </p:txBody>
      </p:sp>
      <p:sp>
        <p:nvSpPr>
          <p:cNvPr id="3" name="Diamond 2"/>
          <p:cNvSpPr/>
          <p:nvPr/>
        </p:nvSpPr>
        <p:spPr bwMode="auto">
          <a:xfrm>
            <a:off x="3769466" y="473528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691472" y="4041880"/>
            <a:ext cx="348342" cy="18875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3770239" y="5159828"/>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a:latin typeface="Consolas" panose="020B0609020204030204" pitchFamily="49" charset="0"/>
              </a:rPr>
              <a:t>VarDecl</a:t>
            </a:r>
            <a:r>
              <a:rPr lang="en-US" dirty="0"/>
              <a:t> ( which 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26</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a:latin typeface="Consolas" panose="020B0609020204030204" pitchFamily="49" charset="0"/>
              </a:rPr>
              <a:t>parseVariableExpr()</a:t>
            </a:r>
            <a:r>
              <a:rPr lang="en-US" dirty="0"/>
              <a:t>)</a:t>
            </a:r>
          </a:p>
          <a:p>
            <a:pPr marL="457200" lvl="1" indent="0">
              <a:spcBef>
                <a:spcPts val="200"/>
              </a:spcBef>
              <a:buNone/>
            </a:pPr>
            <a:r>
              <a:rPr lang="en-US" sz="1800" dirty="0">
                <a:latin typeface="Consolas" panose="020B0609020204030204" pitchFamily="49" charset="0"/>
              </a:rPr>
              <a:t>Token idToken = scanner.getToken();</a:t>
            </a: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Declaration decl = idTable.get(idToken);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(decl == null)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has not been declared.");</a:t>
            </a:r>
          </a:p>
          <a:p>
            <a:pPr marL="457200" lvl="1" indent="0">
              <a:spcBef>
                <a:spcPts val="200"/>
              </a:spcBef>
              <a:buNone/>
            </a:pPr>
            <a:r>
              <a:rPr lang="en-US" sz="1800" dirty="0">
                <a:latin typeface="Consolas" panose="020B0609020204030204" pitchFamily="49" charset="0"/>
              </a:rPr>
              <a:t>else if (!(decl instanceof NamedDecl))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is not a variable.");</a:t>
            </a:r>
          </a:p>
        </p:txBody>
      </p:sp>
    </p:spTree>
    <p:extLst>
      <p:ext uri="{BB962C8B-B14F-4D97-AF65-F5344CB8AC3E}">
        <p14:creationId xmlns:p14="http://schemas.microsoft.com/office/powerpoint/2010/main" val="671566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static constants.</a:t>
            </a:r>
          </a:p>
          <a:p>
            <a:pPr lvl="1"/>
            <a:r>
              <a:rPr lang="en-US" dirty="0"/>
              <a:t>Class </a:t>
            </a:r>
            <a:r>
              <a:rPr lang="en-US" dirty="0">
                <a:latin typeface="Consolas" panose="020B0609020204030204" pitchFamily="49" charset="0"/>
              </a:rPr>
              <a:t>Type</a:t>
            </a:r>
            <a:r>
              <a:rPr lang="en-US" dirty="0"/>
              <a:t> also contains a static method that returns the type of a literal symbol.</a:t>
            </a:r>
            <a:br>
              <a:rPr lang="en-US" dirty="0"/>
            </a:br>
            <a:r>
              <a:rPr lang="en-US" dirty="0"/>
              <a:t>  </a:t>
            </a:r>
            <a:r>
              <a:rPr lang="en-US" sz="1800" dirty="0">
                <a:latin typeface="Consolas" panose="020B0609020204030204" pitchFamily="49" charset="0"/>
              </a:rPr>
              <a:t>public static Type getTypeOf(Symbol literal)</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28</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a:t>
            </a:r>
          </a:p>
          <a:p>
            <a:pPr marL="457200" lvl="1" indent="0">
              <a:spcBef>
                <a:spcPts val="300"/>
              </a:spcBef>
              <a:buNone/>
            </a:pPr>
            <a:r>
              <a:rPr lang="en-US" sz="1800" dirty="0">
                <a:latin typeface="Consolas" panose="020B0609020204030204" pitchFamily="49" charset="0"/>
              </a:rPr>
              <a:t>public static final Type Integer = new Type(...);</a:t>
            </a:r>
          </a:p>
          <a:p>
            <a:pPr marL="457200" lvl="1" indent="0">
              <a:spcBef>
                <a:spcPts val="300"/>
              </a:spcBef>
              <a:buNone/>
            </a:pPr>
            <a:r>
              <a:rPr lang="en-US" sz="1800" dirty="0">
                <a:latin typeface="Consolas" panose="020B0609020204030204" pitchFamily="49" charset="0"/>
              </a:rPr>
              <a:t>public static final Type Char    = new Type(...);</a:t>
            </a:r>
          </a:p>
          <a:p>
            <a:pPr marL="457200" lvl="1" indent="0">
              <a:spcBef>
                <a:spcPts val="300"/>
              </a:spcBef>
              <a:buNone/>
            </a:pPr>
            <a:r>
              <a:rPr lang="en-US" sz="1800" dirty="0">
                <a:latin typeface="Consolas" panose="020B0609020204030204" pitchFamily="49" charset="0"/>
              </a:rPr>
              <a:t>public static final Type String  = new Type(...);</a:t>
            </a:r>
          </a:p>
          <a:p>
            <a:pPr marL="457200" lvl="1" indent="0">
              <a:spcBef>
                <a:spcPts val="300"/>
              </a:spcBef>
              <a:buNone/>
            </a:pPr>
            <a:r>
              <a:rPr lang="en-US" sz="1800" dirty="0">
                <a:latin typeface="Consolas" panose="020B0609020204030204" pitchFamily="49" charset="0"/>
              </a:rPr>
              <a:t>public static final Type Address = new Type(...);</a:t>
            </a:r>
          </a:p>
          <a:p>
            <a:pPr marL="457200" lvl="1" indent="0">
              <a:spcBef>
                <a:spcPts val="300"/>
              </a:spcBef>
              <a:buNone/>
            </a:pPr>
            <a:r>
              <a:rPr lang="en-US" sz="1800" dirty="0">
                <a:latin typeface="Consolas" panose="020B0609020204030204" pitchFamily="49" charset="0"/>
              </a:rPr>
              <a:t>public static final Type UNKNOWN = new Type(...);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29</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30</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Type constType = Type.UNKNOWN;</a:t>
            </a:r>
          </a:p>
          <a:p>
            <a:pPr marL="182880" indent="0">
              <a:spcBef>
                <a:spcPts val="200"/>
              </a:spcBef>
              <a:buFontTx/>
              <a:buNone/>
            </a:pPr>
            <a:r>
              <a:rPr lang="en-US" sz="1800" dirty="0">
                <a:latin typeface="Consolas" pitchFamily="49" charset="0"/>
              </a:rPr>
              <a:t>        if (literal != null)</a:t>
            </a:r>
          </a:p>
          <a:p>
            <a:pPr marL="182880" indent="0">
              <a:spcBef>
                <a:spcPts val="200"/>
              </a:spcBef>
              <a:buFontTx/>
              <a:buNone/>
            </a:pPr>
            <a:r>
              <a:rPr lang="en-US" sz="1800" dirty="0">
                <a:latin typeface="Consolas" pitchFamily="49" charset="0"/>
              </a:rPr>
              <a:t>            constType = Type.getTypeOf(literal.getSymbol());</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ConstDecl </a:t>
            </a:r>
          </a:p>
          <a:p>
            <a:pPr marL="182880" indent="0">
              <a:spcBef>
                <a:spcPts val="200"/>
              </a:spcBef>
              <a:buFontTx/>
              <a:buNone/>
            </a:pPr>
            <a:r>
              <a:rPr lang="en-US" sz="1800" dirty="0">
                <a:latin typeface="Consolas" pitchFamily="49" charset="0"/>
              </a:rPr>
              <a:t>                  = new ConstDecl(constId, constType,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(ParserException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ErrorHandler.getInstance().reportError(e);</a:t>
            </a:r>
          </a:p>
          <a:p>
            <a:pPr marL="182880" indent="0">
              <a:spcBef>
                <a:spcPts val="200"/>
              </a:spcBef>
              <a:buFontTx/>
              <a:buNone/>
            </a:pPr>
            <a:r>
              <a:rPr lang="en-US" sz="1800" dirty="0">
                <a:latin typeface="Consolas" pitchFamily="49" charset="0"/>
              </a:rPr>
              <a:t>        recover(initialDeclFollowers);</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3271038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sz="2350" dirty="0"/>
              <a:t>During code generation, when a variable or named value is referenced in the statement part of a program or subprogram, we need to be able to determine where the variable was declared.</a:t>
            </a:r>
          </a:p>
          <a:p>
            <a:r>
              <a:rPr lang="en-US" sz="2350" dirty="0"/>
              <a:t>Class </a:t>
            </a:r>
            <a:r>
              <a:rPr lang="en-US" sz="2350" dirty="0">
                <a:latin typeface="Consolas" panose="020B0609020204030204" pitchFamily="49" charset="0"/>
              </a:rPr>
              <a:t>IdTable</a:t>
            </a:r>
            <a:r>
              <a:rPr lang="en-US" sz="2350" dirty="0"/>
              <a:t> contains a method </a:t>
            </a:r>
            <a:r>
              <a:rPr lang="en-US" sz="2350" dirty="0">
                <a:latin typeface="Consolas" panose="020B0609020204030204" pitchFamily="49" charset="0"/>
              </a:rPr>
              <a:t>getCurrentLevel()</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buNone/>
            </a:pPr>
            <a:r>
              <a:rPr lang="en-US" sz="1800" dirty="0">
                <a:latin typeface="Consolas" panose="020B0609020204030204" pitchFamily="49" charset="0"/>
              </a:rPr>
              <a:t>ScopeLevel = idTable.getCurrentLevel();</a:t>
            </a:r>
          </a:p>
          <a:p>
            <a:pPr marL="457200" lvl="1" indent="0">
              <a:buNone/>
            </a:pPr>
            <a:r>
              <a:rPr lang="en-US" sz="1800" dirty="0">
                <a:latin typeface="Consolas" panose="020B0609020204030204" pitchFamily="49" charset="0"/>
              </a:rPr>
              <a:t>varDecl = new VarDecl(identifiers, varType, scopeLevel);</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34</a:t>
            </a:fld>
            <a:endParaRPr lang="en-US" dirty="0"/>
          </a:p>
        </p:txBody>
      </p:sp>
    </p:spTree>
    <p:extLst>
      <p:ext uri="{BB962C8B-B14F-4D97-AF65-F5344CB8AC3E}">
        <p14:creationId xmlns:p14="http://schemas.microsoft.com/office/powerpoint/2010/main" val="954270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35</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NamedDecl</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private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SingleVarDecl(Token identifier, Type varType,</a:t>
            </a:r>
          </a:p>
          <a:p>
            <a:pPr marL="274320" indent="0">
              <a:spcBef>
                <a:spcPts val="0"/>
              </a:spcBef>
              <a:buNone/>
            </a:pPr>
            <a:r>
              <a:rPr lang="en-US" sz="1800" dirty="0">
                <a:latin typeface="Consolas" panose="020B0609020204030204" pitchFamily="49" charset="0"/>
              </a:rPr>
              <a:t>                         ScopeLevel scopeLevel)</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varType);</a:t>
            </a:r>
          </a:p>
          <a:p>
            <a:pPr marL="274320" indent="0">
              <a:spcBef>
                <a:spcPts val="0"/>
              </a:spcBef>
              <a:buNone/>
            </a:pPr>
            <a:r>
              <a:rPr lang="en-US" sz="1800" dirty="0">
                <a:latin typeface="Consolas" panose="020B0609020204030204" pitchFamily="49" charset="0"/>
              </a:rPr>
              <a:t>        this.scopeLevel = scopeLevel;</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SingleVarDecls for the variable declaration</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ScopeLevel scopeLevel)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super(null,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a:t>
            </a:r>
          </a:p>
          <a:p>
            <a:pPr marL="0" indent="0">
              <a:spcBef>
                <a:spcPts val="0"/>
              </a:spcBef>
              <a:buNone/>
            </a:pPr>
            <a:r>
              <a:rPr lang="en-US" sz="1800" dirty="0">
                <a:latin typeface="Consolas" panose="020B0609020204030204" pitchFamily="49" charset="0"/>
              </a:rPr>
              <a:t>                               varType, scopeLevel));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412480" cy="4935537"/>
          </a:xfrm>
        </p:spPr>
        <p:txBody>
          <a:bodyPr/>
          <a:lstStyle/>
          <a:p>
            <a:pPr marL="0" lvl="1" indent="0">
              <a:spcBef>
                <a:spcPts val="200"/>
              </a:spcBef>
              <a:buNone/>
            </a:pPr>
            <a:r>
              <a:rPr lang="en-US" sz="1750" dirty="0">
                <a:latin typeface="Consolas" panose="020B0609020204030204" pitchFamily="49" charset="0"/>
              </a:rPr>
              <a:t>...</a:t>
            </a:r>
          </a:p>
          <a:p>
            <a:pPr marL="0" lvl="1" indent="0">
              <a:spcBef>
                <a:spcPts val="200"/>
              </a:spcBef>
              <a:buNone/>
            </a:pPr>
            <a:endParaRPr lang="en-US" sz="1750" dirty="0">
              <a:latin typeface="Consolas" panose="020B0609020204030204" pitchFamily="49" charset="0"/>
            </a:endParaRPr>
          </a:p>
          <a:p>
            <a:pPr marL="0" lvl="1" indent="0">
              <a:spcBef>
                <a:spcPts val="200"/>
              </a:spcBef>
              <a:buNone/>
            </a:pPr>
            <a:r>
              <a:rPr lang="en-US" sz="1750" dirty="0">
                <a:latin typeface="Consolas" panose="020B0609020204030204" pitchFamily="49" charset="0"/>
              </a:rPr>
              <a:t>InitialDecl decl = parseInitialDecl();</a:t>
            </a:r>
          </a:p>
          <a:p>
            <a:pPr marL="0" lvl="1" indent="0">
              <a:spcBef>
                <a:spcPts val="200"/>
              </a:spcBef>
              <a:buNone/>
            </a:pPr>
            <a:endParaRPr lang="en-US" sz="1750" dirty="0">
              <a:latin typeface="Consolas" panose="020B0609020204030204" pitchFamily="49" charset="0"/>
            </a:endParaRPr>
          </a:p>
          <a:p>
            <a:pPr marL="0" lvl="1" indent="0">
              <a:spcBef>
                <a:spcPts val="200"/>
              </a:spcBef>
              <a:buNone/>
            </a:pPr>
            <a:r>
              <a:rPr lang="en-US" sz="1750" dirty="0">
                <a:latin typeface="Consolas" panose="020B0609020204030204" pitchFamily="49" charset="0"/>
              </a:rPr>
              <a:t>if (decl instanceof VarDecl)</a:t>
            </a:r>
          </a:p>
          <a:p>
            <a:pPr marL="0" lvl="1" indent="0">
              <a:spcBef>
                <a:spcPts val="200"/>
              </a:spcBef>
              <a:buNone/>
            </a:pPr>
            <a:r>
              <a:rPr lang="en-US" sz="1750" dirty="0">
                <a:latin typeface="Consolas" panose="020B0609020204030204" pitchFamily="49" charset="0"/>
              </a:rPr>
              <a:t>  {</a:t>
            </a:r>
          </a:p>
          <a:p>
            <a:pPr marL="0" lvl="1" indent="0">
              <a:spcBef>
                <a:spcPts val="200"/>
              </a:spcBef>
              <a:buNone/>
            </a:pPr>
            <a:r>
              <a:rPr lang="en-US" sz="1750" dirty="0">
                <a:latin typeface="Consolas" panose="020B0609020204030204" pitchFamily="49" charset="0"/>
              </a:rPr>
              <a:t>    // add the single variable declarations</a:t>
            </a:r>
          </a:p>
          <a:p>
            <a:pPr marL="0" lvl="1" indent="0">
              <a:spcBef>
                <a:spcPts val="200"/>
              </a:spcBef>
              <a:buNone/>
            </a:pPr>
            <a:r>
              <a:rPr lang="en-US" sz="1750" dirty="0">
                <a:latin typeface="Consolas" panose="020B0609020204030204" pitchFamily="49" charset="0"/>
              </a:rPr>
              <a:t>    VarDecl </a:t>
            </a:r>
            <a:r>
              <a:rPr lang="en-US" sz="1750" dirty="0" err="1">
                <a:latin typeface="Consolas" panose="020B0609020204030204" pitchFamily="49" charset="0"/>
              </a:rPr>
              <a:t>varDecl</a:t>
            </a:r>
            <a:r>
              <a:rPr lang="en-US" sz="1750" dirty="0">
                <a:latin typeface="Consolas" panose="020B0609020204030204" pitchFamily="49" charset="0"/>
              </a:rPr>
              <a:t> = (VarDecl) decl;</a:t>
            </a:r>
          </a:p>
          <a:p>
            <a:pPr marL="0" lvl="1" indent="0">
              <a:spcBef>
                <a:spcPts val="200"/>
              </a:spcBef>
              <a:buNone/>
            </a:pPr>
            <a:r>
              <a:rPr lang="en-US" sz="1750" dirty="0">
                <a:latin typeface="Consolas" panose="020B0609020204030204" pitchFamily="49" charset="0"/>
              </a:rPr>
              <a:t>    for (SingleVarDecl </a:t>
            </a:r>
            <a:r>
              <a:rPr lang="en-US" sz="1750" dirty="0" err="1">
                <a:latin typeface="Consolas" panose="020B0609020204030204" pitchFamily="49" charset="0"/>
              </a:rPr>
              <a:t>singleVarDecl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initialDecls.add(singleVarDecl);</a:t>
            </a:r>
          </a:p>
          <a:p>
            <a:pPr marL="0" lvl="1" indent="0">
              <a:spcBef>
                <a:spcPts val="200"/>
              </a:spcBef>
              <a:buNone/>
            </a:pPr>
            <a:r>
              <a:rPr lang="en-US" sz="1750" dirty="0">
                <a:latin typeface="Consolas" panose="020B0609020204030204" pitchFamily="49" charset="0"/>
              </a:rPr>
              <a:t>  }</a:t>
            </a:r>
          </a:p>
          <a:p>
            <a:pPr marL="0" lvl="1" indent="0">
              <a:spcBef>
                <a:spcPts val="200"/>
              </a:spcBef>
              <a:buNone/>
            </a:pPr>
            <a:r>
              <a:rPr lang="en-US" sz="1750" dirty="0">
                <a:latin typeface="Consolas" panose="020B0609020204030204" pitchFamily="49" charset="0"/>
              </a:rPr>
              <a:t>else</a:t>
            </a:r>
          </a:p>
          <a:p>
            <a:pPr marL="0" lvl="1" indent="0">
              <a:spcBef>
                <a:spcPts val="200"/>
              </a:spcBef>
              <a:buNone/>
            </a:pPr>
            <a:r>
              <a:rPr lang="en-US" sz="1750" dirty="0">
                <a:latin typeface="Consolas" panose="020B0609020204030204" pitchFamily="49" charset="0"/>
              </a:rPr>
              <a:t>    initialDecls.add(decl);</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a:t>scopeLevel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43</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44</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the loop statement currently being parsed;</a:t>
            </a:r>
          </a:p>
          <a:p>
            <a:pPr marL="0" indent="0">
              <a:spcBef>
                <a:spcPts val="100"/>
              </a:spcBef>
              <a:buFontTx/>
              <a:buNone/>
            </a:pPr>
            <a:r>
              <a:rPr lang="en-US" sz="1800" dirty="0">
                <a:latin typeface="Consolas" pitchFamily="49" charset="0"/>
              </a:rPr>
              <a:t> * returns null if no such loop statement exists.</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LoopStmt getLoopStmt()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starting to parse a loop statement.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beginLoop(LoopStmt stmt)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finished parsing a loop statement.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endLoop()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45</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the subprogram declaration currently being</a:t>
            </a:r>
          </a:p>
          <a:p>
            <a:pPr marL="0" indent="0">
              <a:spcBef>
                <a:spcPts val="100"/>
              </a:spcBef>
              <a:buFontTx/>
              <a:buNone/>
            </a:pPr>
            <a:r>
              <a:rPr lang="en-US" sz="1800" dirty="0">
                <a:latin typeface="Consolas" pitchFamily="49" charset="0"/>
              </a:rPr>
              <a:t> * parsed.  Returns null if no such procedure exists.</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SubprogramDecl getSubprogramDecl()</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starting to parse a subprogram declaration.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beginSubprogramDecl(SubprogramDecl subprogDecl)</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finished parsing a procedure declaration.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LoopStmt stmt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dirty="0">
                <a:latin typeface="Consolas" pitchFamily="49" charset="0"/>
                <a:cs typeface="Consolas" pitchFamily="49" charset="0"/>
              </a:rPr>
              <a:t>loopContext.endLoop();</a:t>
            </a:r>
          </a:p>
          <a:p>
            <a:r>
              <a:rPr lang="en-US" dirty="0"/>
              <a:t>When parsing an exit statement:</a:t>
            </a:r>
          </a:p>
          <a:p>
            <a:pPr lvl="1">
              <a:buNone/>
            </a:pPr>
            <a:r>
              <a:rPr lang="en-US" sz="1800" dirty="0">
                <a:latin typeface="Consolas" pitchFamily="49" charset="0"/>
                <a:cs typeface="Consolas" pitchFamily="49" charset="0"/>
              </a:rPr>
              <a:t>ExitStmt stmt = null;</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LoopStmt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loopContext.getLoopStmt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error(exitPosition,</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stmt = new ExitStmt(expr, loopStmt);</a:t>
            </a:r>
            <a:endParaRPr lang="en-US"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47</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 position of assignment operator (for error reporting)</a:t>
            </a:r>
          </a:p>
          <a:p>
            <a:pPr marL="0" indent="0">
              <a:spcBef>
                <a:spcPts val="0"/>
              </a:spcBef>
              <a:buFontTx/>
              <a:buNone/>
            </a:pPr>
            <a:r>
              <a:rPr lang="en-US" sz="1800" dirty="0">
                <a:latin typeface="Consolas" pitchFamily="49" charset="0"/>
              </a:rPr>
              <a:t>    private Position assignPosition;</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nonterminal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503920" cy="4935537"/>
          </a:xfrm>
        </p:spPr>
        <p:txBody>
          <a:bodyPr lIns="182880" tIns="91440"/>
          <a:lstStyle/>
          <a:p>
            <a:pPr marL="0" indent="0">
              <a:spcBef>
                <a:spcPts val="200"/>
              </a:spcBef>
              <a:buNone/>
            </a:pPr>
            <a:r>
              <a:rPr lang="en-US" sz="1700" dirty="0">
                <a:latin typeface="Consolas" pitchFamily="49" charset="0"/>
                <a:cs typeface="Consolas" pitchFamily="49" charset="0"/>
              </a:rPr>
              <a:t>public class LoopStmt extends Statement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whileExpr;</a:t>
            </a:r>
          </a:p>
          <a:p>
            <a:pPr marL="0" indent="0">
              <a:spcBef>
                <a:spcPts val="200"/>
              </a:spcBef>
              <a:buNone/>
            </a:pPr>
            <a:r>
              <a:rPr lang="en-US" sz="1700" dirty="0">
                <a:latin typeface="Consolas" pitchFamily="49" charset="0"/>
                <a:cs typeface="Consolas" pitchFamily="49" charset="0"/>
              </a:rPr>
              <a:t>    private List&lt;Statement&gt; statements;</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LoopStmt(Expression whileExpr, List&lt;Statement&gt;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this.whileExpr  = whileExpr;</a:t>
            </a:r>
          </a:p>
          <a:p>
            <a:pPr marL="0" indent="0">
              <a:spcBef>
                <a:spcPts val="200"/>
              </a:spcBef>
              <a:buNone/>
            </a:pPr>
            <a:r>
              <a:rPr lang="en-US" sz="1700" dirty="0">
                <a:latin typeface="Consolas" pitchFamily="49" charset="0"/>
                <a:cs typeface="Consolas" pitchFamily="49" charset="0"/>
              </a:rPr>
              <a:t>        this.statements =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5329535"/>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5419</TotalTime>
  <Words>3502</Words>
  <Application>Microsoft Office PowerPoint</Application>
  <PresentationFormat>On-screen Show (4:3)</PresentationFormat>
  <Paragraphs>671</Paragraphs>
  <Slides>47</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Selected Methods in the Modified Version of IdTable</vt:lpstr>
      <vt:lpstr>Selected Methods in the Modified Version of IdTable (continued)</vt:lpstr>
      <vt:lpstr>Adding Declarations to IdTable</vt:lpstr>
      <vt:lpstr>Interface NamedDecl</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Example: Abstract Syntax Tree</vt:lpstr>
      <vt:lpstr>Example: Abstract Syntax Tree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I. Moore, Jr.</cp:lastModifiedBy>
  <cp:revision>335</cp:revision>
  <cp:lastPrinted>2020-02-28T19:34:26Z</cp:lastPrinted>
  <dcterms:created xsi:type="dcterms:W3CDTF">2005-01-12T21:47:45Z</dcterms:created>
  <dcterms:modified xsi:type="dcterms:W3CDTF">2020-02-28T19:34:29Z</dcterms:modified>
</cp:coreProperties>
</file>