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57"/>
  </p:notesMasterIdLst>
  <p:handoutMasterIdLst>
    <p:handoutMasterId r:id="rId58"/>
  </p:handoutMasterIdLst>
  <p:sldIdLst>
    <p:sldId id="256" r:id="rId2"/>
    <p:sldId id="278" r:id="rId3"/>
    <p:sldId id="306" r:id="rId4"/>
    <p:sldId id="310" r:id="rId5"/>
    <p:sldId id="307" r:id="rId6"/>
    <p:sldId id="297" r:id="rId7"/>
    <p:sldId id="303" r:id="rId8"/>
    <p:sldId id="296" r:id="rId9"/>
    <p:sldId id="308" r:id="rId10"/>
    <p:sldId id="304" r:id="rId11"/>
    <p:sldId id="280" r:id="rId12"/>
    <p:sldId id="281" r:id="rId13"/>
    <p:sldId id="282" r:id="rId14"/>
    <p:sldId id="284" r:id="rId15"/>
    <p:sldId id="279" r:id="rId16"/>
    <p:sldId id="329" r:id="rId17"/>
    <p:sldId id="331" r:id="rId18"/>
    <p:sldId id="283" r:id="rId19"/>
    <p:sldId id="292" r:id="rId20"/>
    <p:sldId id="293" r:id="rId21"/>
    <p:sldId id="345" r:id="rId22"/>
    <p:sldId id="346" r:id="rId23"/>
    <p:sldId id="311" r:id="rId24"/>
    <p:sldId id="332" r:id="rId25"/>
    <p:sldId id="343" r:id="rId26"/>
    <p:sldId id="333" r:id="rId27"/>
    <p:sldId id="312" r:id="rId28"/>
    <p:sldId id="313" r:id="rId29"/>
    <p:sldId id="328" r:id="rId30"/>
    <p:sldId id="326" r:id="rId31"/>
    <p:sldId id="327" r:id="rId32"/>
    <p:sldId id="285" r:id="rId33"/>
    <p:sldId id="334" r:id="rId34"/>
    <p:sldId id="335" r:id="rId35"/>
    <p:sldId id="347" r:id="rId36"/>
    <p:sldId id="320" r:id="rId37"/>
    <p:sldId id="314" r:id="rId38"/>
    <p:sldId id="315" r:id="rId39"/>
    <p:sldId id="316" r:id="rId40"/>
    <p:sldId id="324" r:id="rId41"/>
    <p:sldId id="325" r:id="rId42"/>
    <p:sldId id="322" r:id="rId43"/>
    <p:sldId id="330" r:id="rId44"/>
    <p:sldId id="336" r:id="rId45"/>
    <p:sldId id="337" r:id="rId46"/>
    <p:sldId id="338" r:id="rId47"/>
    <p:sldId id="340" r:id="rId48"/>
    <p:sldId id="339" r:id="rId49"/>
    <p:sldId id="341" r:id="rId50"/>
    <p:sldId id="342" r:id="rId51"/>
    <p:sldId id="289" r:id="rId52"/>
    <p:sldId id="290" r:id="rId53"/>
    <p:sldId id="305" r:id="rId54"/>
    <p:sldId id="291" r:id="rId55"/>
    <p:sldId id="295" r:id="rId56"/>
  </p:sldIdLst>
  <p:sldSz cx="9144000" cy="6858000" type="screen4x3"/>
  <p:notesSz cx="7315200" cy="9601200"/>
  <p:defaultTex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clrMru>
    <a:srgbClr val="330099"/>
    <a:srgbClr val="330098"/>
    <a:srgbClr val="320096"/>
    <a:srgbClr val="230068"/>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370" autoAdjust="0"/>
    <p:restoredTop sz="97055" autoAdjust="0"/>
  </p:normalViewPr>
  <p:slideViewPr>
    <p:cSldViewPr>
      <p:cViewPr varScale="1">
        <p:scale>
          <a:sx n="74" d="100"/>
          <a:sy n="74" d="100"/>
        </p:scale>
        <p:origin x="1147" y="7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818"/>
    </p:cViewPr>
  </p:sorterViewPr>
  <p:notesViewPr>
    <p:cSldViewPr>
      <p:cViewPr varScale="1">
        <p:scale>
          <a:sx n="56" d="100"/>
          <a:sy n="56" d="100"/>
        </p:scale>
        <p:origin x="2179" y="3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4145280" y="0"/>
            <a:ext cx="3169920" cy="480060"/>
          </a:xfrm>
          <a:prstGeom prst="rect">
            <a:avLst/>
          </a:prstGeom>
          <a:noFill/>
          <a:ln w="9525">
            <a:noFill/>
            <a:miter lim="800000"/>
            <a:headEnd/>
            <a:tailEnd/>
          </a:ln>
          <a:effectLst/>
        </p:spPr>
        <p:txBody>
          <a:bodyPr vert="horz" wrap="square" lIns="96633" tIns="48317" rIns="96633" bIns="48317" numCol="1" anchor="t" anchorCtr="0" compatLnSpc="1">
            <a:prstTxWarp prst="textNoShape">
              <a:avLst/>
            </a:prstTxWarp>
          </a:bodyPr>
          <a:lstStyle>
            <a:lvl1pPr algn="r" defTabSz="966426">
              <a:defRPr sz="1200"/>
            </a:lvl1pPr>
          </a:lstStyle>
          <a:p>
            <a:pPr>
              <a:defRPr/>
            </a:pPr>
            <a:r>
              <a:rPr lang="en-US" sz="1100" dirty="0">
                <a:latin typeface="+mn-lt"/>
              </a:rPr>
              <a:t>Abstract Syntax Trees</a:t>
            </a:r>
          </a:p>
        </p:txBody>
      </p:sp>
      <p:sp>
        <p:nvSpPr>
          <p:cNvPr id="59397" name="Rectangle 5"/>
          <p:cNvSpPr>
            <a:spLocks noGrp="1" noChangeArrowheads="1"/>
          </p:cNvSpPr>
          <p:nvPr>
            <p:ph type="sldNum" sz="quarter" idx="3"/>
          </p:nvPr>
        </p:nvSpPr>
        <p:spPr bwMode="auto">
          <a:xfrm>
            <a:off x="4145280" y="9121140"/>
            <a:ext cx="3169920" cy="480060"/>
          </a:xfrm>
          <a:prstGeom prst="rect">
            <a:avLst/>
          </a:prstGeom>
          <a:noFill/>
          <a:ln w="9525">
            <a:noFill/>
            <a:miter lim="800000"/>
            <a:headEnd/>
            <a:tailEnd/>
          </a:ln>
          <a:effectLst/>
        </p:spPr>
        <p:txBody>
          <a:bodyPr vert="horz" wrap="square" lIns="96633" tIns="48317" rIns="96633" bIns="48317" numCol="1" anchor="b" anchorCtr="0" compatLnSpc="1">
            <a:prstTxWarp prst="textNoShape">
              <a:avLst/>
            </a:prstTxWarp>
          </a:bodyPr>
          <a:lstStyle>
            <a:lvl1pPr algn="r" defTabSz="966426">
              <a:defRPr sz="1200"/>
            </a:lvl1pPr>
          </a:lstStyle>
          <a:p>
            <a:pPr>
              <a:defRPr/>
            </a:pPr>
            <a:r>
              <a:rPr lang="en-US" sz="1100" dirty="0">
                <a:latin typeface="+mn-lt"/>
              </a:rPr>
              <a:t>8-</a:t>
            </a:r>
            <a:fld id="{181C5F6C-56BA-481C-8614-77A0EB42E15C}" type="slidenum">
              <a:rPr lang="en-US" sz="1100">
                <a:latin typeface="+mn-lt"/>
              </a:rPr>
              <a:pPr>
                <a:defRPr/>
              </a:pPr>
              <a:t>‹#›</a:t>
            </a:fld>
            <a:endParaRPr lang="en-US" sz="1100" dirty="0">
              <a:latin typeface="+mn-lt"/>
            </a:endParaRPr>
          </a:p>
        </p:txBody>
      </p:sp>
    </p:spTree>
    <p:extLst>
      <p:ext uri="{BB962C8B-B14F-4D97-AF65-F5344CB8AC3E}">
        <p14:creationId xmlns:p14="http://schemas.microsoft.com/office/powerpoint/2010/main" val="29643221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169920" cy="480060"/>
          </a:xfrm>
          <a:prstGeom prst="rect">
            <a:avLst/>
          </a:prstGeom>
          <a:noFill/>
          <a:ln w="9525">
            <a:noFill/>
            <a:miter lim="800000"/>
            <a:headEnd/>
            <a:tailEnd/>
          </a:ln>
          <a:effectLst/>
        </p:spPr>
        <p:txBody>
          <a:bodyPr vert="horz" wrap="square" lIns="96633" tIns="48317" rIns="96633" bIns="48317" numCol="1" anchor="t" anchorCtr="0" compatLnSpc="1">
            <a:prstTxWarp prst="textNoShape">
              <a:avLst/>
            </a:prstTxWarp>
          </a:bodyPr>
          <a:lstStyle>
            <a:lvl1pPr algn="l" defTabSz="966426">
              <a:defRPr sz="1200"/>
            </a:lvl1pPr>
          </a:lstStyle>
          <a:p>
            <a:pPr>
              <a:defRPr/>
            </a:pPr>
            <a:r>
              <a:rPr lang="en-US" dirty="0"/>
              <a:t>AST</a:t>
            </a:r>
          </a:p>
        </p:txBody>
      </p:sp>
      <p:sp>
        <p:nvSpPr>
          <p:cNvPr id="64515" name="Rectangle 3"/>
          <p:cNvSpPr>
            <a:spLocks noGrp="1" noChangeArrowheads="1"/>
          </p:cNvSpPr>
          <p:nvPr>
            <p:ph type="dt" idx="1"/>
          </p:nvPr>
        </p:nvSpPr>
        <p:spPr bwMode="auto">
          <a:xfrm>
            <a:off x="4145280" y="0"/>
            <a:ext cx="3169920" cy="480060"/>
          </a:xfrm>
          <a:prstGeom prst="rect">
            <a:avLst/>
          </a:prstGeom>
          <a:noFill/>
          <a:ln w="9525">
            <a:noFill/>
            <a:miter lim="800000"/>
            <a:headEnd/>
            <a:tailEnd/>
          </a:ln>
          <a:effectLst/>
        </p:spPr>
        <p:txBody>
          <a:bodyPr vert="horz" wrap="square" lIns="96633" tIns="48317" rIns="96633" bIns="48317" numCol="1" anchor="t" anchorCtr="0" compatLnSpc="1">
            <a:prstTxWarp prst="textNoShape">
              <a:avLst/>
            </a:prstTxWarp>
          </a:bodyPr>
          <a:lstStyle>
            <a:lvl1pPr algn="r" defTabSz="966426">
              <a:defRPr sz="1200"/>
            </a:lvl1pPr>
          </a:lstStyle>
          <a:p>
            <a:pPr>
              <a:defRPr/>
            </a:pPr>
            <a:endParaRPr lang="en-US" dirty="0"/>
          </a:p>
        </p:txBody>
      </p:sp>
      <p:sp>
        <p:nvSpPr>
          <p:cNvPr id="25604" name="Rectangle 4"/>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p:spPr>
      </p:sp>
      <p:sp>
        <p:nvSpPr>
          <p:cNvPr id="64517" name="Rectangle 5"/>
          <p:cNvSpPr>
            <a:spLocks noGrp="1" noChangeArrowheads="1"/>
          </p:cNvSpPr>
          <p:nvPr>
            <p:ph type="body" sz="quarter" idx="3"/>
          </p:nvPr>
        </p:nvSpPr>
        <p:spPr bwMode="auto">
          <a:xfrm>
            <a:off x="975360" y="4560570"/>
            <a:ext cx="5364480" cy="4320540"/>
          </a:xfrm>
          <a:prstGeom prst="rect">
            <a:avLst/>
          </a:prstGeom>
          <a:noFill/>
          <a:ln w="9525">
            <a:noFill/>
            <a:miter lim="800000"/>
            <a:headEnd/>
            <a:tailEnd/>
          </a:ln>
          <a:effectLst/>
        </p:spPr>
        <p:txBody>
          <a:bodyPr vert="horz" wrap="square" lIns="96633" tIns="48317" rIns="96633" bIns="48317"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4518" name="Rectangle 6"/>
          <p:cNvSpPr>
            <a:spLocks noGrp="1" noChangeArrowheads="1"/>
          </p:cNvSpPr>
          <p:nvPr>
            <p:ph type="ftr" sz="quarter" idx="4"/>
          </p:nvPr>
        </p:nvSpPr>
        <p:spPr bwMode="auto">
          <a:xfrm>
            <a:off x="0" y="9121140"/>
            <a:ext cx="3169920" cy="480060"/>
          </a:xfrm>
          <a:prstGeom prst="rect">
            <a:avLst/>
          </a:prstGeom>
          <a:noFill/>
          <a:ln w="9525">
            <a:noFill/>
            <a:miter lim="800000"/>
            <a:headEnd/>
            <a:tailEnd/>
          </a:ln>
          <a:effectLst/>
        </p:spPr>
        <p:txBody>
          <a:bodyPr vert="horz" wrap="square" lIns="96633" tIns="48317" rIns="96633" bIns="48317" numCol="1" anchor="b" anchorCtr="0" compatLnSpc="1">
            <a:prstTxWarp prst="textNoShape">
              <a:avLst/>
            </a:prstTxWarp>
          </a:bodyPr>
          <a:lstStyle>
            <a:lvl1pPr algn="l" defTabSz="966426">
              <a:defRPr sz="1200"/>
            </a:lvl1pPr>
          </a:lstStyle>
          <a:p>
            <a:pPr>
              <a:defRPr/>
            </a:pPr>
            <a:endParaRPr lang="en-US" dirty="0"/>
          </a:p>
        </p:txBody>
      </p:sp>
      <p:sp>
        <p:nvSpPr>
          <p:cNvPr id="64519" name="Rectangle 7"/>
          <p:cNvSpPr>
            <a:spLocks noGrp="1" noChangeArrowheads="1"/>
          </p:cNvSpPr>
          <p:nvPr>
            <p:ph type="sldNum" sz="quarter" idx="5"/>
          </p:nvPr>
        </p:nvSpPr>
        <p:spPr bwMode="auto">
          <a:xfrm>
            <a:off x="4145280" y="9121140"/>
            <a:ext cx="3169920" cy="480060"/>
          </a:xfrm>
          <a:prstGeom prst="rect">
            <a:avLst/>
          </a:prstGeom>
          <a:noFill/>
          <a:ln w="9525">
            <a:noFill/>
            <a:miter lim="800000"/>
            <a:headEnd/>
            <a:tailEnd/>
          </a:ln>
          <a:effectLst/>
        </p:spPr>
        <p:txBody>
          <a:bodyPr vert="horz" wrap="square" lIns="96633" tIns="48317" rIns="96633" bIns="48317" numCol="1" anchor="b" anchorCtr="0" compatLnSpc="1">
            <a:prstTxWarp prst="textNoShape">
              <a:avLst/>
            </a:prstTxWarp>
          </a:bodyPr>
          <a:lstStyle>
            <a:lvl1pPr algn="r" defTabSz="966426">
              <a:defRPr sz="1200"/>
            </a:lvl1pPr>
          </a:lstStyle>
          <a:p>
            <a:pPr>
              <a:defRPr/>
            </a:pPr>
            <a:fld id="{903FFFA4-23A0-4C7C-AEDE-A7175C98AB11}" type="slidenum">
              <a:rPr lang="en-US"/>
              <a:pPr>
                <a:defRPr/>
              </a:pPr>
              <a:t>‹#›</a:t>
            </a:fld>
            <a:endParaRPr lang="en-US" dirty="0"/>
          </a:p>
        </p:txBody>
      </p:sp>
    </p:spTree>
    <p:extLst>
      <p:ext uri="{BB962C8B-B14F-4D97-AF65-F5344CB8AC3E}">
        <p14:creationId xmlns:p14="http://schemas.microsoft.com/office/powerpoint/2010/main" val="1556050185"/>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a:t>
            </a:fld>
            <a:endParaRPr lang="en-US" dirty="0"/>
          </a:p>
        </p:txBody>
      </p:sp>
    </p:spTree>
    <p:extLst>
      <p:ext uri="{BB962C8B-B14F-4D97-AF65-F5344CB8AC3E}">
        <p14:creationId xmlns:p14="http://schemas.microsoft.com/office/powerpoint/2010/main" val="34439371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10</a:t>
            </a:fld>
            <a:endParaRPr lang="en-US" dirty="0"/>
          </a:p>
        </p:txBody>
      </p:sp>
    </p:spTree>
    <p:extLst>
      <p:ext uri="{BB962C8B-B14F-4D97-AF65-F5344CB8AC3E}">
        <p14:creationId xmlns:p14="http://schemas.microsoft.com/office/powerpoint/2010/main" val="19745123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11</a:t>
            </a:fld>
            <a:endParaRPr lang="en-US" dirty="0"/>
          </a:p>
        </p:txBody>
      </p:sp>
    </p:spTree>
    <p:extLst>
      <p:ext uri="{BB962C8B-B14F-4D97-AF65-F5344CB8AC3E}">
        <p14:creationId xmlns:p14="http://schemas.microsoft.com/office/powerpoint/2010/main" val="14357883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12</a:t>
            </a:fld>
            <a:endParaRPr lang="en-US" dirty="0"/>
          </a:p>
        </p:txBody>
      </p:sp>
    </p:spTree>
    <p:extLst>
      <p:ext uri="{BB962C8B-B14F-4D97-AF65-F5344CB8AC3E}">
        <p14:creationId xmlns:p14="http://schemas.microsoft.com/office/powerpoint/2010/main" val="34979316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13</a:t>
            </a:fld>
            <a:endParaRPr lang="en-US" dirty="0"/>
          </a:p>
        </p:txBody>
      </p:sp>
    </p:spTree>
    <p:extLst>
      <p:ext uri="{BB962C8B-B14F-4D97-AF65-F5344CB8AC3E}">
        <p14:creationId xmlns:p14="http://schemas.microsoft.com/office/powerpoint/2010/main" val="35213176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14</a:t>
            </a:fld>
            <a:endParaRPr lang="en-US" dirty="0"/>
          </a:p>
        </p:txBody>
      </p:sp>
    </p:spTree>
    <p:extLst>
      <p:ext uri="{BB962C8B-B14F-4D97-AF65-F5344CB8AC3E}">
        <p14:creationId xmlns:p14="http://schemas.microsoft.com/office/powerpoint/2010/main" val="2068561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15</a:t>
            </a:fld>
            <a:endParaRPr lang="en-US" dirty="0"/>
          </a:p>
        </p:txBody>
      </p:sp>
    </p:spTree>
    <p:extLst>
      <p:ext uri="{BB962C8B-B14F-4D97-AF65-F5344CB8AC3E}">
        <p14:creationId xmlns:p14="http://schemas.microsoft.com/office/powerpoint/2010/main" val="16220696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16</a:t>
            </a:fld>
            <a:endParaRPr lang="en-US" dirty="0"/>
          </a:p>
        </p:txBody>
      </p:sp>
    </p:spTree>
    <p:extLst>
      <p:ext uri="{BB962C8B-B14F-4D97-AF65-F5344CB8AC3E}">
        <p14:creationId xmlns:p14="http://schemas.microsoft.com/office/powerpoint/2010/main" val="28082731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18</a:t>
            </a:fld>
            <a:endParaRPr lang="en-US" dirty="0"/>
          </a:p>
        </p:txBody>
      </p:sp>
    </p:spTree>
    <p:extLst>
      <p:ext uri="{BB962C8B-B14F-4D97-AF65-F5344CB8AC3E}">
        <p14:creationId xmlns:p14="http://schemas.microsoft.com/office/powerpoint/2010/main" val="7059566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hdr" sz="quarter"/>
          </p:nvPr>
        </p:nvSpPr>
        <p:spPr>
          <a:noFill/>
        </p:spPr>
        <p:txBody>
          <a:bodyPr/>
          <a:lstStyle/>
          <a:p>
            <a:pPr defTabSz="966387"/>
            <a:r>
              <a:rPr lang="en-US" dirty="0"/>
              <a:t>AST</a:t>
            </a:r>
          </a:p>
        </p:txBody>
      </p:sp>
      <p:sp>
        <p:nvSpPr>
          <p:cNvPr id="26627" name="Rectangle 7"/>
          <p:cNvSpPr>
            <a:spLocks noGrp="1" noChangeArrowheads="1"/>
          </p:cNvSpPr>
          <p:nvPr>
            <p:ph type="sldNum" sz="quarter" idx="5"/>
          </p:nvPr>
        </p:nvSpPr>
        <p:spPr>
          <a:noFill/>
        </p:spPr>
        <p:txBody>
          <a:bodyPr/>
          <a:lstStyle/>
          <a:p>
            <a:pPr defTabSz="966387"/>
            <a:fld id="{D400509C-4A7C-4E42-967C-1577FDCCDE29}" type="slidenum">
              <a:rPr lang="en-US" smtClean="0"/>
              <a:pPr defTabSz="966387"/>
              <a:t>19</a:t>
            </a:fld>
            <a:endParaRPr lang="en-US" dirty="0"/>
          </a:p>
        </p:txBody>
      </p:sp>
      <p:sp>
        <p:nvSpPr>
          <p:cNvPr id="26628" name="Rectangle 2"/>
          <p:cNvSpPr>
            <a:spLocks noGrp="1" noRot="1" noChangeAspect="1" noChangeArrowheads="1" noTextEdit="1"/>
          </p:cNvSpPr>
          <p:nvPr>
            <p:ph type="sldImg"/>
          </p:nvPr>
        </p:nvSpPr>
        <p:spPr>
          <a:ln/>
        </p:spPr>
      </p:sp>
      <p:sp>
        <p:nvSpPr>
          <p:cNvPr id="26629"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3222848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20</a:t>
            </a:fld>
            <a:endParaRPr lang="en-US" dirty="0"/>
          </a:p>
        </p:txBody>
      </p:sp>
    </p:spTree>
    <p:extLst>
      <p:ext uri="{BB962C8B-B14F-4D97-AF65-F5344CB8AC3E}">
        <p14:creationId xmlns:p14="http://schemas.microsoft.com/office/powerpoint/2010/main" val="20440241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2</a:t>
            </a:fld>
            <a:endParaRPr lang="en-US" dirty="0"/>
          </a:p>
        </p:txBody>
      </p:sp>
    </p:spTree>
    <p:extLst>
      <p:ext uri="{BB962C8B-B14F-4D97-AF65-F5344CB8AC3E}">
        <p14:creationId xmlns:p14="http://schemas.microsoft.com/office/powerpoint/2010/main" val="11009309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21</a:t>
            </a:fld>
            <a:endParaRPr lang="en-US"/>
          </a:p>
        </p:txBody>
      </p:sp>
    </p:spTree>
    <p:extLst>
      <p:ext uri="{BB962C8B-B14F-4D97-AF65-F5344CB8AC3E}">
        <p14:creationId xmlns:p14="http://schemas.microsoft.com/office/powerpoint/2010/main" val="38832833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22</a:t>
            </a:fld>
            <a:endParaRPr lang="en-US"/>
          </a:p>
        </p:txBody>
      </p:sp>
    </p:spTree>
    <p:extLst>
      <p:ext uri="{BB962C8B-B14F-4D97-AF65-F5344CB8AC3E}">
        <p14:creationId xmlns:p14="http://schemas.microsoft.com/office/powerpoint/2010/main" val="1927079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23</a:t>
            </a:fld>
            <a:endParaRPr lang="en-US" dirty="0"/>
          </a:p>
        </p:txBody>
      </p:sp>
    </p:spTree>
    <p:extLst>
      <p:ext uri="{BB962C8B-B14F-4D97-AF65-F5344CB8AC3E}">
        <p14:creationId xmlns:p14="http://schemas.microsoft.com/office/powerpoint/2010/main" val="41789686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27</a:t>
            </a:fld>
            <a:endParaRPr lang="en-US" dirty="0"/>
          </a:p>
        </p:txBody>
      </p:sp>
    </p:spTree>
    <p:extLst>
      <p:ext uri="{BB962C8B-B14F-4D97-AF65-F5344CB8AC3E}">
        <p14:creationId xmlns:p14="http://schemas.microsoft.com/office/powerpoint/2010/main" val="5608102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28</a:t>
            </a:fld>
            <a:endParaRPr lang="en-US" dirty="0"/>
          </a:p>
        </p:txBody>
      </p:sp>
    </p:spTree>
    <p:extLst>
      <p:ext uri="{BB962C8B-B14F-4D97-AF65-F5344CB8AC3E}">
        <p14:creationId xmlns:p14="http://schemas.microsoft.com/office/powerpoint/2010/main" val="36749842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32</a:t>
            </a:fld>
            <a:endParaRPr lang="en-US" dirty="0"/>
          </a:p>
        </p:txBody>
      </p:sp>
    </p:spTree>
    <p:extLst>
      <p:ext uri="{BB962C8B-B14F-4D97-AF65-F5344CB8AC3E}">
        <p14:creationId xmlns:p14="http://schemas.microsoft.com/office/powerpoint/2010/main" val="352719150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33</a:t>
            </a:fld>
            <a:endParaRPr lang="en-US" dirty="0"/>
          </a:p>
        </p:txBody>
      </p:sp>
    </p:spTree>
    <p:extLst>
      <p:ext uri="{BB962C8B-B14F-4D97-AF65-F5344CB8AC3E}">
        <p14:creationId xmlns:p14="http://schemas.microsoft.com/office/powerpoint/2010/main" val="248533374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34</a:t>
            </a:fld>
            <a:endParaRPr lang="en-US" dirty="0"/>
          </a:p>
        </p:txBody>
      </p:sp>
    </p:spTree>
    <p:extLst>
      <p:ext uri="{BB962C8B-B14F-4D97-AF65-F5344CB8AC3E}">
        <p14:creationId xmlns:p14="http://schemas.microsoft.com/office/powerpoint/2010/main" val="236797578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51</a:t>
            </a:fld>
            <a:endParaRPr lang="en-US" dirty="0"/>
          </a:p>
        </p:txBody>
      </p:sp>
    </p:spTree>
    <p:extLst>
      <p:ext uri="{BB962C8B-B14F-4D97-AF65-F5344CB8AC3E}">
        <p14:creationId xmlns:p14="http://schemas.microsoft.com/office/powerpoint/2010/main" val="25590612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52</a:t>
            </a:fld>
            <a:endParaRPr lang="en-US" dirty="0"/>
          </a:p>
        </p:txBody>
      </p:sp>
    </p:spTree>
    <p:extLst>
      <p:ext uri="{BB962C8B-B14F-4D97-AF65-F5344CB8AC3E}">
        <p14:creationId xmlns:p14="http://schemas.microsoft.com/office/powerpoint/2010/main" val="39632457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3</a:t>
            </a:fld>
            <a:endParaRPr lang="en-US" dirty="0"/>
          </a:p>
        </p:txBody>
      </p:sp>
    </p:spTree>
    <p:extLst>
      <p:ext uri="{BB962C8B-B14F-4D97-AF65-F5344CB8AC3E}">
        <p14:creationId xmlns:p14="http://schemas.microsoft.com/office/powerpoint/2010/main" val="10683215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53</a:t>
            </a:fld>
            <a:endParaRPr lang="en-US" dirty="0"/>
          </a:p>
        </p:txBody>
      </p:sp>
    </p:spTree>
    <p:extLst>
      <p:ext uri="{BB962C8B-B14F-4D97-AF65-F5344CB8AC3E}">
        <p14:creationId xmlns:p14="http://schemas.microsoft.com/office/powerpoint/2010/main" val="144495353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54</a:t>
            </a:fld>
            <a:endParaRPr lang="en-US" dirty="0"/>
          </a:p>
        </p:txBody>
      </p:sp>
    </p:spTree>
    <p:extLst>
      <p:ext uri="{BB962C8B-B14F-4D97-AF65-F5344CB8AC3E}">
        <p14:creationId xmlns:p14="http://schemas.microsoft.com/office/powerpoint/2010/main" val="341551368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55</a:t>
            </a:fld>
            <a:endParaRPr lang="en-US" dirty="0"/>
          </a:p>
        </p:txBody>
      </p:sp>
    </p:spTree>
    <p:extLst>
      <p:ext uri="{BB962C8B-B14F-4D97-AF65-F5344CB8AC3E}">
        <p14:creationId xmlns:p14="http://schemas.microsoft.com/office/powerpoint/2010/main" val="13042441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4</a:t>
            </a:fld>
            <a:endParaRPr lang="en-US" dirty="0"/>
          </a:p>
        </p:txBody>
      </p:sp>
    </p:spTree>
    <p:extLst>
      <p:ext uri="{BB962C8B-B14F-4D97-AF65-F5344CB8AC3E}">
        <p14:creationId xmlns:p14="http://schemas.microsoft.com/office/powerpoint/2010/main" val="38047833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5</a:t>
            </a:fld>
            <a:endParaRPr lang="en-US" dirty="0"/>
          </a:p>
        </p:txBody>
      </p:sp>
    </p:spTree>
    <p:extLst>
      <p:ext uri="{BB962C8B-B14F-4D97-AF65-F5344CB8AC3E}">
        <p14:creationId xmlns:p14="http://schemas.microsoft.com/office/powerpoint/2010/main" val="39126913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6</a:t>
            </a:fld>
            <a:endParaRPr lang="en-US" dirty="0"/>
          </a:p>
        </p:txBody>
      </p:sp>
    </p:spTree>
    <p:extLst>
      <p:ext uri="{BB962C8B-B14F-4D97-AF65-F5344CB8AC3E}">
        <p14:creationId xmlns:p14="http://schemas.microsoft.com/office/powerpoint/2010/main" val="1417133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7</a:t>
            </a:fld>
            <a:endParaRPr lang="en-US" dirty="0"/>
          </a:p>
        </p:txBody>
      </p:sp>
    </p:spTree>
    <p:extLst>
      <p:ext uri="{BB962C8B-B14F-4D97-AF65-F5344CB8AC3E}">
        <p14:creationId xmlns:p14="http://schemas.microsoft.com/office/powerpoint/2010/main" val="19670703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8</a:t>
            </a:fld>
            <a:endParaRPr lang="en-US" dirty="0"/>
          </a:p>
        </p:txBody>
      </p:sp>
    </p:spTree>
    <p:extLst>
      <p:ext uri="{BB962C8B-B14F-4D97-AF65-F5344CB8AC3E}">
        <p14:creationId xmlns:p14="http://schemas.microsoft.com/office/powerpoint/2010/main" val="38363142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9</a:t>
            </a:fld>
            <a:endParaRPr lang="en-US" dirty="0"/>
          </a:p>
        </p:txBody>
      </p:sp>
    </p:spTree>
    <p:extLst>
      <p:ext uri="{BB962C8B-B14F-4D97-AF65-F5344CB8AC3E}">
        <p14:creationId xmlns:p14="http://schemas.microsoft.com/office/powerpoint/2010/main" val="18232679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1029"/>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dirty="0"/>
          </a:p>
        </p:txBody>
      </p:sp>
      <p:sp>
        <p:nvSpPr>
          <p:cNvPr id="136194" name="Rectangle 1026"/>
          <p:cNvSpPr>
            <a:spLocks noGrp="1" noChangeArrowheads="1"/>
          </p:cNvSpPr>
          <p:nvPr>
            <p:ph type="ctrTitle" sz="quarter"/>
          </p:nvPr>
        </p:nvSpPr>
        <p:spPr>
          <a:xfrm>
            <a:off x="687388" y="1600200"/>
            <a:ext cx="7772400" cy="1371600"/>
          </a:xfrm>
          <a:ln w="25400">
            <a:solidFill>
              <a:srgbClr val="800000"/>
            </a:solidFill>
            <a:headEnd type="none" w="sm" len="sm"/>
            <a:tailEnd type="none" w="sm" len="sm"/>
          </a:ln>
        </p:spPr>
        <p:txBody>
          <a:bodyPr wrap="none" lIns="91440" tIns="45720" rIns="91440" bIns="45720"/>
          <a:lstStyle>
            <a:lvl1pPr>
              <a:defRPr sz="3600"/>
            </a:lvl1pPr>
          </a:lstStyle>
          <a:p>
            <a:r>
              <a:rPr lang="en-US" dirty="0"/>
              <a:t>Click to edit Master title style</a:t>
            </a:r>
          </a:p>
        </p:txBody>
      </p:sp>
      <p:sp>
        <p:nvSpPr>
          <p:cNvPr id="136195" name="Rectangle 1027"/>
          <p:cNvSpPr>
            <a:spLocks noGrp="1" noChangeArrowheads="1"/>
          </p:cNvSpPr>
          <p:nvPr>
            <p:ph type="subTitle" sz="quarter" idx="1"/>
          </p:nvPr>
        </p:nvSpPr>
        <p:spPr>
          <a:xfrm>
            <a:off x="687388" y="3276600"/>
            <a:ext cx="7772400" cy="2819400"/>
          </a:xfrm>
        </p:spPr>
        <p:txBody>
          <a:bodyPr/>
          <a:lstStyle>
            <a:lvl1pPr marL="0" indent="0">
              <a:buFontTx/>
              <a:buNone/>
              <a:defRPr sz="2800"/>
            </a:lvl1pPr>
          </a:lstStyle>
          <a:p>
            <a:r>
              <a:rPr lang="en-US" dirty="0"/>
              <a:t>Click to edit Master subtitle style</a:t>
            </a:r>
          </a:p>
        </p:txBody>
      </p:sp>
      <p:sp>
        <p:nvSpPr>
          <p:cNvPr id="5" name="Rectangle 1028"/>
          <p:cNvSpPr>
            <a:spLocks noGrp="1" noChangeArrowheads="1"/>
          </p:cNvSpPr>
          <p:nvPr>
            <p:ph type="ftr" sz="quarter" idx="10"/>
          </p:nvPr>
        </p:nvSpPr>
        <p:spPr/>
        <p:txBody>
          <a:bodyPr/>
          <a:lstStyle>
            <a:lvl1pPr>
              <a:defRPr/>
            </a:lvl1pPr>
          </a:lstStyle>
          <a:p>
            <a:pPr>
              <a:defRPr/>
            </a:pPr>
            <a:r>
              <a:rPr lang="en-US" dirty="0"/>
              <a:t>©SoftMoore Consulting</a:t>
            </a:r>
          </a:p>
        </p:txBody>
      </p:sp>
      <p:sp>
        <p:nvSpPr>
          <p:cNvPr id="6" name="Rectangle 1030"/>
          <p:cNvSpPr>
            <a:spLocks noGrp="1" noChangeArrowheads="1"/>
          </p:cNvSpPr>
          <p:nvPr>
            <p:ph type="sldNum" sz="quarter" idx="11"/>
          </p:nvPr>
        </p:nvSpPr>
        <p:spPr/>
        <p:txBody>
          <a:bodyPr/>
          <a:lstStyle>
            <a:lvl1pPr>
              <a:defRPr/>
            </a:lvl1pPr>
          </a:lstStyle>
          <a:p>
            <a:pPr>
              <a:defRPr/>
            </a:pPr>
            <a:r>
              <a:rPr lang="en-US" dirty="0"/>
              <a:t>Slide </a:t>
            </a:r>
            <a:fld id="{B7095C2C-D0A6-4EB7-8711-561F34EA0BB1}"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1028"/>
          <p:cNvSpPr>
            <a:spLocks noGrp="1" noChangeArrowheads="1"/>
          </p:cNvSpPr>
          <p:nvPr>
            <p:ph type="ftr" sz="quarter" idx="10"/>
          </p:nvPr>
        </p:nvSpPr>
        <p:spPr>
          <a:ln/>
        </p:spPr>
        <p:txBody>
          <a:bodyPr/>
          <a:lstStyle>
            <a:lvl1pPr>
              <a:defRPr/>
            </a:lvl1pPr>
          </a:lstStyle>
          <a:p>
            <a:pPr>
              <a:defRPr/>
            </a:pPr>
            <a:r>
              <a:rPr lang="en-US" dirty="0"/>
              <a:t>©SoftMoore Consulting</a:t>
            </a:r>
          </a:p>
        </p:txBody>
      </p:sp>
      <p:sp>
        <p:nvSpPr>
          <p:cNvPr id="5" name="Rectangle 1029"/>
          <p:cNvSpPr>
            <a:spLocks noGrp="1" noChangeArrowheads="1"/>
          </p:cNvSpPr>
          <p:nvPr>
            <p:ph type="sldNum" sz="quarter" idx="11"/>
          </p:nvPr>
        </p:nvSpPr>
        <p:spPr>
          <a:ln/>
        </p:spPr>
        <p:txBody>
          <a:bodyPr/>
          <a:lstStyle>
            <a:lvl1pPr>
              <a:defRPr/>
            </a:lvl1pPr>
          </a:lstStyle>
          <a:p>
            <a:pPr>
              <a:defRPr/>
            </a:pPr>
            <a:r>
              <a:rPr lang="en-US" dirty="0"/>
              <a:t>Slide </a:t>
            </a:r>
            <a:fld id="{A413A2F6-7BFD-463C-B63A-922040FAF32C}"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8788" y="1363663"/>
            <a:ext cx="4037012"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363663"/>
            <a:ext cx="4037013"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1028"/>
          <p:cNvSpPr>
            <a:spLocks noGrp="1" noChangeArrowheads="1"/>
          </p:cNvSpPr>
          <p:nvPr>
            <p:ph type="ftr" sz="quarter" idx="10"/>
          </p:nvPr>
        </p:nvSpPr>
        <p:spPr>
          <a:ln/>
        </p:spPr>
        <p:txBody>
          <a:bodyPr/>
          <a:lstStyle>
            <a:lvl1pPr>
              <a:defRPr/>
            </a:lvl1pPr>
          </a:lstStyle>
          <a:p>
            <a:pPr>
              <a:defRPr/>
            </a:pPr>
            <a:r>
              <a:rPr lang="en-US" dirty="0"/>
              <a:t>©SoftMoore Consulting</a:t>
            </a:r>
          </a:p>
        </p:txBody>
      </p:sp>
      <p:sp>
        <p:nvSpPr>
          <p:cNvPr id="6" name="Rectangle 1029"/>
          <p:cNvSpPr>
            <a:spLocks noGrp="1" noChangeArrowheads="1"/>
          </p:cNvSpPr>
          <p:nvPr>
            <p:ph type="sldNum" sz="quarter" idx="11"/>
          </p:nvPr>
        </p:nvSpPr>
        <p:spPr>
          <a:ln/>
        </p:spPr>
        <p:txBody>
          <a:bodyPr/>
          <a:lstStyle>
            <a:lvl1pPr>
              <a:defRPr/>
            </a:lvl1pPr>
          </a:lstStyle>
          <a:p>
            <a:pPr>
              <a:defRPr/>
            </a:pPr>
            <a:r>
              <a:rPr lang="en-US" dirty="0"/>
              <a:t>Slide </a:t>
            </a:r>
            <a:fld id="{A1F458BF-EB93-4BA5-9F70-B4F59EA656AC}"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028"/>
          <p:cNvSpPr>
            <a:spLocks noGrp="1" noChangeArrowheads="1"/>
          </p:cNvSpPr>
          <p:nvPr>
            <p:ph type="ftr" sz="quarter" idx="10"/>
          </p:nvPr>
        </p:nvSpPr>
        <p:spPr>
          <a:ln/>
        </p:spPr>
        <p:txBody>
          <a:bodyPr/>
          <a:lstStyle>
            <a:lvl1pPr>
              <a:defRPr/>
            </a:lvl1pPr>
          </a:lstStyle>
          <a:p>
            <a:pPr>
              <a:defRPr/>
            </a:pPr>
            <a:r>
              <a:rPr lang="en-US" dirty="0"/>
              <a:t>©SoftMoore Consulting</a:t>
            </a:r>
          </a:p>
        </p:txBody>
      </p:sp>
      <p:sp>
        <p:nvSpPr>
          <p:cNvPr id="4" name="Rectangle 1029"/>
          <p:cNvSpPr>
            <a:spLocks noGrp="1" noChangeArrowheads="1"/>
          </p:cNvSpPr>
          <p:nvPr>
            <p:ph type="sldNum" sz="quarter" idx="11"/>
          </p:nvPr>
        </p:nvSpPr>
        <p:spPr>
          <a:ln/>
        </p:spPr>
        <p:txBody>
          <a:bodyPr/>
          <a:lstStyle>
            <a:lvl1pPr>
              <a:defRPr/>
            </a:lvl1pPr>
          </a:lstStyle>
          <a:p>
            <a:pPr>
              <a:defRPr/>
            </a:pPr>
            <a:r>
              <a:rPr lang="en-US" dirty="0"/>
              <a:t>Slide </a:t>
            </a:r>
            <a:fld id="{0493F5BC-5863-40DB-9BF6-90302664BBE6}"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28"/>
          <p:cNvSpPr>
            <a:spLocks noGrp="1" noChangeArrowheads="1"/>
          </p:cNvSpPr>
          <p:nvPr>
            <p:ph type="ftr" sz="quarter" idx="10"/>
          </p:nvPr>
        </p:nvSpPr>
        <p:spPr>
          <a:ln/>
        </p:spPr>
        <p:txBody>
          <a:bodyPr/>
          <a:lstStyle>
            <a:lvl1pPr>
              <a:defRPr/>
            </a:lvl1pPr>
          </a:lstStyle>
          <a:p>
            <a:pPr>
              <a:defRPr/>
            </a:pPr>
            <a:r>
              <a:rPr lang="en-US" dirty="0"/>
              <a:t>©SoftMoore Consulting</a:t>
            </a:r>
          </a:p>
        </p:txBody>
      </p:sp>
      <p:sp>
        <p:nvSpPr>
          <p:cNvPr id="3" name="Rectangle 1029"/>
          <p:cNvSpPr>
            <a:spLocks noGrp="1" noChangeArrowheads="1"/>
          </p:cNvSpPr>
          <p:nvPr>
            <p:ph type="sldNum" sz="quarter" idx="11"/>
          </p:nvPr>
        </p:nvSpPr>
        <p:spPr>
          <a:ln/>
        </p:spPr>
        <p:txBody>
          <a:bodyPr/>
          <a:lstStyle>
            <a:lvl1pPr>
              <a:defRPr/>
            </a:lvl1pPr>
          </a:lstStyle>
          <a:p>
            <a:pPr>
              <a:defRPr/>
            </a:pPr>
            <a:r>
              <a:rPr lang="en-US" dirty="0"/>
              <a:t>Slide </a:t>
            </a:r>
            <a:fld id="{8542D63B-4C3C-4F72-8215-1AB24BD072EA}"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026"/>
          <p:cNvSpPr>
            <a:spLocks noGrp="1" noChangeArrowheads="1"/>
          </p:cNvSpPr>
          <p:nvPr>
            <p:ph type="title"/>
          </p:nvPr>
        </p:nvSpPr>
        <p:spPr bwMode="auto">
          <a:xfrm>
            <a:off x="914400" y="138113"/>
            <a:ext cx="7315200" cy="1004887"/>
          </a:xfrm>
          <a:prstGeom prst="rect">
            <a:avLst/>
          </a:prstGeom>
          <a:noFill/>
          <a:ln w="6350">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027" name="Rectangle 1027"/>
          <p:cNvSpPr>
            <a:spLocks noGrp="1" noChangeArrowheads="1"/>
          </p:cNvSpPr>
          <p:nvPr>
            <p:ph type="body" idx="1"/>
          </p:nvPr>
        </p:nvSpPr>
        <p:spPr bwMode="auto">
          <a:xfrm>
            <a:off x="458788" y="1363663"/>
            <a:ext cx="8226425" cy="4935537"/>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5172" name="Rectangle 1028"/>
          <p:cNvSpPr>
            <a:spLocks noGrp="1" noChangeArrowheads="1"/>
          </p:cNvSpPr>
          <p:nvPr>
            <p:ph type="ftr" sz="quarter" idx="3"/>
          </p:nvPr>
        </p:nvSpPr>
        <p:spPr bwMode="auto">
          <a:xfrm>
            <a:off x="685800" y="6477000"/>
            <a:ext cx="2741613"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l">
              <a:spcBef>
                <a:spcPct val="50000"/>
              </a:spcBef>
              <a:defRPr sz="1200"/>
            </a:lvl1pPr>
          </a:lstStyle>
          <a:p>
            <a:pPr>
              <a:defRPr/>
            </a:pPr>
            <a:r>
              <a:rPr lang="en-US" dirty="0"/>
              <a:t>©SoftMoore Consulting</a:t>
            </a:r>
          </a:p>
        </p:txBody>
      </p:sp>
      <p:sp>
        <p:nvSpPr>
          <p:cNvPr id="135173" name="Rectangle 1029"/>
          <p:cNvSpPr>
            <a:spLocks noGrp="1" noChangeArrowheads="1"/>
          </p:cNvSpPr>
          <p:nvPr>
            <p:ph type="sldNum" sz="quarter" idx="4"/>
          </p:nvPr>
        </p:nvSpPr>
        <p:spPr bwMode="auto">
          <a:xfrm>
            <a:off x="6578600" y="6477000"/>
            <a:ext cx="1828800"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200"/>
            </a:lvl1pPr>
          </a:lstStyle>
          <a:p>
            <a:pPr>
              <a:defRPr/>
            </a:pPr>
            <a:r>
              <a:rPr lang="en-US" dirty="0"/>
              <a:t>Slide </a:t>
            </a:r>
            <a:fld id="{57B170DE-D3A5-4BCF-9E81-C70A56B4153F}" type="slidenum">
              <a:rPr lang="en-US"/>
              <a:pPr>
                <a:defRPr/>
              </a:pPr>
              <a:t>‹#›</a:t>
            </a:fld>
            <a:endParaRPr lang="en-US" dirty="0"/>
          </a:p>
        </p:txBody>
      </p:sp>
      <p:sp>
        <p:nvSpPr>
          <p:cNvPr id="135174" name="Line 1030"/>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dirty="0"/>
          </a:p>
        </p:txBody>
      </p:sp>
      <p:sp>
        <p:nvSpPr>
          <p:cNvPr id="135175" name="Line 1031"/>
          <p:cNvSpPr>
            <a:spLocks noChangeShapeType="1"/>
          </p:cNvSpPr>
          <p:nvPr/>
        </p:nvSpPr>
        <p:spPr bwMode="auto">
          <a:xfrm>
            <a:off x="914400" y="1209675"/>
            <a:ext cx="7313613" cy="0"/>
          </a:xfrm>
          <a:prstGeom prst="line">
            <a:avLst/>
          </a:prstGeom>
          <a:noFill/>
          <a:ln w="25400">
            <a:solidFill>
              <a:srgbClr val="800000"/>
            </a:solidFill>
            <a:round/>
            <a:headEnd type="none" w="sm" len="sm"/>
            <a:tailEnd type="none" w="sm" len="sm"/>
          </a:ln>
          <a:effectLst/>
        </p:spPr>
        <p:txBody>
          <a:bodyPr wrap="none" anchor="ctr"/>
          <a:lstStyle/>
          <a:p>
            <a:pPr>
              <a:defRPr/>
            </a:pPr>
            <a:endParaRPr lang="en-US" dirty="0"/>
          </a:p>
        </p:txBody>
      </p:sp>
    </p:spTree>
  </p:cSld>
  <p:clrMap bg1="lt1" tx1="dk1" bg2="lt2" tx2="dk2" accent1="accent1" accent2="accent2" accent3="accent3" accent4="accent4" accent5="accent5" accent6="accent6" hlink="hlink" folHlink="folHlink"/>
  <p:sldLayoutIdLst>
    <p:sldLayoutId id="2147483830" r:id="rId1"/>
    <p:sldLayoutId id="2147483820" r:id="rId2"/>
    <p:sldLayoutId id="2147483822" r:id="rId3"/>
    <p:sldLayoutId id="2147483824" r:id="rId4"/>
    <p:sldLayoutId id="2147483825" r:id="rId5"/>
  </p:sldLayoutIdLst>
  <p:hf hdr="0" dt="0"/>
  <p:txStyles>
    <p:titleStyle>
      <a:lvl1pPr algn="ctr" rtl="0" eaLnBrk="0" fontAlgn="base" hangingPunct="0">
        <a:spcBef>
          <a:spcPct val="0"/>
        </a:spcBef>
        <a:spcAft>
          <a:spcPct val="0"/>
        </a:spcAft>
        <a:defRPr kumimoji="1" sz="2800">
          <a:solidFill>
            <a:schemeClr val="tx1"/>
          </a:solidFill>
          <a:latin typeface="+mj-lt"/>
          <a:ea typeface="+mj-ea"/>
          <a:cs typeface="+mj-cs"/>
        </a:defRPr>
      </a:lvl1pPr>
      <a:lvl2pPr algn="ctr" rtl="0" eaLnBrk="0" fontAlgn="base" hangingPunct="0">
        <a:spcBef>
          <a:spcPct val="0"/>
        </a:spcBef>
        <a:spcAft>
          <a:spcPct val="0"/>
        </a:spcAft>
        <a:defRPr kumimoji="1" sz="3000">
          <a:solidFill>
            <a:schemeClr val="tx1"/>
          </a:solidFill>
          <a:latin typeface="Arial" charset="0"/>
        </a:defRPr>
      </a:lvl2pPr>
      <a:lvl3pPr algn="ctr" rtl="0" eaLnBrk="0" fontAlgn="base" hangingPunct="0">
        <a:spcBef>
          <a:spcPct val="0"/>
        </a:spcBef>
        <a:spcAft>
          <a:spcPct val="0"/>
        </a:spcAft>
        <a:defRPr kumimoji="1" sz="3000">
          <a:solidFill>
            <a:schemeClr val="tx1"/>
          </a:solidFill>
          <a:latin typeface="Arial" charset="0"/>
        </a:defRPr>
      </a:lvl3pPr>
      <a:lvl4pPr algn="ctr" rtl="0" eaLnBrk="0" fontAlgn="base" hangingPunct="0">
        <a:spcBef>
          <a:spcPct val="0"/>
        </a:spcBef>
        <a:spcAft>
          <a:spcPct val="0"/>
        </a:spcAft>
        <a:defRPr kumimoji="1" sz="3000">
          <a:solidFill>
            <a:schemeClr val="tx1"/>
          </a:solidFill>
          <a:latin typeface="Arial" charset="0"/>
        </a:defRPr>
      </a:lvl4pPr>
      <a:lvl5pPr algn="ctr" rtl="0" eaLnBrk="0" fontAlgn="base" hangingPunct="0">
        <a:spcBef>
          <a:spcPct val="0"/>
        </a:spcBef>
        <a:spcAft>
          <a:spcPct val="0"/>
        </a:spcAft>
        <a:defRPr kumimoji="1" sz="3000">
          <a:solidFill>
            <a:schemeClr val="tx1"/>
          </a:solidFill>
          <a:latin typeface="Arial" charset="0"/>
        </a:defRPr>
      </a:lvl5pPr>
      <a:lvl6pPr marL="457200" algn="ctr" rtl="0" eaLnBrk="0" fontAlgn="base" hangingPunct="0">
        <a:spcBef>
          <a:spcPct val="0"/>
        </a:spcBef>
        <a:spcAft>
          <a:spcPct val="0"/>
        </a:spcAft>
        <a:defRPr kumimoji="1" sz="3000">
          <a:solidFill>
            <a:schemeClr val="tx1"/>
          </a:solidFill>
          <a:latin typeface="Arial" charset="0"/>
        </a:defRPr>
      </a:lvl6pPr>
      <a:lvl7pPr marL="914400" algn="ctr" rtl="0" eaLnBrk="0" fontAlgn="base" hangingPunct="0">
        <a:spcBef>
          <a:spcPct val="0"/>
        </a:spcBef>
        <a:spcAft>
          <a:spcPct val="0"/>
        </a:spcAft>
        <a:defRPr kumimoji="1" sz="3000">
          <a:solidFill>
            <a:schemeClr val="tx1"/>
          </a:solidFill>
          <a:latin typeface="Arial" charset="0"/>
        </a:defRPr>
      </a:lvl7pPr>
      <a:lvl8pPr marL="1371600" algn="ctr" rtl="0" eaLnBrk="0" fontAlgn="base" hangingPunct="0">
        <a:spcBef>
          <a:spcPct val="0"/>
        </a:spcBef>
        <a:spcAft>
          <a:spcPct val="0"/>
        </a:spcAft>
        <a:defRPr kumimoji="1" sz="3000">
          <a:solidFill>
            <a:schemeClr val="tx1"/>
          </a:solidFill>
          <a:latin typeface="Arial" charset="0"/>
        </a:defRPr>
      </a:lvl8pPr>
      <a:lvl9pPr marL="1828800" algn="ctr" rtl="0" eaLnBrk="0" fontAlgn="base" hangingPunct="0">
        <a:spcBef>
          <a:spcPct val="0"/>
        </a:spcBef>
        <a:spcAft>
          <a:spcPct val="0"/>
        </a:spcAft>
        <a:defRPr kumimoji="1" sz="3000">
          <a:solidFill>
            <a:schemeClr val="tx1"/>
          </a:solidFill>
          <a:latin typeface="Arial" charset="0"/>
        </a:defRPr>
      </a:lvl9pPr>
    </p:titleStyle>
    <p:bodyStyle>
      <a:lvl1pPr marL="342900" indent="-342900" algn="l" rtl="0" eaLnBrk="0" fontAlgn="base" hangingPunct="0">
        <a:spcBef>
          <a:spcPct val="50000"/>
        </a:spcBef>
        <a:spcAft>
          <a:spcPct val="0"/>
        </a:spcAft>
        <a:buSzPct val="125000"/>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defRPr>
      </a:lvl2pPr>
      <a:lvl3pPr marL="1143000" indent="-228600" algn="l" rtl="0" eaLnBrk="0" fontAlgn="base" hangingPunct="0">
        <a:spcBef>
          <a:spcPct val="20000"/>
        </a:spcBef>
        <a:spcAft>
          <a:spcPct val="0"/>
        </a:spcAft>
        <a:buSzPct val="125000"/>
        <a:buChar char="•"/>
        <a:defRPr kumimoji="1" sz="1800">
          <a:solidFill>
            <a:schemeClr val="tx1"/>
          </a:solidFill>
          <a:latin typeface="+mn-lt"/>
        </a:defRPr>
      </a:lvl3pPr>
      <a:lvl4pPr marL="1600200" indent="-228600" algn="l" rtl="0" eaLnBrk="0" fontAlgn="base" hangingPunct="0">
        <a:spcBef>
          <a:spcPct val="20000"/>
        </a:spcBef>
        <a:spcAft>
          <a:spcPct val="0"/>
        </a:spcAft>
        <a:buChar char="–"/>
        <a:defRPr kumimoji="1" sz="1600">
          <a:solidFill>
            <a:schemeClr val="tx1"/>
          </a:solidFill>
          <a:latin typeface="+mn-lt"/>
        </a:defRPr>
      </a:lvl4pPr>
      <a:lvl5pPr marL="2057400" indent="-228600" algn="l" rtl="0" eaLnBrk="0" fontAlgn="base" hangingPunct="0">
        <a:spcBef>
          <a:spcPct val="20000"/>
        </a:spcBef>
        <a:spcAft>
          <a:spcPct val="0"/>
        </a:spcAft>
        <a:buSzPct val="125000"/>
        <a:buChar char="•"/>
        <a:defRPr kumimoji="1" sz="1400">
          <a:solidFill>
            <a:schemeClr val="tx1"/>
          </a:solidFill>
          <a:latin typeface="+mn-lt"/>
        </a:defRPr>
      </a:lvl5pPr>
      <a:lvl6pPr marL="2514600" indent="-228600" algn="l" rtl="0" eaLnBrk="0" fontAlgn="base" hangingPunct="0">
        <a:spcBef>
          <a:spcPct val="20000"/>
        </a:spcBef>
        <a:spcAft>
          <a:spcPct val="0"/>
        </a:spcAft>
        <a:buSzPct val="125000"/>
        <a:buChar char="•"/>
        <a:defRPr kumimoji="1" sz="1400">
          <a:solidFill>
            <a:schemeClr val="tx1"/>
          </a:solidFill>
          <a:latin typeface="+mn-lt"/>
        </a:defRPr>
      </a:lvl6pPr>
      <a:lvl7pPr marL="2971800" indent="-228600" algn="l" rtl="0" eaLnBrk="0" fontAlgn="base" hangingPunct="0">
        <a:spcBef>
          <a:spcPct val="20000"/>
        </a:spcBef>
        <a:spcAft>
          <a:spcPct val="0"/>
        </a:spcAft>
        <a:buSzPct val="125000"/>
        <a:buChar char="•"/>
        <a:defRPr kumimoji="1" sz="1400">
          <a:solidFill>
            <a:schemeClr val="tx1"/>
          </a:solidFill>
          <a:latin typeface="+mn-lt"/>
        </a:defRPr>
      </a:lvl7pPr>
      <a:lvl8pPr marL="3429000" indent="-228600" algn="l" rtl="0" eaLnBrk="0" fontAlgn="base" hangingPunct="0">
        <a:spcBef>
          <a:spcPct val="20000"/>
        </a:spcBef>
        <a:spcAft>
          <a:spcPct val="0"/>
        </a:spcAft>
        <a:buSzPct val="125000"/>
        <a:buChar char="•"/>
        <a:defRPr kumimoji="1" sz="1400">
          <a:solidFill>
            <a:schemeClr val="tx1"/>
          </a:solidFill>
          <a:latin typeface="+mn-lt"/>
        </a:defRPr>
      </a:lvl8pPr>
      <a:lvl9pPr marL="3886200" indent="-228600" algn="l" rtl="0" eaLnBrk="0" fontAlgn="base" hangingPunct="0">
        <a:spcBef>
          <a:spcPct val="20000"/>
        </a:spcBef>
        <a:spcAft>
          <a:spcPct val="0"/>
        </a:spcAft>
        <a:buSzPct val="125000"/>
        <a:buChar char="•"/>
        <a:defRPr kumimoji="1"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028"/>
          <p:cNvSpPr>
            <a:spLocks noGrp="1" noChangeArrowheads="1"/>
          </p:cNvSpPr>
          <p:nvPr>
            <p:ph type="ftr" sz="quarter" idx="10"/>
          </p:nvPr>
        </p:nvSpPr>
        <p:spPr>
          <a:noFill/>
        </p:spPr>
        <p:txBody>
          <a:bodyPr/>
          <a:lstStyle/>
          <a:p>
            <a:r>
              <a:rPr lang="en-US" dirty="0"/>
              <a:t>©SoftMoore Consulting</a:t>
            </a:r>
          </a:p>
        </p:txBody>
      </p:sp>
      <p:sp>
        <p:nvSpPr>
          <p:cNvPr id="3075" name="Rectangle 1030"/>
          <p:cNvSpPr>
            <a:spLocks noGrp="1" noChangeArrowheads="1"/>
          </p:cNvSpPr>
          <p:nvPr>
            <p:ph type="sldNum" sz="quarter" idx="11"/>
          </p:nvPr>
        </p:nvSpPr>
        <p:spPr>
          <a:noFill/>
        </p:spPr>
        <p:txBody>
          <a:bodyPr/>
          <a:lstStyle/>
          <a:p>
            <a:r>
              <a:rPr lang="en-US" dirty="0"/>
              <a:t>Slide </a:t>
            </a:r>
            <a:fld id="{B2EE8A07-1D7D-4DE9-A304-D613FE0C0EA3}" type="slidenum">
              <a:rPr lang="en-US" smtClean="0"/>
              <a:pPr/>
              <a:t>1</a:t>
            </a:fld>
            <a:endParaRPr lang="en-US" dirty="0"/>
          </a:p>
        </p:txBody>
      </p:sp>
      <p:sp>
        <p:nvSpPr>
          <p:cNvPr id="3076" name="Rectangle 2"/>
          <p:cNvSpPr>
            <a:spLocks noGrp="1" noChangeArrowheads="1"/>
          </p:cNvSpPr>
          <p:nvPr>
            <p:ph type="ctrTitle"/>
          </p:nvPr>
        </p:nvSpPr>
        <p:spPr/>
        <p:txBody>
          <a:bodyPr/>
          <a:lstStyle/>
          <a:p>
            <a:r>
              <a:rPr lang="en-US" dirty="0"/>
              <a:t>Abstract Syntax Trees</a:t>
            </a:r>
          </a:p>
        </p:txBody>
      </p:sp>
      <p:sp>
        <p:nvSpPr>
          <p:cNvPr id="3077" name="Rectangle 3"/>
          <p:cNvSpPr>
            <a:spLocks noGrp="1" noChangeArrowheads="1"/>
          </p:cNvSpPr>
          <p:nvPr>
            <p:ph type="subTitle" idx="1"/>
          </p:nvPr>
        </p:nvSpPr>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a:latin typeface="Consolas" pitchFamily="49" charset="0"/>
                <a:cs typeface="Consolas" pitchFamily="49" charset="0"/>
              </a:rPr>
              <a:t>BinaryExpr</a:t>
            </a:r>
          </a:p>
        </p:txBody>
      </p:sp>
      <p:sp>
        <p:nvSpPr>
          <p:cNvPr id="3" name="Content Placeholder 2"/>
          <p:cNvSpPr>
            <a:spLocks noGrp="1"/>
          </p:cNvSpPr>
          <p:nvPr>
            <p:ph idx="1"/>
          </p:nvPr>
        </p:nvSpPr>
        <p:spPr/>
        <p:txBody>
          <a:bodyPr lIns="182880" tIns="91440"/>
          <a:lstStyle/>
          <a:p>
            <a:pPr marL="0" indent="0">
              <a:spcBef>
                <a:spcPts val="200"/>
              </a:spcBef>
              <a:buNone/>
            </a:pPr>
            <a:r>
              <a:rPr lang="en-US" sz="1800" dirty="0">
                <a:latin typeface="Consolas" pitchFamily="49" charset="0"/>
                <a:cs typeface="Consolas" pitchFamily="49" charset="0"/>
              </a:rPr>
              <a:t>public abstract class BinaryExpr extends Expression</a:t>
            </a:r>
          </a:p>
          <a:p>
            <a:pPr marL="0" indent="0">
              <a:spcBef>
                <a:spcPts val="200"/>
              </a:spcBef>
              <a:buNone/>
            </a:pPr>
            <a:r>
              <a:rPr lang="en-US" sz="1800" dirty="0">
                <a:latin typeface="Consolas" pitchFamily="49" charset="0"/>
                <a:cs typeface="Consolas" pitchFamily="49" charset="0"/>
              </a:rPr>
              <a:t>  {</a:t>
            </a:r>
          </a:p>
          <a:p>
            <a:pPr marL="0" indent="0">
              <a:spcBef>
                <a:spcPts val="200"/>
              </a:spcBef>
              <a:buNone/>
            </a:pPr>
            <a:r>
              <a:rPr lang="en-US" sz="1800" dirty="0">
                <a:latin typeface="Consolas" pitchFamily="49" charset="0"/>
                <a:cs typeface="Consolas" pitchFamily="49" charset="0"/>
              </a:rPr>
              <a:t>    private Expression leftOperand;</a:t>
            </a:r>
          </a:p>
          <a:p>
            <a:pPr marL="0" indent="0">
              <a:spcBef>
                <a:spcPts val="200"/>
              </a:spcBef>
              <a:buNone/>
            </a:pPr>
            <a:r>
              <a:rPr lang="en-US" sz="1800" dirty="0">
                <a:latin typeface="Consolas" pitchFamily="49" charset="0"/>
                <a:cs typeface="Consolas" pitchFamily="49" charset="0"/>
              </a:rPr>
              <a:t>    private Token operator;</a:t>
            </a:r>
          </a:p>
          <a:p>
            <a:pPr marL="0" indent="0">
              <a:spcBef>
                <a:spcPts val="200"/>
              </a:spcBef>
              <a:buNone/>
            </a:pPr>
            <a:r>
              <a:rPr lang="en-US" sz="1800" dirty="0">
                <a:latin typeface="Consolas" pitchFamily="49" charset="0"/>
                <a:cs typeface="Consolas" pitchFamily="49" charset="0"/>
              </a:rPr>
              <a:t>    private Expression rightOperand;</a:t>
            </a:r>
          </a:p>
          <a:p>
            <a:pPr marL="0" indent="0">
              <a:spcBef>
                <a:spcPts val="200"/>
              </a:spcBef>
              <a:buNone/>
            </a:pPr>
            <a:endParaRPr lang="en-US" sz="1800" dirty="0">
              <a:latin typeface="Consolas" pitchFamily="49" charset="0"/>
              <a:cs typeface="Consolas" pitchFamily="49" charset="0"/>
            </a:endParaRPr>
          </a:p>
          <a:p>
            <a:pPr marL="0" indent="0">
              <a:spcBef>
                <a:spcPts val="200"/>
              </a:spcBef>
              <a:buNone/>
            </a:pPr>
            <a:r>
              <a:rPr lang="en-US" sz="1800" dirty="0">
                <a:latin typeface="Consolas" pitchFamily="49" charset="0"/>
                <a:cs typeface="Consolas" pitchFamily="49" charset="0"/>
              </a:rPr>
              <a:t>    public BinaryExpr(Expression leftOperand, Token operator,</a:t>
            </a:r>
          </a:p>
          <a:p>
            <a:pPr marL="0" indent="0">
              <a:spcBef>
                <a:spcPts val="200"/>
              </a:spcBef>
              <a:buNone/>
            </a:pPr>
            <a:r>
              <a:rPr lang="en-US" sz="1800" dirty="0">
                <a:latin typeface="Consolas" pitchFamily="49" charset="0"/>
                <a:cs typeface="Consolas" pitchFamily="49" charset="0"/>
              </a:rPr>
              <a:t>                      Expression rightOperand)</a:t>
            </a:r>
          </a:p>
          <a:p>
            <a:pPr marL="0" indent="0">
              <a:spcBef>
                <a:spcPts val="200"/>
              </a:spcBef>
              <a:buNone/>
            </a:pPr>
            <a:r>
              <a:rPr lang="en-US" sz="1800" dirty="0">
                <a:latin typeface="Consolas" pitchFamily="49" charset="0"/>
                <a:cs typeface="Consolas" pitchFamily="49" charset="0"/>
              </a:rPr>
              <a:t>      {</a:t>
            </a:r>
          </a:p>
          <a:p>
            <a:pPr marL="0" indent="0">
              <a:spcBef>
                <a:spcPts val="200"/>
              </a:spcBef>
              <a:buNone/>
            </a:pPr>
            <a:r>
              <a:rPr lang="en-US" sz="1800" dirty="0">
                <a:latin typeface="Consolas" pitchFamily="49" charset="0"/>
                <a:cs typeface="Consolas" pitchFamily="49" charset="0"/>
              </a:rPr>
              <a:t>        this.leftOperand  = leftOperand;</a:t>
            </a:r>
          </a:p>
          <a:p>
            <a:pPr marL="0" indent="0">
              <a:spcBef>
                <a:spcPts val="200"/>
              </a:spcBef>
              <a:buNone/>
            </a:pPr>
            <a:r>
              <a:rPr lang="en-US" sz="1800" dirty="0">
                <a:latin typeface="Consolas" pitchFamily="49" charset="0"/>
                <a:cs typeface="Consolas" pitchFamily="49" charset="0"/>
              </a:rPr>
              <a:t>        this.operator     = operator;</a:t>
            </a:r>
          </a:p>
          <a:p>
            <a:pPr marL="0" indent="0">
              <a:spcBef>
                <a:spcPts val="200"/>
              </a:spcBef>
              <a:buNone/>
            </a:pPr>
            <a:r>
              <a:rPr lang="en-US" sz="1800" dirty="0">
                <a:latin typeface="Consolas" pitchFamily="49" charset="0"/>
                <a:cs typeface="Consolas" pitchFamily="49" charset="0"/>
              </a:rPr>
              <a:t>        this.rightOperand = rightOperand;</a:t>
            </a:r>
          </a:p>
          <a:p>
            <a:pPr marL="0" indent="0">
              <a:spcBef>
                <a:spcPts val="200"/>
              </a:spcBef>
              <a:buNone/>
            </a:pPr>
            <a:r>
              <a:rPr lang="en-US" sz="1800" dirty="0">
                <a:latin typeface="Consolas" pitchFamily="49" charset="0"/>
                <a:cs typeface="Consolas" pitchFamily="49" charset="0"/>
              </a:rPr>
              <a:t>        ...</a:t>
            </a:r>
          </a:p>
          <a:p>
            <a:pPr marL="0" indent="0">
              <a:spcBef>
                <a:spcPts val="200"/>
              </a:spcBef>
              <a:buNone/>
            </a:pPr>
            <a:r>
              <a:rPr lang="en-US" sz="1800" dirty="0">
                <a:latin typeface="Consolas" pitchFamily="49" charset="0"/>
                <a:cs typeface="Consolas" pitchFamily="49" charset="0"/>
              </a:rPr>
              <a:t>      }</a:t>
            </a:r>
          </a:p>
          <a:p>
            <a:pPr marL="0" indent="0">
              <a:spcBef>
                <a:spcPts val="200"/>
              </a:spcBef>
              <a:buNone/>
            </a:pPr>
            <a:r>
              <a:rPr lang="en-US" sz="1800" dirty="0">
                <a:latin typeface="Consolas" pitchFamily="49" charset="0"/>
                <a:cs typeface="Consolas" pitchFamily="49" charset="0"/>
              </a:rPr>
              <a:t>    ...</a:t>
            </a:r>
          </a:p>
          <a:p>
            <a:pPr marL="0" indent="0">
              <a:spcBef>
                <a:spcPts val="200"/>
              </a:spcBef>
              <a:buNone/>
            </a:pPr>
            <a:r>
              <a:rPr lang="en-US" sz="180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10</a:t>
            </a:fld>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ooter Placeholder 3"/>
          <p:cNvSpPr>
            <a:spLocks noGrp="1"/>
          </p:cNvSpPr>
          <p:nvPr>
            <p:ph type="ftr" sz="quarter" idx="10"/>
          </p:nvPr>
        </p:nvSpPr>
        <p:spPr>
          <a:noFill/>
        </p:spPr>
        <p:txBody>
          <a:bodyPr/>
          <a:lstStyle/>
          <a:p>
            <a:r>
              <a:rPr lang="en-US" dirty="0"/>
              <a:t>©SoftMoore Consulting</a:t>
            </a:r>
          </a:p>
        </p:txBody>
      </p:sp>
      <p:sp>
        <p:nvSpPr>
          <p:cNvPr id="7171" name="Slide Number Placeholder 4"/>
          <p:cNvSpPr>
            <a:spLocks noGrp="1"/>
          </p:cNvSpPr>
          <p:nvPr>
            <p:ph type="sldNum" sz="quarter" idx="11"/>
          </p:nvPr>
        </p:nvSpPr>
        <p:spPr>
          <a:noFill/>
        </p:spPr>
        <p:txBody>
          <a:bodyPr/>
          <a:lstStyle/>
          <a:p>
            <a:r>
              <a:rPr lang="en-US" dirty="0"/>
              <a:t>Slide </a:t>
            </a:r>
            <a:fld id="{8DAA6547-D2C0-4EB6-B72F-7630969AD0F4}" type="slidenum">
              <a:rPr lang="en-US" smtClean="0"/>
              <a:pPr/>
              <a:t>11</a:t>
            </a:fld>
            <a:endParaRPr lang="en-US" dirty="0"/>
          </a:p>
        </p:txBody>
      </p:sp>
      <p:sp>
        <p:nvSpPr>
          <p:cNvPr id="7172" name="Rectangle 2"/>
          <p:cNvSpPr>
            <a:spLocks noGrp="1" noChangeArrowheads="1"/>
          </p:cNvSpPr>
          <p:nvPr>
            <p:ph type="title"/>
          </p:nvPr>
        </p:nvSpPr>
        <p:spPr/>
        <p:txBody>
          <a:bodyPr/>
          <a:lstStyle/>
          <a:p>
            <a:r>
              <a:rPr lang="en-US" dirty="0"/>
              <a:t>Structure of Abstract Syntax Trees</a:t>
            </a:r>
          </a:p>
        </p:txBody>
      </p:sp>
      <p:sp>
        <p:nvSpPr>
          <p:cNvPr id="7173" name="Rectangle 3"/>
          <p:cNvSpPr>
            <a:spLocks noGrp="1" noChangeArrowheads="1"/>
          </p:cNvSpPr>
          <p:nvPr>
            <p:ph type="body" idx="1"/>
          </p:nvPr>
        </p:nvSpPr>
        <p:spPr/>
        <p:txBody>
          <a:bodyPr/>
          <a:lstStyle/>
          <a:p>
            <a:r>
              <a:rPr lang="en-US" dirty="0"/>
              <a:t>There is an abstract class </a:t>
            </a:r>
            <a:r>
              <a:rPr lang="en-US" dirty="0">
                <a:latin typeface="Consolas" pitchFamily="49" charset="0"/>
              </a:rPr>
              <a:t>AST</a:t>
            </a:r>
            <a:r>
              <a:rPr lang="en-US" dirty="0"/>
              <a:t> that serves as the superclass for all other abstract syntax tree classes. </a:t>
            </a:r>
          </a:p>
          <a:p>
            <a:r>
              <a:rPr lang="en-US" dirty="0"/>
              <a:t>Class </a:t>
            </a:r>
            <a:r>
              <a:rPr lang="en-US" dirty="0">
                <a:latin typeface="Consolas" pitchFamily="49" charset="0"/>
              </a:rPr>
              <a:t>AST</a:t>
            </a:r>
            <a:r>
              <a:rPr lang="en-US" dirty="0"/>
              <a:t> contains implementations of methods common to all subclasses plus declarations of abstract methods required by all concrete subclasses.</a:t>
            </a:r>
          </a:p>
          <a:p>
            <a:r>
              <a:rPr lang="en-US" dirty="0"/>
              <a:t>All AST classes will be defined in an “</a:t>
            </a:r>
            <a:r>
              <a:rPr lang="en-US" dirty="0">
                <a:latin typeface="Consolas" pitchFamily="49" charset="0"/>
              </a:rPr>
              <a:t>…ast</a:t>
            </a:r>
            <a:r>
              <a:rPr lang="en-US" dirty="0"/>
              <a:t>” subpackage.</a:t>
            </a:r>
          </a:p>
        </p:txBody>
      </p:sp>
      <p:sp>
        <p:nvSpPr>
          <p:cNvPr id="7174" name="Text Box 4"/>
          <p:cNvSpPr txBox="1">
            <a:spLocks noChangeArrowheads="1"/>
          </p:cNvSpPr>
          <p:nvPr/>
        </p:nvSpPr>
        <p:spPr bwMode="auto">
          <a:xfrm>
            <a:off x="1428750" y="4419600"/>
            <a:ext cx="6286500" cy="1200971"/>
          </a:xfrm>
          <a:prstGeom prst="rect">
            <a:avLst/>
          </a:prstGeom>
          <a:noFill/>
          <a:ln w="9525">
            <a:solidFill>
              <a:schemeClr val="tx1"/>
            </a:solidFill>
            <a:miter lim="800000"/>
            <a:headEnd/>
            <a:tailEnd/>
          </a:ln>
        </p:spPr>
        <p:txBody>
          <a:bodyPr wrap="square" lIns="92075" tIns="46038" rIns="92075" bIns="46038">
            <a:spAutoFit/>
          </a:bodyPr>
          <a:lstStyle/>
          <a:p>
            <a:pPr algn="l">
              <a:spcBef>
                <a:spcPct val="50000"/>
              </a:spcBef>
            </a:pPr>
            <a:r>
              <a:rPr lang="en-US" dirty="0"/>
              <a:t>Note the use of </a:t>
            </a:r>
            <a:r>
              <a:rPr lang="en-US" dirty="0">
                <a:latin typeface="Consolas" pitchFamily="49" charset="0"/>
              </a:rPr>
              <a:t>AST</a:t>
            </a:r>
            <a:r>
              <a:rPr lang="en-US" dirty="0"/>
              <a:t> (in monospaced font) for the specific class and AST (in normal font) as an abbreviation for “abstract syntax tree”.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ooter Placeholder 3"/>
          <p:cNvSpPr>
            <a:spLocks noGrp="1"/>
          </p:cNvSpPr>
          <p:nvPr>
            <p:ph type="ftr" sz="quarter" idx="10"/>
          </p:nvPr>
        </p:nvSpPr>
        <p:spPr>
          <a:noFill/>
        </p:spPr>
        <p:txBody>
          <a:bodyPr/>
          <a:lstStyle/>
          <a:p>
            <a:r>
              <a:rPr lang="en-US" dirty="0"/>
              <a:t>©SoftMoore Consulting</a:t>
            </a:r>
          </a:p>
        </p:txBody>
      </p:sp>
      <p:sp>
        <p:nvSpPr>
          <p:cNvPr id="8195" name="Slide Number Placeholder 4"/>
          <p:cNvSpPr>
            <a:spLocks noGrp="1"/>
          </p:cNvSpPr>
          <p:nvPr>
            <p:ph type="sldNum" sz="quarter" idx="11"/>
          </p:nvPr>
        </p:nvSpPr>
        <p:spPr>
          <a:noFill/>
        </p:spPr>
        <p:txBody>
          <a:bodyPr/>
          <a:lstStyle/>
          <a:p>
            <a:r>
              <a:rPr lang="en-US" dirty="0"/>
              <a:t>Slide </a:t>
            </a:r>
            <a:fld id="{13802F68-1205-4EE3-893E-31A05347F369}" type="slidenum">
              <a:rPr lang="en-US" smtClean="0"/>
              <a:pPr/>
              <a:t>12</a:t>
            </a:fld>
            <a:endParaRPr lang="en-US" dirty="0"/>
          </a:p>
        </p:txBody>
      </p:sp>
      <p:sp>
        <p:nvSpPr>
          <p:cNvPr id="8196" name="Rectangle 1026"/>
          <p:cNvSpPr>
            <a:spLocks noGrp="1" noChangeArrowheads="1"/>
          </p:cNvSpPr>
          <p:nvPr>
            <p:ph type="title"/>
          </p:nvPr>
        </p:nvSpPr>
        <p:spPr/>
        <p:txBody>
          <a:bodyPr/>
          <a:lstStyle/>
          <a:p>
            <a:r>
              <a:rPr lang="en-US" dirty="0"/>
              <a:t>Outline of Class </a:t>
            </a:r>
            <a:r>
              <a:rPr lang="en-US" dirty="0">
                <a:latin typeface="Consolas" pitchFamily="49" charset="0"/>
              </a:rPr>
              <a:t>AST</a:t>
            </a:r>
          </a:p>
        </p:txBody>
      </p:sp>
      <p:sp>
        <p:nvSpPr>
          <p:cNvPr id="8197" name="Rectangle 1027"/>
          <p:cNvSpPr>
            <a:spLocks noGrp="1" noChangeArrowheads="1"/>
          </p:cNvSpPr>
          <p:nvPr>
            <p:ph type="body" idx="1"/>
          </p:nvPr>
        </p:nvSpPr>
        <p:spPr/>
        <p:txBody>
          <a:bodyPr lIns="182880" tIns="91440"/>
          <a:lstStyle/>
          <a:p>
            <a:pPr marL="91440" indent="0">
              <a:spcBef>
                <a:spcPts val="100"/>
              </a:spcBef>
              <a:buFontTx/>
              <a:buNone/>
            </a:pPr>
            <a:r>
              <a:rPr lang="en-US" sz="1800" dirty="0">
                <a:latin typeface="Consolas" pitchFamily="49" charset="0"/>
              </a:rPr>
              <a:t>public abstract class AST</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    ...</a:t>
            </a:r>
          </a:p>
          <a:p>
            <a:pPr marL="91440" indent="0">
              <a:spcBef>
                <a:spcPts val="100"/>
              </a:spcBef>
              <a:buFontTx/>
              <a:buNone/>
            </a:pPr>
            <a:endParaRPr lang="en-US" sz="1800" dirty="0">
              <a:latin typeface="Consolas" pitchFamily="49" charset="0"/>
            </a:endParaRPr>
          </a:p>
          <a:p>
            <a:pPr marL="91440" indent="0">
              <a:spcBef>
                <a:spcPts val="100"/>
              </a:spcBef>
              <a:buFontTx/>
              <a:buNone/>
            </a:pPr>
            <a:r>
              <a:rPr lang="en-US" sz="1800" dirty="0">
                <a:latin typeface="Consolas" pitchFamily="49" charset="0"/>
              </a:rPr>
              <a:t>    /** Check semantic/contextual constraints. */    </a:t>
            </a:r>
          </a:p>
          <a:p>
            <a:pPr marL="91440" indent="0">
              <a:spcBef>
                <a:spcPts val="100"/>
              </a:spcBef>
              <a:buFontTx/>
              <a:buNone/>
            </a:pPr>
            <a:r>
              <a:rPr lang="en-US" sz="1800" dirty="0">
                <a:latin typeface="Consolas" pitchFamily="49" charset="0"/>
              </a:rPr>
              <a:t>    public abstract void checkConstraints();</a:t>
            </a:r>
          </a:p>
          <a:p>
            <a:pPr marL="91440" indent="0">
              <a:spcBef>
                <a:spcPts val="100"/>
              </a:spcBef>
              <a:buFontTx/>
              <a:buNone/>
            </a:pPr>
            <a:endParaRPr lang="en-US" sz="1800" dirty="0">
              <a:latin typeface="Consolas" pitchFamily="49" charset="0"/>
            </a:endParaRPr>
          </a:p>
          <a:p>
            <a:pPr marL="91440" indent="0">
              <a:spcBef>
                <a:spcPts val="100"/>
              </a:spcBef>
              <a:buFontTx/>
              <a:buNone/>
            </a:pPr>
            <a:r>
              <a:rPr lang="en-US" sz="1800" dirty="0">
                <a:latin typeface="Consolas" pitchFamily="49" charset="0"/>
              </a:rPr>
              <a:t>    /** Emit the object code for the AST. */</a:t>
            </a:r>
          </a:p>
          <a:p>
            <a:pPr marL="91440" indent="0">
              <a:spcBef>
                <a:spcPts val="100"/>
              </a:spcBef>
              <a:buFontTx/>
              <a:buNone/>
            </a:pPr>
            <a:r>
              <a:rPr lang="en-US" sz="1800" dirty="0">
                <a:latin typeface="Consolas" pitchFamily="49" charset="0"/>
              </a:rPr>
              <a:t>    public abstract void emit()</a:t>
            </a:r>
          </a:p>
          <a:p>
            <a:pPr marL="91440" indent="0">
              <a:spcBef>
                <a:spcPts val="100"/>
              </a:spcBef>
              <a:buFontTx/>
              <a:buNone/>
            </a:pPr>
            <a:r>
              <a:rPr lang="en-US" sz="1800" dirty="0">
                <a:latin typeface="Consolas" pitchFamily="49" charset="0"/>
              </a:rPr>
              <a:t>        throws CodeGenException, IOException;</a:t>
            </a:r>
          </a:p>
          <a:p>
            <a:pPr marL="91440" indent="0">
              <a:spcBef>
                <a:spcPts val="100"/>
              </a:spcBef>
              <a:buFontTx/>
              <a:buNone/>
            </a:pPr>
            <a:r>
              <a:rPr lang="en-US" sz="1800" dirty="0">
                <a:latin typeface="Consolas" pitchFamily="49" charset="0"/>
              </a:rPr>
              <a:t>  }</a:t>
            </a:r>
          </a:p>
        </p:txBody>
      </p:sp>
      <p:sp>
        <p:nvSpPr>
          <p:cNvPr id="2" name="TextBox 1"/>
          <p:cNvSpPr txBox="1"/>
          <p:nvPr/>
        </p:nvSpPr>
        <p:spPr>
          <a:xfrm>
            <a:off x="1185496" y="4895671"/>
            <a:ext cx="6773008" cy="1200329"/>
          </a:xfrm>
          <a:prstGeom prst="rect">
            <a:avLst/>
          </a:prstGeom>
          <a:noFill/>
          <a:ln>
            <a:solidFill>
              <a:schemeClr val="tx1"/>
            </a:solidFill>
          </a:ln>
        </p:spPr>
        <p:txBody>
          <a:bodyPr wrap="none" rtlCol="0">
            <a:spAutoFit/>
          </a:bodyPr>
          <a:lstStyle/>
          <a:p>
            <a:pPr algn="l"/>
            <a:r>
              <a:rPr lang="en-US" dirty="0"/>
              <a:t>Methods </a:t>
            </a:r>
            <a:r>
              <a:rPr lang="en-US" dirty="0">
                <a:latin typeface="Consolas" panose="020B0609020204030204" pitchFamily="49" charset="0"/>
              </a:rPr>
              <a:t>checkConstraints()</a:t>
            </a:r>
            <a:r>
              <a:rPr lang="en-US" dirty="0"/>
              <a:t> and </a:t>
            </a:r>
            <a:r>
              <a:rPr lang="en-US" dirty="0">
                <a:latin typeface="Consolas" panose="020B0609020204030204" pitchFamily="49" charset="0"/>
              </a:rPr>
              <a:t>emit()</a:t>
            </a:r>
            <a:endParaRPr lang="en-US" dirty="0"/>
          </a:p>
          <a:p>
            <a:pPr algn="l"/>
            <a:r>
              <a:rPr lang="en-US" dirty="0"/>
              <a:t>provide a mechanism to “walk” the tree structure</a:t>
            </a:r>
          </a:p>
          <a:p>
            <a:pPr algn="l"/>
            <a:r>
              <a:rPr lang="en-US" dirty="0"/>
              <a:t>using recursive calls to subordinate tree nodes.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3"/>
          <p:cNvSpPr>
            <a:spLocks noGrp="1"/>
          </p:cNvSpPr>
          <p:nvPr>
            <p:ph type="ftr" sz="quarter" idx="10"/>
          </p:nvPr>
        </p:nvSpPr>
        <p:spPr>
          <a:noFill/>
        </p:spPr>
        <p:txBody>
          <a:bodyPr/>
          <a:lstStyle/>
          <a:p>
            <a:r>
              <a:rPr lang="en-US" dirty="0"/>
              <a:t>©SoftMoore Consulting</a:t>
            </a:r>
          </a:p>
        </p:txBody>
      </p:sp>
      <p:sp>
        <p:nvSpPr>
          <p:cNvPr id="9219" name="Slide Number Placeholder 4"/>
          <p:cNvSpPr>
            <a:spLocks noGrp="1"/>
          </p:cNvSpPr>
          <p:nvPr>
            <p:ph type="sldNum" sz="quarter" idx="11"/>
          </p:nvPr>
        </p:nvSpPr>
        <p:spPr>
          <a:noFill/>
        </p:spPr>
        <p:txBody>
          <a:bodyPr/>
          <a:lstStyle/>
          <a:p>
            <a:r>
              <a:rPr lang="en-US" dirty="0"/>
              <a:t>Slide </a:t>
            </a:r>
            <a:fld id="{BF377254-52BB-44F4-94D9-3E16AFABBC6C}" type="slidenum">
              <a:rPr lang="en-US" smtClean="0"/>
              <a:pPr/>
              <a:t>13</a:t>
            </a:fld>
            <a:endParaRPr lang="en-US" dirty="0"/>
          </a:p>
        </p:txBody>
      </p:sp>
      <p:sp>
        <p:nvSpPr>
          <p:cNvPr id="9220" name="Rectangle 2"/>
          <p:cNvSpPr>
            <a:spLocks noGrp="1" noChangeArrowheads="1"/>
          </p:cNvSpPr>
          <p:nvPr>
            <p:ph type="title"/>
          </p:nvPr>
        </p:nvSpPr>
        <p:spPr/>
        <p:txBody>
          <a:bodyPr/>
          <a:lstStyle/>
          <a:p>
            <a:r>
              <a:rPr lang="en-US" dirty="0"/>
              <a:t>Subclasses of </a:t>
            </a:r>
            <a:r>
              <a:rPr lang="en-US" dirty="0">
                <a:latin typeface="Consolas" pitchFamily="49" charset="0"/>
              </a:rPr>
              <a:t>AST</a:t>
            </a:r>
          </a:p>
        </p:txBody>
      </p:sp>
      <p:sp>
        <p:nvSpPr>
          <p:cNvPr id="9221" name="Rectangle 3"/>
          <p:cNvSpPr>
            <a:spLocks noGrp="1" noChangeArrowheads="1"/>
          </p:cNvSpPr>
          <p:nvPr>
            <p:ph type="body" idx="1"/>
          </p:nvPr>
        </p:nvSpPr>
        <p:spPr/>
        <p:txBody>
          <a:bodyPr/>
          <a:lstStyle/>
          <a:p>
            <a:r>
              <a:rPr lang="en-US" dirty="0"/>
              <a:t>We will create a hierarchy of classes, some of which are abstract, that are all direct or indirect subclasses of </a:t>
            </a:r>
            <a:r>
              <a:rPr lang="en-US" dirty="0">
                <a:latin typeface="Consolas" pitchFamily="49" charset="0"/>
              </a:rPr>
              <a:t>AST</a:t>
            </a:r>
            <a:r>
              <a:rPr lang="en-US" dirty="0"/>
              <a:t>.</a:t>
            </a:r>
          </a:p>
          <a:p>
            <a:r>
              <a:rPr lang="en-US" dirty="0"/>
              <a:t>Each node in the abstract syntax tree constructed by the parser will be an object of a class in the </a:t>
            </a:r>
            <a:r>
              <a:rPr lang="en-US" dirty="0">
                <a:latin typeface="Consolas" pitchFamily="49" charset="0"/>
              </a:rPr>
              <a:t>AST</a:t>
            </a:r>
            <a:r>
              <a:rPr lang="en-US" dirty="0"/>
              <a:t> hierarchy.</a:t>
            </a:r>
          </a:p>
          <a:p>
            <a:r>
              <a:rPr lang="en-US" dirty="0"/>
              <a:t>Most classes in the hierarchy will correspond to and have names similar to the nonterminal symbols in the grammar, but not all abstract syntax trees have this property.  See, for example, the earlier discussion about binary expressions.  We do not need abstract syntax tree classes corresponding to nonterminals </a:t>
            </a:r>
            <a:r>
              <a:rPr lang="en-US" dirty="0">
                <a:latin typeface="Consolas" panose="020B0609020204030204" pitchFamily="49" charset="0"/>
              </a:rPr>
              <a:t>simpleExpr</a:t>
            </a:r>
            <a:r>
              <a:rPr lang="en-US" dirty="0"/>
              <a:t>, </a:t>
            </a:r>
            <a:r>
              <a:rPr lang="en-US" dirty="0">
                <a:latin typeface="Consolas" panose="020B0609020204030204" pitchFamily="49" charset="0"/>
              </a:rPr>
              <a:t>term</a:t>
            </a:r>
            <a:r>
              <a:rPr lang="en-US" dirty="0"/>
              <a:t>, </a:t>
            </a:r>
            <a:r>
              <a:rPr lang="en-US" dirty="0">
                <a:latin typeface="Consolas" panose="020B0609020204030204" pitchFamily="49" charset="0"/>
              </a:rPr>
              <a:t>factor</a:t>
            </a:r>
            <a:r>
              <a:rPr lang="en-US" dirty="0"/>
              <a:t>, etc.</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2"/>
          <p:cNvSpPr>
            <a:spLocks noGrp="1" noChangeArrowheads="1"/>
          </p:cNvSpPr>
          <p:nvPr>
            <p:ph type="title"/>
          </p:nvPr>
        </p:nvSpPr>
        <p:spPr/>
        <p:txBody>
          <a:bodyPr/>
          <a:lstStyle/>
          <a:p>
            <a:r>
              <a:rPr lang="en-US" dirty="0"/>
              <a:t>Using Collection Classes</a:t>
            </a:r>
          </a:p>
        </p:txBody>
      </p:sp>
      <p:sp>
        <p:nvSpPr>
          <p:cNvPr id="19461" name="Rectangle 3"/>
          <p:cNvSpPr>
            <a:spLocks noGrp="1" noChangeArrowheads="1"/>
          </p:cNvSpPr>
          <p:nvPr>
            <p:ph type="body" idx="1"/>
          </p:nvPr>
        </p:nvSpPr>
        <p:spPr>
          <a:xfrm>
            <a:off x="458787" y="1363663"/>
            <a:ext cx="8321040" cy="4935537"/>
          </a:xfrm>
        </p:spPr>
        <p:txBody>
          <a:bodyPr/>
          <a:lstStyle/>
          <a:p>
            <a:r>
              <a:rPr lang="en-US" dirty="0"/>
              <a:t>Some parsing methods simply return lists of AST objects.</a:t>
            </a:r>
          </a:p>
          <a:p>
            <a:r>
              <a:rPr lang="en-US" dirty="0"/>
              <a:t>Examples</a:t>
            </a:r>
          </a:p>
          <a:p>
            <a:pPr lvl="1">
              <a:spcBef>
                <a:spcPts val="900"/>
              </a:spcBef>
              <a:buNone/>
            </a:pPr>
            <a:r>
              <a:rPr lang="en-US" sz="1800" dirty="0">
                <a:latin typeface="Consolas" pitchFamily="49" charset="0"/>
                <a:cs typeface="Consolas" pitchFamily="49" charset="0"/>
              </a:rPr>
              <a:t>public List&lt;InitialDecl&gt; parseInitialDecls()</a:t>
            </a:r>
            <a:br>
              <a:rPr lang="en-US" sz="1800" dirty="0">
                <a:latin typeface="Consolas" pitchFamily="49" charset="0"/>
                <a:cs typeface="Consolas" pitchFamily="49" charset="0"/>
              </a:rPr>
            </a:br>
            <a:r>
              <a:rPr lang="en-US" sz="1800" dirty="0">
                <a:latin typeface="Consolas" pitchFamily="49" charset="0"/>
                <a:cs typeface="Consolas" pitchFamily="49" charset="0"/>
              </a:rPr>
              <a:t>  throws IOException</a:t>
            </a:r>
          </a:p>
          <a:p>
            <a:pPr lvl="1">
              <a:spcBef>
                <a:spcPts val="900"/>
              </a:spcBef>
              <a:buNone/>
            </a:pPr>
            <a:r>
              <a:rPr lang="en-US" sz="1800" dirty="0">
                <a:latin typeface="Consolas" pitchFamily="49" charset="0"/>
                <a:cs typeface="Consolas" pitchFamily="49" charset="0"/>
              </a:rPr>
              <a:t>public List&lt;SubprogramDecl&gt; parseSubprogramDecls()</a:t>
            </a:r>
            <a:br>
              <a:rPr lang="en-US" sz="1800" dirty="0">
                <a:latin typeface="Consolas" pitchFamily="49" charset="0"/>
                <a:cs typeface="Consolas" pitchFamily="49" charset="0"/>
              </a:rPr>
            </a:br>
            <a:r>
              <a:rPr lang="en-US" sz="1800" dirty="0">
                <a:latin typeface="Consolas" pitchFamily="49" charset="0"/>
                <a:cs typeface="Consolas" pitchFamily="49" charset="0"/>
              </a:rPr>
              <a:t>  throws IOException</a:t>
            </a:r>
          </a:p>
          <a:p>
            <a:pPr lvl="1">
              <a:spcBef>
                <a:spcPts val="900"/>
              </a:spcBef>
              <a:buNone/>
            </a:pPr>
            <a:r>
              <a:rPr lang="en-US" sz="1800" dirty="0">
                <a:latin typeface="Consolas" pitchFamily="49" charset="0"/>
                <a:cs typeface="Consolas" pitchFamily="49" charset="0"/>
              </a:rPr>
              <a:t>public List&lt;Token&gt; parseIdentifiers() throws IOException</a:t>
            </a:r>
          </a:p>
          <a:p>
            <a:pPr lvl="1">
              <a:spcBef>
                <a:spcPts val="900"/>
              </a:spcBef>
              <a:buNone/>
            </a:pPr>
            <a:r>
              <a:rPr lang="en-US" sz="1800" dirty="0">
                <a:latin typeface="Consolas" pitchFamily="49" charset="0"/>
                <a:cs typeface="Consolas" pitchFamily="49" charset="0"/>
              </a:rPr>
              <a:t>public List&lt;Statement&gt; parseStatements()</a:t>
            </a:r>
            <a:br>
              <a:rPr lang="en-US" sz="1800" dirty="0">
                <a:latin typeface="Consolas" pitchFamily="49" charset="0"/>
                <a:cs typeface="Consolas" pitchFamily="49" charset="0"/>
              </a:rPr>
            </a:br>
            <a:r>
              <a:rPr lang="en-US" sz="1800" dirty="0">
                <a:latin typeface="Consolas" pitchFamily="49" charset="0"/>
                <a:cs typeface="Consolas" pitchFamily="49" charset="0"/>
              </a:rPr>
              <a:t>  throws IOException</a:t>
            </a:r>
          </a:p>
          <a:p>
            <a:pPr lvl="1">
              <a:spcBef>
                <a:spcPts val="900"/>
              </a:spcBef>
              <a:buNone/>
            </a:pPr>
            <a:r>
              <a:rPr lang="en-US" sz="1800" dirty="0">
                <a:latin typeface="Consolas" pitchFamily="49" charset="0"/>
                <a:cs typeface="Consolas" pitchFamily="49" charset="0"/>
              </a:rPr>
              <a:t>public List&lt;ParameterDecl&gt; parseFormalParameters()</a:t>
            </a:r>
            <a:br>
              <a:rPr lang="en-US" sz="1800" dirty="0">
                <a:latin typeface="Consolas" pitchFamily="49" charset="0"/>
                <a:cs typeface="Consolas" pitchFamily="49" charset="0"/>
              </a:rPr>
            </a:br>
            <a:r>
              <a:rPr lang="en-US" sz="1800" dirty="0">
                <a:latin typeface="Consolas" pitchFamily="49" charset="0"/>
                <a:cs typeface="Consolas" pitchFamily="49" charset="0"/>
              </a:rPr>
              <a:t>  throws IOException</a:t>
            </a:r>
          </a:p>
          <a:p>
            <a:pPr lvl="1">
              <a:spcBef>
                <a:spcPts val="900"/>
              </a:spcBef>
              <a:buNone/>
            </a:pPr>
            <a:r>
              <a:rPr lang="en-US" sz="1800" dirty="0">
                <a:latin typeface="Consolas" pitchFamily="49" charset="0"/>
                <a:cs typeface="Consolas" pitchFamily="49" charset="0"/>
              </a:rPr>
              <a:t>public List&lt;Expression&gt; parseActualParameters()</a:t>
            </a:r>
            <a:br>
              <a:rPr lang="en-US" sz="1800" dirty="0">
                <a:latin typeface="Consolas" pitchFamily="49" charset="0"/>
                <a:cs typeface="Consolas" pitchFamily="49" charset="0"/>
              </a:rPr>
            </a:br>
            <a:r>
              <a:rPr lang="en-US" sz="1800" dirty="0">
                <a:latin typeface="Consolas" pitchFamily="49" charset="0"/>
                <a:cs typeface="Consolas" pitchFamily="49" charset="0"/>
              </a:rPr>
              <a:t>  throws IOException</a:t>
            </a:r>
          </a:p>
        </p:txBody>
      </p:sp>
      <p:sp>
        <p:nvSpPr>
          <p:cNvPr id="19458" name="Footer Placeholder 3"/>
          <p:cNvSpPr>
            <a:spLocks noGrp="1"/>
          </p:cNvSpPr>
          <p:nvPr>
            <p:ph type="ftr" sz="quarter" idx="10"/>
          </p:nvPr>
        </p:nvSpPr>
        <p:spPr/>
        <p:txBody>
          <a:bodyPr/>
          <a:lstStyle/>
          <a:p>
            <a:r>
              <a:rPr lang="en-US" dirty="0"/>
              <a:t>©SoftMoore Consulting</a:t>
            </a:r>
          </a:p>
        </p:txBody>
      </p:sp>
      <p:sp>
        <p:nvSpPr>
          <p:cNvPr id="19459" name="Slide Number Placeholder 4"/>
          <p:cNvSpPr>
            <a:spLocks noGrp="1"/>
          </p:cNvSpPr>
          <p:nvPr>
            <p:ph type="sldNum" sz="quarter" idx="11"/>
          </p:nvPr>
        </p:nvSpPr>
        <p:spPr/>
        <p:txBody>
          <a:bodyPr/>
          <a:lstStyle/>
          <a:p>
            <a:r>
              <a:rPr lang="en-US" dirty="0"/>
              <a:t>Slide </a:t>
            </a:r>
            <a:fld id="{D31FD0DA-DD04-4861-BE9E-80BD7A148B2A}" type="slidenum">
              <a:rPr lang="en-US" smtClean="0"/>
              <a:pPr/>
              <a:t>14</a:t>
            </a:fld>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1026"/>
          <p:cNvSpPr>
            <a:spLocks noGrp="1" noChangeArrowheads="1"/>
          </p:cNvSpPr>
          <p:nvPr>
            <p:ph type="title"/>
          </p:nvPr>
        </p:nvSpPr>
        <p:spPr/>
        <p:txBody>
          <a:bodyPr/>
          <a:lstStyle/>
          <a:p>
            <a:r>
              <a:rPr lang="en-US" dirty="0"/>
              <a:t>Naming Conventions for AST</a:t>
            </a:r>
          </a:p>
        </p:txBody>
      </p:sp>
      <p:sp>
        <p:nvSpPr>
          <p:cNvPr id="10245" name="Rectangle 1027"/>
          <p:cNvSpPr>
            <a:spLocks noGrp="1" noChangeArrowheads="1"/>
          </p:cNvSpPr>
          <p:nvPr>
            <p:ph type="body" idx="1"/>
          </p:nvPr>
        </p:nvSpPr>
        <p:spPr/>
        <p:txBody>
          <a:bodyPr/>
          <a:lstStyle/>
          <a:p>
            <a:r>
              <a:rPr lang="en-US" dirty="0"/>
              <a:t>Most AST classes have names similar to nonterminals in the grammar.</a:t>
            </a:r>
          </a:p>
          <a:p>
            <a:pPr lvl="1"/>
            <a:r>
              <a:rPr lang="en-US" dirty="0">
                <a:latin typeface="Consolas" panose="020B0609020204030204" pitchFamily="49" charset="0"/>
              </a:rPr>
              <a:t>Program			– FunctionDecl</a:t>
            </a:r>
          </a:p>
          <a:p>
            <a:pPr lvl="1"/>
            <a:r>
              <a:rPr lang="en-US" dirty="0">
                <a:latin typeface="Consolas" panose="020B0609020204030204" pitchFamily="49" charset="0"/>
              </a:rPr>
              <a:t>AssignmentStmt		– LoopStmt</a:t>
            </a:r>
          </a:p>
          <a:p>
            <a:r>
              <a:rPr lang="en-US" dirty="0"/>
              <a:t>The parsing method for that nonterminal will create the corresponding AST object.</a:t>
            </a:r>
          </a:p>
          <a:p>
            <a:pPr lvl="1"/>
            <a:r>
              <a:rPr lang="en-US" dirty="0">
                <a:latin typeface="Consolas" panose="020B0609020204030204" pitchFamily="49" charset="0"/>
              </a:rPr>
              <a:t>parseProgram</a:t>
            </a:r>
            <a:r>
              <a:rPr lang="en-US" dirty="0"/>
              <a:t> returns a </a:t>
            </a:r>
            <a:r>
              <a:rPr lang="en-US" dirty="0">
                <a:latin typeface="Consolas" panose="020B0609020204030204" pitchFamily="49" charset="0"/>
              </a:rPr>
              <a:t>Program</a:t>
            </a:r>
            <a:r>
              <a:rPr lang="en-US" dirty="0"/>
              <a:t> object</a:t>
            </a:r>
          </a:p>
          <a:p>
            <a:pPr lvl="1"/>
            <a:r>
              <a:rPr lang="en-US" dirty="0">
                <a:latin typeface="Consolas" panose="020B0609020204030204" pitchFamily="49" charset="0"/>
              </a:rPr>
              <a:t>parseLoopStmt</a:t>
            </a:r>
            <a:r>
              <a:rPr lang="en-US" dirty="0"/>
              <a:t> returns a </a:t>
            </a:r>
            <a:r>
              <a:rPr lang="en-US" dirty="0">
                <a:latin typeface="Consolas" panose="020B0609020204030204" pitchFamily="49" charset="0"/>
              </a:rPr>
              <a:t>LoopStmt</a:t>
            </a:r>
            <a:r>
              <a:rPr lang="en-US" dirty="0"/>
              <a:t> object</a:t>
            </a:r>
          </a:p>
          <a:p>
            <a:pPr lvl="1"/>
            <a:r>
              <a:rPr lang="en-US" dirty="0"/>
              <a:t>etc.</a:t>
            </a:r>
          </a:p>
          <a:p>
            <a:r>
              <a:rPr lang="en-US" dirty="0"/>
              <a:t>Parsing methods with plural names will return lists of AST objects.</a:t>
            </a:r>
          </a:p>
          <a:p>
            <a:pPr lvl="1"/>
            <a:r>
              <a:rPr lang="en-US" dirty="0"/>
              <a:t>the grammar was written to have this property.</a:t>
            </a:r>
            <a:br>
              <a:rPr lang="en-US" dirty="0"/>
            </a:br>
            <a:endParaRPr lang="en-US" dirty="0"/>
          </a:p>
        </p:txBody>
      </p:sp>
      <p:sp>
        <p:nvSpPr>
          <p:cNvPr id="10242" name="Footer Placeholder 3"/>
          <p:cNvSpPr>
            <a:spLocks noGrp="1"/>
          </p:cNvSpPr>
          <p:nvPr>
            <p:ph type="ftr" sz="quarter" idx="10"/>
          </p:nvPr>
        </p:nvSpPr>
        <p:spPr/>
        <p:txBody>
          <a:bodyPr/>
          <a:lstStyle/>
          <a:p>
            <a:r>
              <a:rPr lang="en-US" dirty="0"/>
              <a:t>©SoftMoore Consulting</a:t>
            </a:r>
          </a:p>
        </p:txBody>
      </p:sp>
      <p:sp>
        <p:nvSpPr>
          <p:cNvPr id="10243" name="Slide Number Placeholder 4"/>
          <p:cNvSpPr>
            <a:spLocks noGrp="1"/>
          </p:cNvSpPr>
          <p:nvPr>
            <p:ph type="sldNum" sz="quarter" idx="11"/>
          </p:nvPr>
        </p:nvSpPr>
        <p:spPr/>
        <p:txBody>
          <a:bodyPr/>
          <a:lstStyle/>
          <a:p>
            <a:r>
              <a:rPr lang="en-US" dirty="0"/>
              <a:t>Slide </a:t>
            </a:r>
            <a:fld id="{FBC76C81-D1B5-4D79-A768-D4A0B56CDCA9}" type="slidenum">
              <a:rPr lang="en-US" smtClean="0"/>
              <a:pPr/>
              <a:t>15</a:t>
            </a:fld>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1026"/>
          <p:cNvSpPr>
            <a:spLocks noGrp="1" noChangeArrowheads="1"/>
          </p:cNvSpPr>
          <p:nvPr>
            <p:ph type="title"/>
          </p:nvPr>
        </p:nvSpPr>
        <p:spPr/>
        <p:txBody>
          <a:bodyPr/>
          <a:lstStyle/>
          <a:p>
            <a:r>
              <a:rPr lang="en-US" dirty="0"/>
              <a:t>Naming Conventions for AST</a:t>
            </a:r>
            <a:br>
              <a:rPr lang="en-US" dirty="0"/>
            </a:br>
            <a:r>
              <a:rPr lang="en-US" sz="2400" dirty="0"/>
              <a:t>(continued)</a:t>
            </a:r>
          </a:p>
        </p:txBody>
      </p:sp>
      <p:sp>
        <p:nvSpPr>
          <p:cNvPr id="10245" name="Rectangle 1027"/>
          <p:cNvSpPr>
            <a:spLocks noGrp="1" noChangeArrowheads="1"/>
          </p:cNvSpPr>
          <p:nvPr>
            <p:ph type="body" idx="1"/>
          </p:nvPr>
        </p:nvSpPr>
        <p:spPr/>
        <p:txBody>
          <a:bodyPr/>
          <a:lstStyle/>
          <a:p>
            <a:r>
              <a:rPr lang="en-US" dirty="0"/>
              <a:t>Example</a:t>
            </a:r>
          </a:p>
          <a:p>
            <a:pPr marL="457200" lvl="1" indent="0">
              <a:buNone/>
            </a:pPr>
            <a:r>
              <a:rPr lang="en-US" dirty="0">
                <a:latin typeface="Consolas" panose="020B0609020204030204" pitchFamily="49" charset="0"/>
              </a:rPr>
              <a:t>public abstract class Statement extends AST ...</a:t>
            </a:r>
          </a:p>
          <a:p>
            <a:pPr marL="457200" lvl="1" indent="0">
              <a:spcBef>
                <a:spcPts val="200"/>
              </a:spcBef>
              <a:buNone/>
            </a:pPr>
            <a:r>
              <a:rPr lang="en-US" dirty="0">
                <a:latin typeface="Consolas" panose="020B0609020204030204" pitchFamily="49" charset="0"/>
              </a:rPr>
              <a:t>public class LoopStmt extends Statement ...</a:t>
            </a:r>
          </a:p>
          <a:p>
            <a:r>
              <a:rPr lang="en-US" dirty="0"/>
              <a:t>The parsing method </a:t>
            </a:r>
            <a:r>
              <a:rPr lang="en-US" dirty="0">
                <a:latin typeface="Consolas" panose="020B0609020204030204" pitchFamily="49" charset="0"/>
              </a:rPr>
              <a:t>parseLoopStmt()</a:t>
            </a:r>
            <a:r>
              <a:rPr lang="en-US" dirty="0"/>
              <a:t> would be responsible for creating the AST node for </a:t>
            </a:r>
            <a:r>
              <a:rPr lang="en-US" dirty="0">
                <a:latin typeface="Consolas" panose="020B0609020204030204" pitchFamily="49" charset="0"/>
              </a:rPr>
              <a:t>LoopStmt</a:t>
            </a:r>
            <a:r>
              <a:rPr lang="en-US" dirty="0"/>
              <a:t>.  Instead of returning </a:t>
            </a:r>
            <a:r>
              <a:rPr lang="en-US" dirty="0">
                <a:latin typeface="Consolas" panose="020B0609020204030204" pitchFamily="49" charset="0"/>
              </a:rPr>
              <a:t>void</a:t>
            </a:r>
            <a:r>
              <a:rPr lang="en-US" dirty="0"/>
              <a:t>, method </a:t>
            </a:r>
            <a:r>
              <a:rPr lang="en-US" dirty="0">
                <a:latin typeface="Consolas" panose="020B0609020204030204" pitchFamily="49" charset="0"/>
              </a:rPr>
              <a:t>parseLoopStmt()</a:t>
            </a:r>
            <a:r>
              <a:rPr lang="en-US" dirty="0"/>
              <a:t> will return an object of class </a:t>
            </a:r>
            <a:r>
              <a:rPr lang="en-US" dirty="0">
                <a:latin typeface="Consolas" panose="020B0609020204030204" pitchFamily="49" charset="0"/>
              </a:rPr>
              <a:t>LoopStmt</a:t>
            </a:r>
            <a:r>
              <a:rPr lang="en-US" dirty="0"/>
              <a:t>.</a:t>
            </a:r>
          </a:p>
          <a:p>
            <a:r>
              <a:rPr lang="en-US" dirty="0"/>
              <a:t>Similarly, the parsing method </a:t>
            </a:r>
            <a:r>
              <a:rPr lang="en-US" dirty="0">
                <a:latin typeface="Consolas" panose="020B0609020204030204" pitchFamily="49" charset="0"/>
              </a:rPr>
              <a:t>parseStatements()</a:t>
            </a:r>
            <a:r>
              <a:rPr lang="en-US" dirty="0"/>
              <a:t> will return a list of </a:t>
            </a:r>
            <a:r>
              <a:rPr lang="en-US" dirty="0">
                <a:latin typeface="Consolas" panose="020B0609020204030204" pitchFamily="49" charset="0"/>
              </a:rPr>
              <a:t>Statement</a:t>
            </a:r>
            <a:r>
              <a:rPr lang="en-US" dirty="0"/>
              <a:t> objects, where each </a:t>
            </a:r>
            <a:r>
              <a:rPr lang="en-US" dirty="0">
                <a:latin typeface="Consolas" panose="020B0609020204030204" pitchFamily="49" charset="0"/>
              </a:rPr>
              <a:t>Statement</a:t>
            </a:r>
            <a:r>
              <a:rPr lang="en-US" dirty="0"/>
              <a:t> object is either an </a:t>
            </a:r>
            <a:r>
              <a:rPr lang="en-US" dirty="0">
                <a:latin typeface="Consolas" panose="020B0609020204030204" pitchFamily="49" charset="0"/>
              </a:rPr>
              <a:t>AssignmentStmt</a:t>
            </a:r>
            <a:r>
              <a:rPr lang="en-US" dirty="0"/>
              <a:t>, a </a:t>
            </a:r>
            <a:r>
              <a:rPr lang="en-US" dirty="0">
                <a:latin typeface="Consolas" panose="020B0609020204030204" pitchFamily="49" charset="0"/>
              </a:rPr>
              <a:t>LoopStmt</a:t>
            </a:r>
            <a:r>
              <a:rPr lang="en-US" dirty="0"/>
              <a:t>, an </a:t>
            </a:r>
            <a:r>
              <a:rPr lang="en-US" dirty="0">
                <a:latin typeface="Consolas" panose="020B0609020204030204" pitchFamily="49" charset="0"/>
              </a:rPr>
              <a:t>IfStmt</a:t>
            </a:r>
            <a:r>
              <a:rPr lang="en-US" dirty="0"/>
              <a:t>, etc.</a:t>
            </a:r>
          </a:p>
        </p:txBody>
      </p:sp>
      <p:sp>
        <p:nvSpPr>
          <p:cNvPr id="10242" name="Footer Placeholder 3"/>
          <p:cNvSpPr>
            <a:spLocks noGrp="1"/>
          </p:cNvSpPr>
          <p:nvPr>
            <p:ph type="ftr" sz="quarter" idx="10"/>
          </p:nvPr>
        </p:nvSpPr>
        <p:spPr/>
        <p:txBody>
          <a:bodyPr/>
          <a:lstStyle/>
          <a:p>
            <a:r>
              <a:rPr lang="en-US" dirty="0"/>
              <a:t>©SoftMoore Consulting</a:t>
            </a:r>
          </a:p>
        </p:txBody>
      </p:sp>
      <p:sp>
        <p:nvSpPr>
          <p:cNvPr id="10243" name="Slide Number Placeholder 4"/>
          <p:cNvSpPr>
            <a:spLocks noGrp="1"/>
          </p:cNvSpPr>
          <p:nvPr>
            <p:ph type="sldNum" sz="quarter" idx="11"/>
          </p:nvPr>
        </p:nvSpPr>
        <p:spPr/>
        <p:txBody>
          <a:bodyPr/>
          <a:lstStyle/>
          <a:p>
            <a:r>
              <a:rPr lang="en-US" dirty="0"/>
              <a:t>Slide </a:t>
            </a:r>
            <a:fld id="{FBC76C81-D1B5-4D79-A768-D4A0B56CDCA9}" type="slidenum">
              <a:rPr lang="en-US" smtClean="0"/>
              <a:pPr/>
              <a:t>16</a:t>
            </a:fld>
            <a:endParaRPr lang="en-US" dirty="0"/>
          </a:p>
        </p:txBody>
      </p:sp>
    </p:spTree>
    <p:extLst>
      <p:ext uri="{BB962C8B-B14F-4D97-AF65-F5344CB8AC3E}">
        <p14:creationId xmlns:p14="http://schemas.microsoft.com/office/powerpoint/2010/main" val="28019784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83253-4801-44E0-A588-E6A714311E6B}"/>
              </a:ext>
            </a:extLst>
          </p:cNvPr>
          <p:cNvSpPr>
            <a:spLocks noGrp="1"/>
          </p:cNvSpPr>
          <p:nvPr>
            <p:ph type="title"/>
          </p:nvPr>
        </p:nvSpPr>
        <p:spPr/>
        <p:txBody>
          <a:bodyPr/>
          <a:lstStyle/>
          <a:p>
            <a:r>
              <a:rPr lang="en-US" dirty="0"/>
              <a:t>Method </a:t>
            </a:r>
            <a:r>
              <a:rPr lang="en-US" dirty="0">
                <a:latin typeface="Consolas" panose="020B0609020204030204" pitchFamily="49" charset="0"/>
              </a:rPr>
              <a:t>parseLiteral()</a:t>
            </a:r>
          </a:p>
        </p:txBody>
      </p:sp>
      <p:sp>
        <p:nvSpPr>
          <p:cNvPr id="3" name="Content Placeholder 2">
            <a:extLst>
              <a:ext uri="{FF2B5EF4-FFF2-40B4-BE49-F238E27FC236}">
                <a16:creationId xmlns:a16="http://schemas.microsoft.com/office/drawing/2014/main" id="{149711DB-3A1D-4382-83F4-02DBA012F5B8}"/>
              </a:ext>
            </a:extLst>
          </p:cNvPr>
          <p:cNvSpPr>
            <a:spLocks noGrp="1"/>
          </p:cNvSpPr>
          <p:nvPr>
            <p:ph idx="1"/>
          </p:nvPr>
        </p:nvSpPr>
        <p:spPr/>
        <p:txBody>
          <a:bodyPr/>
          <a:lstStyle/>
          <a:p>
            <a:r>
              <a:rPr lang="en-US" dirty="0"/>
              <a:t>Method </a:t>
            </a:r>
            <a:r>
              <a:rPr lang="en-US" dirty="0">
                <a:latin typeface="Consolas" panose="020B0609020204030204" pitchFamily="49" charset="0"/>
              </a:rPr>
              <a:t>parseLiteral()</a:t>
            </a:r>
            <a:r>
              <a:rPr lang="en-US" dirty="0"/>
              <a:t> is a special case.</a:t>
            </a:r>
          </a:p>
          <a:p>
            <a:r>
              <a:rPr lang="en-US" dirty="0"/>
              <a:t>Since literals are tokens returned from the scanner, method </a:t>
            </a:r>
            <a:r>
              <a:rPr lang="en-US" dirty="0">
                <a:latin typeface="Consolas" panose="020B0609020204030204" pitchFamily="49" charset="0"/>
              </a:rPr>
              <a:t>parseLiteral()</a:t>
            </a:r>
            <a:r>
              <a:rPr lang="en-US" dirty="0"/>
              <a:t> simply returns a </a:t>
            </a:r>
            <a:r>
              <a:rPr lang="en-US" dirty="0">
                <a:latin typeface="Consolas" panose="020B0609020204030204" pitchFamily="49" charset="0"/>
              </a:rPr>
              <a:t>Token</a:t>
            </a:r>
            <a:r>
              <a:rPr lang="en-US" dirty="0"/>
              <a:t>.  There is no AST class named </a:t>
            </a:r>
            <a:r>
              <a:rPr lang="en-US" dirty="0">
                <a:latin typeface="Consolas" panose="020B0609020204030204" pitchFamily="49" charset="0"/>
              </a:rPr>
              <a:t>Literal</a:t>
            </a:r>
            <a:r>
              <a:rPr lang="en-US" dirty="0"/>
              <a:t>.</a:t>
            </a:r>
          </a:p>
          <a:p>
            <a:r>
              <a:rPr lang="en-US" dirty="0"/>
              <a:t>Relevant Grammar Rules</a:t>
            </a:r>
          </a:p>
          <a:p>
            <a:pPr marL="0" indent="0">
              <a:spcBef>
                <a:spcPts val="100"/>
              </a:spcBef>
              <a:buNone/>
            </a:pPr>
            <a:r>
              <a:rPr lang="en-US" sz="1800" dirty="0">
                <a:latin typeface="Consolas" panose="020B0609020204030204" pitchFamily="49" charset="0"/>
              </a:rPr>
              <a:t>    literal = intLiteral | charLiteral | stringLiteral</a:t>
            </a:r>
          </a:p>
          <a:p>
            <a:pPr marL="0" indent="0">
              <a:spcBef>
                <a:spcPts val="100"/>
              </a:spcBef>
              <a:buNone/>
            </a:pPr>
            <a:r>
              <a:rPr lang="en-US" sz="1800" dirty="0">
                <a:latin typeface="Consolas" panose="020B0609020204030204" pitchFamily="49" charset="0"/>
              </a:rPr>
              <a:t>                    | booleanLiteral .</a:t>
            </a:r>
          </a:p>
          <a:p>
            <a:pPr marL="0" indent="0">
              <a:spcBef>
                <a:spcPts val="100"/>
              </a:spcBef>
              <a:buNone/>
            </a:pPr>
            <a:r>
              <a:rPr lang="en-US" sz="1800" dirty="0">
                <a:latin typeface="Consolas" panose="020B0609020204030204" pitchFamily="49" charset="0"/>
              </a:rPr>
              <a:t>    booleanLiteral = "true" | "false" .</a:t>
            </a:r>
            <a:endParaRPr lang="en-US" dirty="0"/>
          </a:p>
          <a:p>
            <a:r>
              <a:rPr lang="en-US" dirty="0"/>
              <a:t>Method</a:t>
            </a:r>
          </a:p>
          <a:p>
            <a:pPr marL="0" indent="0">
              <a:spcBef>
                <a:spcPts val="100"/>
              </a:spcBef>
              <a:buNone/>
            </a:pPr>
            <a:r>
              <a:rPr lang="en-US" sz="1800" dirty="0">
                <a:latin typeface="Consolas" panose="020B0609020204030204" pitchFamily="49" charset="0"/>
              </a:rPr>
              <a:t>    public Token parseLiteral() throws IOException</a:t>
            </a:r>
          </a:p>
          <a:p>
            <a:pPr marL="0" indent="0">
              <a:spcBef>
                <a:spcPts val="100"/>
              </a:spcBef>
              <a:buNone/>
            </a:pPr>
            <a:r>
              <a:rPr lang="en-US" sz="1800" dirty="0">
                <a:latin typeface="Consolas" panose="020B0609020204030204" pitchFamily="49" charset="0"/>
              </a:rPr>
              <a:t>      {</a:t>
            </a:r>
          </a:p>
          <a:p>
            <a:pPr marL="0" indent="0">
              <a:spcBef>
                <a:spcPts val="100"/>
              </a:spcBef>
              <a:buNone/>
            </a:pPr>
            <a:r>
              <a:rPr lang="en-US" sz="1800" dirty="0">
                <a:latin typeface="Consolas" panose="020B0609020204030204" pitchFamily="49" charset="0"/>
              </a:rPr>
              <a:t>        ...</a:t>
            </a:r>
          </a:p>
          <a:p>
            <a:pPr marL="0" indent="0">
              <a:spcBef>
                <a:spcPts val="100"/>
              </a:spcBef>
              <a:buNone/>
            </a:pPr>
            <a:r>
              <a:rPr lang="en-US" sz="1800" dirty="0">
                <a:latin typeface="Consolas" panose="020B0609020204030204" pitchFamily="49" charset="0"/>
              </a:rPr>
              <a:t>      }</a:t>
            </a:r>
          </a:p>
        </p:txBody>
      </p:sp>
      <p:sp>
        <p:nvSpPr>
          <p:cNvPr id="4" name="Footer Placeholder 3">
            <a:extLst>
              <a:ext uri="{FF2B5EF4-FFF2-40B4-BE49-F238E27FC236}">
                <a16:creationId xmlns:a16="http://schemas.microsoft.com/office/drawing/2014/main" id="{CB0D1DB6-677E-4D9E-B79F-9E72ABE5E43D}"/>
              </a:ext>
            </a:extLst>
          </p:cNvPr>
          <p:cNvSpPr>
            <a:spLocks noGrp="1"/>
          </p:cNvSpPr>
          <p:nvPr>
            <p:ph type="ftr" sz="quarter" idx="10"/>
          </p:nvPr>
        </p:nvSpPr>
        <p:spPr/>
        <p:txBody>
          <a:bodyPr/>
          <a:lstStyle/>
          <a:p>
            <a:pPr>
              <a:defRPr/>
            </a:pPr>
            <a:r>
              <a:rPr lang="en-US" dirty="0"/>
              <a:t>©SoftMoore Consulting</a:t>
            </a:r>
          </a:p>
        </p:txBody>
      </p:sp>
      <p:sp>
        <p:nvSpPr>
          <p:cNvPr id="5" name="Slide Number Placeholder 4">
            <a:extLst>
              <a:ext uri="{FF2B5EF4-FFF2-40B4-BE49-F238E27FC236}">
                <a16:creationId xmlns:a16="http://schemas.microsoft.com/office/drawing/2014/main" id="{F9D10966-B32E-44AE-9722-986A95EBC33C}"/>
              </a:ext>
            </a:extLst>
          </p:cNvPr>
          <p:cNvSpPr>
            <a:spLocks noGrp="1"/>
          </p:cNvSpPr>
          <p:nvPr>
            <p:ph type="sldNum" sz="quarter" idx="11"/>
          </p:nvPr>
        </p:nvSpPr>
        <p:spPr/>
        <p:txBody>
          <a:bodyPr/>
          <a:lstStyle/>
          <a:p>
            <a:pPr>
              <a:defRPr/>
            </a:pPr>
            <a:r>
              <a:rPr lang="en-US" dirty="0"/>
              <a:t>Slide </a:t>
            </a:r>
            <a:fld id="{A413A2F6-7BFD-463C-B63A-922040FAF32C}" type="slidenum">
              <a:rPr lang="en-US" smtClean="0"/>
              <a:pPr>
                <a:defRPr/>
              </a:pPr>
              <a:t>17</a:t>
            </a:fld>
            <a:endParaRPr lang="en-US" dirty="0"/>
          </a:p>
        </p:txBody>
      </p:sp>
    </p:spTree>
    <p:extLst>
      <p:ext uri="{BB962C8B-B14F-4D97-AF65-F5344CB8AC3E}">
        <p14:creationId xmlns:p14="http://schemas.microsoft.com/office/powerpoint/2010/main" val="8499835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2"/>
          <p:cNvSpPr>
            <a:spLocks noGrp="1"/>
          </p:cNvSpPr>
          <p:nvPr>
            <p:ph type="ftr" sz="quarter" idx="10"/>
          </p:nvPr>
        </p:nvSpPr>
        <p:spPr>
          <a:noFill/>
        </p:spPr>
        <p:txBody>
          <a:bodyPr/>
          <a:lstStyle/>
          <a:p>
            <a:r>
              <a:rPr lang="en-US" dirty="0"/>
              <a:t>©SoftMoore Consulting</a:t>
            </a:r>
          </a:p>
        </p:txBody>
      </p:sp>
      <p:sp>
        <p:nvSpPr>
          <p:cNvPr id="11267" name="Slide Number Placeholder 3"/>
          <p:cNvSpPr>
            <a:spLocks noGrp="1"/>
          </p:cNvSpPr>
          <p:nvPr>
            <p:ph type="sldNum" sz="quarter" idx="11"/>
          </p:nvPr>
        </p:nvSpPr>
        <p:spPr>
          <a:noFill/>
        </p:spPr>
        <p:txBody>
          <a:bodyPr/>
          <a:lstStyle/>
          <a:p>
            <a:r>
              <a:rPr lang="en-US" dirty="0"/>
              <a:t>Slide </a:t>
            </a:r>
            <a:fld id="{CBE60CEC-B1EA-4690-9C7B-982C9BE6BA91}" type="slidenum">
              <a:rPr lang="en-US" smtClean="0"/>
              <a:pPr/>
              <a:t>18</a:t>
            </a:fld>
            <a:endParaRPr lang="en-US" dirty="0"/>
          </a:p>
        </p:txBody>
      </p:sp>
      <p:sp>
        <p:nvSpPr>
          <p:cNvPr id="11268" name="Rectangle 2"/>
          <p:cNvSpPr>
            <a:spLocks noGrp="1" noChangeArrowheads="1"/>
          </p:cNvSpPr>
          <p:nvPr>
            <p:ph type="title"/>
          </p:nvPr>
        </p:nvSpPr>
        <p:spPr/>
        <p:txBody>
          <a:bodyPr/>
          <a:lstStyle/>
          <a:p>
            <a:r>
              <a:rPr lang="en-US" dirty="0"/>
              <a:t>Partial AST Inheritance Diagram</a:t>
            </a:r>
            <a:br>
              <a:rPr lang="en-US" dirty="0"/>
            </a:br>
            <a:r>
              <a:rPr lang="en-US" dirty="0"/>
              <a:t>for the Language CPRL</a:t>
            </a:r>
          </a:p>
        </p:txBody>
      </p:sp>
      <p:grpSp>
        <p:nvGrpSpPr>
          <p:cNvPr id="3" name="Group 2"/>
          <p:cNvGrpSpPr/>
          <p:nvPr/>
        </p:nvGrpSpPr>
        <p:grpSpPr>
          <a:xfrm>
            <a:off x="191123" y="1790785"/>
            <a:ext cx="8761755" cy="3467015"/>
            <a:chOff x="134366" y="1752600"/>
            <a:chExt cx="8761755" cy="3467015"/>
          </a:xfrm>
        </p:grpSpPr>
        <p:sp>
          <p:nvSpPr>
            <p:cNvPr id="11269" name="Text Box 4"/>
            <p:cNvSpPr txBox="1">
              <a:spLocks noChangeArrowheads="1"/>
            </p:cNvSpPr>
            <p:nvPr/>
          </p:nvSpPr>
          <p:spPr bwMode="auto">
            <a:xfrm>
              <a:off x="4280254" y="1752600"/>
              <a:ext cx="583493"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i="1" dirty="0">
                  <a:latin typeface="+mn-lt"/>
                </a:rPr>
                <a:t>AST</a:t>
              </a:r>
            </a:p>
          </p:txBody>
        </p:sp>
        <p:sp>
          <p:nvSpPr>
            <p:cNvPr id="11270" name="Text Box 5"/>
            <p:cNvSpPr txBox="1">
              <a:spLocks noChangeArrowheads="1"/>
            </p:cNvSpPr>
            <p:nvPr/>
          </p:nvSpPr>
          <p:spPr bwMode="auto">
            <a:xfrm>
              <a:off x="457200" y="2755090"/>
              <a:ext cx="981075" cy="338328"/>
            </a:xfrm>
            <a:prstGeom prst="rect">
              <a:avLst/>
            </a:prstGeom>
            <a:noFill/>
            <a:ln w="12700">
              <a:solidFill>
                <a:schemeClr val="tx1"/>
              </a:solidFill>
              <a:miter lim="800000"/>
              <a:headEnd/>
              <a:tailEnd/>
            </a:ln>
          </p:spPr>
          <p:txBody>
            <a:bodyPr wrap="none" lIns="92075" tIns="46038" rIns="92075" bIns="46038" anchor="ctr"/>
            <a:lstStyle/>
            <a:p>
              <a:pPr>
                <a:spcBef>
                  <a:spcPct val="50000"/>
                </a:spcBef>
              </a:pPr>
              <a:r>
                <a:rPr lang="en-US" sz="1600" dirty="0">
                  <a:latin typeface="+mn-lt"/>
                </a:rPr>
                <a:t>Program</a:t>
              </a:r>
            </a:p>
          </p:txBody>
        </p:sp>
        <p:sp>
          <p:nvSpPr>
            <p:cNvPr id="11271" name="Rectangle 6"/>
            <p:cNvSpPr>
              <a:spLocks noChangeArrowheads="1"/>
            </p:cNvSpPr>
            <p:nvPr/>
          </p:nvSpPr>
          <p:spPr bwMode="auto">
            <a:xfrm>
              <a:off x="1902711" y="2754656"/>
              <a:ext cx="1221489" cy="339196"/>
            </a:xfrm>
            <a:prstGeom prst="rect">
              <a:avLst/>
            </a:prstGeom>
            <a:noFill/>
            <a:ln w="12700">
              <a:solidFill>
                <a:schemeClr val="tx1"/>
              </a:solidFill>
              <a:miter lim="800000"/>
              <a:headEnd/>
              <a:tailEnd/>
            </a:ln>
          </p:spPr>
          <p:txBody>
            <a:bodyPr wrap="none" lIns="92075" tIns="46038" rIns="92075" bIns="46038" anchor="ctr">
              <a:spAutoFit/>
            </a:bodyPr>
            <a:lstStyle/>
            <a:p>
              <a:r>
                <a:rPr lang="en-US" sz="1600" i="1" dirty="0">
                  <a:latin typeface="+mn-lt"/>
                </a:rPr>
                <a:t>Declaration</a:t>
              </a:r>
            </a:p>
          </p:txBody>
        </p:sp>
        <p:sp>
          <p:nvSpPr>
            <p:cNvPr id="11272" name="Rectangle 7"/>
            <p:cNvSpPr>
              <a:spLocks noChangeArrowheads="1"/>
            </p:cNvSpPr>
            <p:nvPr/>
          </p:nvSpPr>
          <p:spPr bwMode="auto">
            <a:xfrm>
              <a:off x="5013607" y="2754656"/>
              <a:ext cx="1122103" cy="339196"/>
            </a:xfrm>
            <a:prstGeom prst="rect">
              <a:avLst/>
            </a:prstGeom>
            <a:noFill/>
            <a:ln w="12700">
              <a:solidFill>
                <a:schemeClr val="tx1"/>
              </a:solidFill>
              <a:miter lim="800000"/>
              <a:headEnd/>
              <a:tailEnd/>
            </a:ln>
          </p:spPr>
          <p:txBody>
            <a:bodyPr wrap="none" lIns="92075" tIns="46038" rIns="92075" bIns="46038" anchor="ctr">
              <a:spAutoFit/>
            </a:bodyPr>
            <a:lstStyle/>
            <a:p>
              <a:r>
                <a:rPr lang="en-US" sz="1600" i="1" dirty="0">
                  <a:latin typeface="+mn-lt"/>
                </a:rPr>
                <a:t>Statement</a:t>
              </a:r>
            </a:p>
          </p:txBody>
        </p:sp>
        <p:sp>
          <p:nvSpPr>
            <p:cNvPr id="11273" name="Text Box 9"/>
            <p:cNvSpPr txBox="1">
              <a:spLocks noChangeArrowheads="1"/>
            </p:cNvSpPr>
            <p:nvPr/>
          </p:nvSpPr>
          <p:spPr bwMode="auto">
            <a:xfrm>
              <a:off x="134366" y="4880419"/>
              <a:ext cx="1130118"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ConstDecl</a:t>
              </a:r>
            </a:p>
          </p:txBody>
        </p:sp>
        <p:sp>
          <p:nvSpPr>
            <p:cNvPr id="11274" name="Text Box 10"/>
            <p:cNvSpPr txBox="1">
              <a:spLocks noChangeArrowheads="1"/>
            </p:cNvSpPr>
            <p:nvPr/>
          </p:nvSpPr>
          <p:spPr bwMode="auto">
            <a:xfrm>
              <a:off x="1347948" y="4880419"/>
              <a:ext cx="898451"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VarDecl</a:t>
              </a:r>
            </a:p>
          </p:txBody>
        </p:sp>
        <p:sp>
          <p:nvSpPr>
            <p:cNvPr id="11275" name="Text Box 11"/>
            <p:cNvSpPr txBox="1">
              <a:spLocks noChangeArrowheads="1"/>
            </p:cNvSpPr>
            <p:nvPr/>
          </p:nvSpPr>
          <p:spPr bwMode="auto">
            <a:xfrm>
              <a:off x="4704377" y="3842494"/>
              <a:ext cx="724557"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IfStmt</a:t>
              </a:r>
            </a:p>
          </p:txBody>
        </p:sp>
        <p:sp>
          <p:nvSpPr>
            <p:cNvPr id="11276" name="Text Box 12"/>
            <p:cNvSpPr txBox="1">
              <a:spLocks noChangeArrowheads="1"/>
            </p:cNvSpPr>
            <p:nvPr/>
          </p:nvSpPr>
          <p:spPr bwMode="auto">
            <a:xfrm>
              <a:off x="5585101" y="3842494"/>
              <a:ext cx="1064394"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LoopStmt</a:t>
              </a:r>
            </a:p>
          </p:txBody>
        </p:sp>
        <p:sp>
          <p:nvSpPr>
            <p:cNvPr id="11277" name="Rectangle 13"/>
            <p:cNvSpPr>
              <a:spLocks noChangeArrowheads="1"/>
            </p:cNvSpPr>
            <p:nvPr/>
          </p:nvSpPr>
          <p:spPr bwMode="auto">
            <a:xfrm>
              <a:off x="7313068" y="2754656"/>
              <a:ext cx="1199047" cy="339196"/>
            </a:xfrm>
            <a:prstGeom prst="rect">
              <a:avLst/>
            </a:prstGeom>
            <a:noFill/>
            <a:ln w="12700">
              <a:solidFill>
                <a:schemeClr val="tx1"/>
              </a:solidFill>
              <a:miter lim="800000"/>
              <a:headEnd/>
              <a:tailEnd/>
            </a:ln>
          </p:spPr>
          <p:txBody>
            <a:bodyPr wrap="none" lIns="92075" tIns="46038" rIns="92075" bIns="46038" anchor="ctr">
              <a:spAutoFit/>
            </a:bodyPr>
            <a:lstStyle/>
            <a:p>
              <a:r>
                <a:rPr lang="en-US" sz="1600" i="1" dirty="0">
                  <a:latin typeface="+mn-lt"/>
                </a:rPr>
                <a:t>Expression</a:t>
              </a:r>
            </a:p>
          </p:txBody>
        </p:sp>
        <p:sp>
          <p:nvSpPr>
            <p:cNvPr id="11278" name="Text Box 15"/>
            <p:cNvSpPr txBox="1">
              <a:spLocks noChangeArrowheads="1"/>
            </p:cNvSpPr>
            <p:nvPr/>
          </p:nvSpPr>
          <p:spPr bwMode="auto">
            <a:xfrm>
              <a:off x="6079647" y="4880419"/>
              <a:ext cx="1243931"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AddingExpr</a:t>
              </a:r>
            </a:p>
          </p:txBody>
        </p:sp>
        <p:sp>
          <p:nvSpPr>
            <p:cNvPr id="11279" name="Text Box 16"/>
            <p:cNvSpPr txBox="1">
              <a:spLocks noChangeArrowheads="1"/>
            </p:cNvSpPr>
            <p:nvPr/>
          </p:nvSpPr>
          <p:spPr bwMode="auto">
            <a:xfrm>
              <a:off x="7379679" y="4880419"/>
              <a:ext cx="1516442"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RelationalExpr</a:t>
              </a:r>
            </a:p>
          </p:txBody>
        </p:sp>
        <p:cxnSp>
          <p:nvCxnSpPr>
            <p:cNvPr id="11280" name="AutoShape 17"/>
            <p:cNvCxnSpPr>
              <a:cxnSpLocks noChangeShapeType="1"/>
              <a:stCxn id="11270" idx="0"/>
              <a:endCxn id="2" idx="3"/>
            </p:cNvCxnSpPr>
            <p:nvPr/>
          </p:nvCxnSpPr>
          <p:spPr bwMode="auto">
            <a:xfrm rot="5400000" flipH="1" flipV="1">
              <a:off x="2513062" y="696152"/>
              <a:ext cx="493615" cy="3624262"/>
            </a:xfrm>
            <a:prstGeom prst="bentConnector3">
              <a:avLst>
                <a:gd name="adj1" fmla="val 50000"/>
              </a:avLst>
            </a:prstGeom>
            <a:noFill/>
            <a:ln w="12700">
              <a:solidFill>
                <a:schemeClr val="tx1"/>
              </a:solidFill>
              <a:miter lim="800000"/>
              <a:headEnd/>
              <a:tailEnd type="none" w="lg" len="lg"/>
            </a:ln>
          </p:spPr>
        </p:cxnSp>
        <p:cxnSp>
          <p:nvCxnSpPr>
            <p:cNvPr id="11281" name="AutoShape 18"/>
            <p:cNvCxnSpPr>
              <a:cxnSpLocks noChangeShapeType="1"/>
              <a:stCxn id="11271" idx="0"/>
              <a:endCxn id="2" idx="3"/>
            </p:cNvCxnSpPr>
            <p:nvPr/>
          </p:nvCxnSpPr>
          <p:spPr bwMode="auto">
            <a:xfrm rot="5400000" flipH="1" flipV="1">
              <a:off x="3296138" y="1478794"/>
              <a:ext cx="493181" cy="2058544"/>
            </a:xfrm>
            <a:prstGeom prst="bentConnector3">
              <a:avLst>
                <a:gd name="adj1" fmla="val 50000"/>
              </a:avLst>
            </a:prstGeom>
            <a:noFill/>
            <a:ln w="12700">
              <a:solidFill>
                <a:schemeClr val="tx1"/>
              </a:solidFill>
              <a:miter lim="800000"/>
              <a:headEnd/>
              <a:tailEnd type="none" w="lg" len="lg"/>
            </a:ln>
          </p:spPr>
        </p:cxnSp>
        <p:cxnSp>
          <p:nvCxnSpPr>
            <p:cNvPr id="11282" name="AutoShape 20"/>
            <p:cNvCxnSpPr>
              <a:cxnSpLocks noChangeShapeType="1"/>
              <a:stCxn id="11272" idx="0"/>
              <a:endCxn id="2" idx="3"/>
            </p:cNvCxnSpPr>
            <p:nvPr/>
          </p:nvCxnSpPr>
          <p:spPr bwMode="auto">
            <a:xfrm rot="16200000" flipV="1">
              <a:off x="4826740" y="2006736"/>
              <a:ext cx="493181" cy="1002659"/>
            </a:xfrm>
            <a:prstGeom prst="bentConnector3">
              <a:avLst>
                <a:gd name="adj1" fmla="val 50000"/>
              </a:avLst>
            </a:prstGeom>
            <a:noFill/>
            <a:ln w="12700">
              <a:solidFill>
                <a:schemeClr val="tx1"/>
              </a:solidFill>
              <a:miter lim="800000"/>
              <a:headEnd/>
              <a:tailEnd type="none" w="lg" len="lg"/>
            </a:ln>
          </p:spPr>
        </p:cxnSp>
        <p:cxnSp>
          <p:nvCxnSpPr>
            <p:cNvPr id="11283" name="AutoShape 21"/>
            <p:cNvCxnSpPr>
              <a:cxnSpLocks noChangeShapeType="1"/>
              <a:stCxn id="11277" idx="0"/>
              <a:endCxn id="2" idx="3"/>
            </p:cNvCxnSpPr>
            <p:nvPr/>
          </p:nvCxnSpPr>
          <p:spPr bwMode="auto">
            <a:xfrm rot="16200000" flipV="1">
              <a:off x="5995706" y="837770"/>
              <a:ext cx="493181" cy="3340592"/>
            </a:xfrm>
            <a:prstGeom prst="bentConnector3">
              <a:avLst>
                <a:gd name="adj1" fmla="val 50000"/>
              </a:avLst>
            </a:prstGeom>
            <a:noFill/>
            <a:ln w="12700">
              <a:solidFill>
                <a:schemeClr val="tx1"/>
              </a:solidFill>
              <a:miter lim="800000"/>
              <a:headEnd/>
              <a:tailEnd type="none" w="sm" len="sm"/>
            </a:ln>
          </p:spPr>
        </p:cxnSp>
        <p:cxnSp>
          <p:nvCxnSpPr>
            <p:cNvPr id="11284" name="AutoShape 22"/>
            <p:cNvCxnSpPr>
              <a:cxnSpLocks noChangeShapeType="1"/>
              <a:stCxn id="39" idx="0"/>
              <a:endCxn id="46" idx="3"/>
            </p:cNvCxnSpPr>
            <p:nvPr/>
          </p:nvCxnSpPr>
          <p:spPr bwMode="auto">
            <a:xfrm rot="5400000" flipH="1" flipV="1">
              <a:off x="1594389" y="2923429"/>
              <a:ext cx="575557" cy="1262575"/>
            </a:xfrm>
            <a:prstGeom prst="bentConnector3">
              <a:avLst>
                <a:gd name="adj1" fmla="val 50000"/>
              </a:avLst>
            </a:prstGeom>
            <a:noFill/>
            <a:ln w="12700">
              <a:solidFill>
                <a:schemeClr val="tx1"/>
              </a:solidFill>
              <a:miter lim="800000"/>
              <a:headEnd/>
              <a:tailEnd type="none" w="lg" len="lg"/>
            </a:ln>
          </p:spPr>
        </p:cxnSp>
        <p:sp>
          <p:nvSpPr>
            <p:cNvPr id="11286" name="Text Box 24"/>
            <p:cNvSpPr txBox="1">
              <a:spLocks noChangeArrowheads="1"/>
            </p:cNvSpPr>
            <p:nvPr/>
          </p:nvSpPr>
          <p:spPr bwMode="auto">
            <a:xfrm>
              <a:off x="8126914" y="3842494"/>
              <a:ext cx="743793"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Literal</a:t>
              </a:r>
            </a:p>
          </p:txBody>
        </p:sp>
        <p:cxnSp>
          <p:nvCxnSpPr>
            <p:cNvPr id="11287" name="AutoShape 25"/>
            <p:cNvCxnSpPr>
              <a:cxnSpLocks noChangeShapeType="1"/>
              <a:stCxn id="11275" idx="0"/>
              <a:endCxn id="47" idx="3"/>
            </p:cNvCxnSpPr>
            <p:nvPr/>
          </p:nvCxnSpPr>
          <p:spPr bwMode="auto">
            <a:xfrm rot="5400000" flipH="1" flipV="1">
              <a:off x="5030074" y="3297910"/>
              <a:ext cx="581167" cy="508002"/>
            </a:xfrm>
            <a:prstGeom prst="bentConnector3">
              <a:avLst>
                <a:gd name="adj1" fmla="val 50000"/>
              </a:avLst>
            </a:prstGeom>
            <a:noFill/>
            <a:ln w="12700">
              <a:solidFill>
                <a:schemeClr val="tx1"/>
              </a:solidFill>
              <a:miter lim="800000"/>
              <a:headEnd/>
              <a:tailEnd type="none" w="lg" len="lg"/>
            </a:ln>
          </p:spPr>
        </p:cxnSp>
        <p:cxnSp>
          <p:nvCxnSpPr>
            <p:cNvPr id="11288" name="AutoShape 26"/>
            <p:cNvCxnSpPr>
              <a:cxnSpLocks noChangeShapeType="1"/>
              <a:stCxn id="11276" idx="0"/>
              <a:endCxn id="47" idx="3"/>
            </p:cNvCxnSpPr>
            <p:nvPr/>
          </p:nvCxnSpPr>
          <p:spPr bwMode="auto">
            <a:xfrm rot="16200000" flipV="1">
              <a:off x="5555395" y="3280591"/>
              <a:ext cx="581167" cy="542640"/>
            </a:xfrm>
            <a:prstGeom prst="bentConnector3">
              <a:avLst>
                <a:gd name="adj1" fmla="val 50000"/>
              </a:avLst>
            </a:prstGeom>
            <a:noFill/>
            <a:ln w="12700">
              <a:solidFill>
                <a:schemeClr val="tx1"/>
              </a:solidFill>
              <a:miter lim="800000"/>
              <a:headEnd/>
              <a:tailEnd type="none" w="lg" len="lg"/>
            </a:ln>
          </p:spPr>
        </p:cxnSp>
        <p:cxnSp>
          <p:nvCxnSpPr>
            <p:cNvPr id="11289" name="AutoShape 27"/>
            <p:cNvCxnSpPr>
              <a:cxnSpLocks noChangeShapeType="1"/>
              <a:stCxn id="11293" idx="0"/>
              <a:endCxn id="48" idx="3"/>
            </p:cNvCxnSpPr>
            <p:nvPr/>
          </p:nvCxnSpPr>
          <p:spPr bwMode="auto">
            <a:xfrm rot="5400000" flipH="1" flipV="1">
              <a:off x="7361094" y="3283304"/>
              <a:ext cx="573473" cy="529521"/>
            </a:xfrm>
            <a:prstGeom prst="bentConnector3">
              <a:avLst>
                <a:gd name="adj1" fmla="val 50000"/>
              </a:avLst>
            </a:prstGeom>
            <a:noFill/>
            <a:ln w="12700">
              <a:solidFill>
                <a:schemeClr val="tx1"/>
              </a:solidFill>
              <a:miter lim="800000"/>
              <a:headEnd/>
              <a:tailEnd type="none" w="lg" len="lg"/>
            </a:ln>
          </p:spPr>
        </p:cxnSp>
        <p:cxnSp>
          <p:nvCxnSpPr>
            <p:cNvPr id="11290" name="AutoShape 28"/>
            <p:cNvCxnSpPr>
              <a:cxnSpLocks noChangeShapeType="1"/>
              <a:stCxn id="11286" idx="0"/>
              <a:endCxn id="48" idx="3"/>
            </p:cNvCxnSpPr>
            <p:nvPr/>
          </p:nvCxnSpPr>
          <p:spPr bwMode="auto">
            <a:xfrm rot="16200000" flipV="1">
              <a:off x="7915118" y="3258801"/>
              <a:ext cx="581167" cy="586220"/>
            </a:xfrm>
            <a:prstGeom prst="bentConnector3">
              <a:avLst>
                <a:gd name="adj1" fmla="val 50000"/>
              </a:avLst>
            </a:prstGeom>
            <a:noFill/>
            <a:ln w="12700">
              <a:solidFill>
                <a:schemeClr val="tx1"/>
              </a:solidFill>
              <a:miter lim="800000"/>
              <a:headEnd/>
              <a:tailEnd type="none" w="lg" len="lg"/>
            </a:ln>
          </p:spPr>
        </p:cxnSp>
        <p:cxnSp>
          <p:nvCxnSpPr>
            <p:cNvPr id="11291" name="AutoShape 29"/>
            <p:cNvCxnSpPr>
              <a:cxnSpLocks noChangeShapeType="1"/>
              <a:stCxn id="11278" idx="0"/>
              <a:endCxn id="49" idx="3"/>
            </p:cNvCxnSpPr>
            <p:nvPr/>
          </p:nvCxnSpPr>
          <p:spPr bwMode="auto">
            <a:xfrm rot="5400000" flipH="1" flipV="1">
              <a:off x="6774610" y="4271960"/>
              <a:ext cx="535462" cy="681457"/>
            </a:xfrm>
            <a:prstGeom prst="bentConnector3">
              <a:avLst>
                <a:gd name="adj1" fmla="val 50000"/>
              </a:avLst>
            </a:prstGeom>
            <a:noFill/>
            <a:ln w="12700">
              <a:solidFill>
                <a:schemeClr val="tx1"/>
              </a:solidFill>
              <a:miter lim="800000"/>
              <a:headEnd/>
              <a:tailEnd type="none" w="lg" len="lg"/>
            </a:ln>
          </p:spPr>
        </p:cxnSp>
        <p:cxnSp>
          <p:nvCxnSpPr>
            <p:cNvPr id="11292" name="AutoShape 30"/>
            <p:cNvCxnSpPr>
              <a:cxnSpLocks noChangeShapeType="1"/>
              <a:stCxn id="11279" idx="0"/>
              <a:endCxn id="49" idx="3"/>
            </p:cNvCxnSpPr>
            <p:nvPr/>
          </p:nvCxnSpPr>
          <p:spPr bwMode="auto">
            <a:xfrm rot="16200000" flipV="1">
              <a:off x="7492754" y="4235273"/>
              <a:ext cx="535462" cy="754830"/>
            </a:xfrm>
            <a:prstGeom prst="bentConnector3">
              <a:avLst>
                <a:gd name="adj1" fmla="val 50000"/>
              </a:avLst>
            </a:prstGeom>
            <a:noFill/>
            <a:ln w="12700">
              <a:solidFill>
                <a:schemeClr val="tx1"/>
              </a:solidFill>
              <a:miter lim="800000"/>
              <a:headEnd/>
              <a:tailEnd type="none" w="lg" len="lg"/>
            </a:ln>
          </p:spPr>
        </p:cxnSp>
        <p:sp>
          <p:nvSpPr>
            <p:cNvPr id="11293" name="Rectangle 14"/>
            <p:cNvSpPr>
              <a:spLocks noChangeArrowheads="1"/>
            </p:cNvSpPr>
            <p:nvPr/>
          </p:nvSpPr>
          <p:spPr bwMode="auto">
            <a:xfrm>
              <a:off x="6789157" y="3834800"/>
              <a:ext cx="1187826" cy="339196"/>
            </a:xfrm>
            <a:prstGeom prst="rect">
              <a:avLst/>
            </a:prstGeom>
            <a:noFill/>
            <a:ln w="12700">
              <a:solidFill>
                <a:schemeClr val="tx1"/>
              </a:solidFill>
              <a:miter lim="800000"/>
              <a:headEnd/>
              <a:tailEnd/>
            </a:ln>
          </p:spPr>
          <p:txBody>
            <a:bodyPr wrap="none" lIns="92075" tIns="46038" rIns="92075" bIns="46038" anchor="ctr">
              <a:spAutoFit/>
            </a:bodyPr>
            <a:lstStyle/>
            <a:p>
              <a:r>
                <a:rPr lang="en-US" sz="1600" i="1" dirty="0">
                  <a:latin typeface="+mn-lt"/>
                </a:rPr>
                <a:t>BinaryExpr</a:t>
              </a:r>
            </a:p>
          </p:txBody>
        </p:sp>
        <p:sp>
          <p:nvSpPr>
            <p:cNvPr id="30" name="Text Box 9"/>
            <p:cNvSpPr txBox="1">
              <a:spLocks noChangeArrowheads="1"/>
            </p:cNvSpPr>
            <p:nvPr/>
          </p:nvSpPr>
          <p:spPr bwMode="auto">
            <a:xfrm>
              <a:off x="2899792" y="3842494"/>
              <a:ext cx="1723229"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i="1" dirty="0">
                  <a:latin typeface="+mn-lt"/>
                </a:rPr>
                <a:t>SubprogramDecl</a:t>
              </a:r>
            </a:p>
          </p:txBody>
        </p:sp>
        <p:cxnSp>
          <p:nvCxnSpPr>
            <p:cNvPr id="32" name="Elbow Connector 31"/>
            <p:cNvCxnSpPr>
              <a:stCxn id="30" idx="0"/>
              <a:endCxn id="46" idx="3"/>
            </p:cNvCxnSpPr>
            <p:nvPr/>
          </p:nvCxnSpPr>
          <p:spPr bwMode="auto">
            <a:xfrm rot="16200000" flipV="1">
              <a:off x="2849653" y="2930740"/>
              <a:ext cx="575557" cy="1247952"/>
            </a:xfrm>
            <a:prstGeom prst="bentConnector3">
              <a:avLst>
                <a:gd name="adj1" fmla="val 50000"/>
              </a:avLst>
            </a:prstGeom>
            <a:noFill/>
            <a:ln w="12700">
              <a:solidFill>
                <a:schemeClr val="tx1"/>
              </a:solidFill>
              <a:miter lim="800000"/>
              <a:headEnd/>
              <a:tailEnd type="none" w="lg" len="lg"/>
            </a:ln>
          </p:spPr>
        </p:cxnSp>
        <p:sp>
          <p:nvSpPr>
            <p:cNvPr id="33" name="Text Box 9"/>
            <p:cNvSpPr txBox="1">
              <a:spLocks noChangeArrowheads="1"/>
            </p:cNvSpPr>
            <p:nvPr/>
          </p:nvSpPr>
          <p:spPr bwMode="auto">
            <a:xfrm>
              <a:off x="2329863" y="4880419"/>
              <a:ext cx="1380186"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FunctionDecl</a:t>
              </a:r>
            </a:p>
          </p:txBody>
        </p:sp>
        <p:sp>
          <p:nvSpPr>
            <p:cNvPr id="34" name="Text Box 9"/>
            <p:cNvSpPr txBox="1">
              <a:spLocks noChangeArrowheads="1"/>
            </p:cNvSpPr>
            <p:nvPr/>
          </p:nvSpPr>
          <p:spPr bwMode="auto">
            <a:xfrm>
              <a:off x="3793514" y="4880419"/>
              <a:ext cx="1540486"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ProcedureDecl</a:t>
              </a:r>
            </a:p>
          </p:txBody>
        </p:sp>
        <p:cxnSp>
          <p:nvCxnSpPr>
            <p:cNvPr id="36" name="Elbow Connector 35"/>
            <p:cNvCxnSpPr>
              <a:stCxn id="33" idx="0"/>
              <a:endCxn id="50" idx="3"/>
            </p:cNvCxnSpPr>
            <p:nvPr/>
          </p:nvCxnSpPr>
          <p:spPr bwMode="auto">
            <a:xfrm rot="5400000" flipH="1" flipV="1">
              <a:off x="3126241" y="4245254"/>
              <a:ext cx="528880" cy="741450"/>
            </a:xfrm>
            <a:prstGeom prst="bentConnector3">
              <a:avLst>
                <a:gd name="adj1" fmla="val 50000"/>
              </a:avLst>
            </a:prstGeom>
            <a:noFill/>
            <a:ln w="12700">
              <a:solidFill>
                <a:schemeClr val="tx1"/>
              </a:solidFill>
              <a:miter lim="800000"/>
              <a:headEnd/>
              <a:tailEnd type="none" w="lg" len="lg"/>
            </a:ln>
          </p:spPr>
        </p:cxnSp>
        <p:cxnSp>
          <p:nvCxnSpPr>
            <p:cNvPr id="38" name="Elbow Connector 37"/>
            <p:cNvCxnSpPr>
              <a:stCxn id="34" idx="0"/>
              <a:endCxn id="50" idx="3"/>
            </p:cNvCxnSpPr>
            <p:nvPr/>
          </p:nvCxnSpPr>
          <p:spPr bwMode="auto">
            <a:xfrm rot="16200000" flipV="1">
              <a:off x="3898142" y="4214803"/>
              <a:ext cx="528880" cy="802351"/>
            </a:xfrm>
            <a:prstGeom prst="bentConnector3">
              <a:avLst>
                <a:gd name="adj1" fmla="val 50000"/>
              </a:avLst>
            </a:prstGeom>
            <a:noFill/>
            <a:ln w="12700">
              <a:solidFill>
                <a:schemeClr val="tx1"/>
              </a:solidFill>
              <a:miter lim="800000"/>
              <a:headEnd/>
              <a:tailEnd type="none" w="lg" len="lg"/>
            </a:ln>
          </p:spPr>
        </p:cxnSp>
        <p:sp>
          <p:nvSpPr>
            <p:cNvPr id="39" name="Text Box 9"/>
            <p:cNvSpPr txBox="1">
              <a:spLocks noChangeArrowheads="1"/>
            </p:cNvSpPr>
            <p:nvPr/>
          </p:nvSpPr>
          <p:spPr bwMode="auto">
            <a:xfrm>
              <a:off x="714675" y="3842494"/>
              <a:ext cx="1072409"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i="1" dirty="0">
                  <a:latin typeface="+mn-lt"/>
                </a:rPr>
                <a:t>InitialDecl</a:t>
              </a:r>
            </a:p>
          </p:txBody>
        </p:sp>
        <p:cxnSp>
          <p:nvCxnSpPr>
            <p:cNvPr id="43" name="Elbow Connector 42"/>
            <p:cNvCxnSpPr>
              <a:stCxn id="11273" idx="0"/>
              <a:endCxn id="51" idx="3"/>
            </p:cNvCxnSpPr>
            <p:nvPr/>
          </p:nvCxnSpPr>
          <p:spPr bwMode="auto">
            <a:xfrm rot="5400000" flipH="1" flipV="1">
              <a:off x="713622" y="4343162"/>
              <a:ext cx="523060" cy="551454"/>
            </a:xfrm>
            <a:prstGeom prst="bentConnector3">
              <a:avLst>
                <a:gd name="adj1" fmla="val 50000"/>
              </a:avLst>
            </a:prstGeom>
            <a:noFill/>
            <a:ln w="12700">
              <a:solidFill>
                <a:schemeClr val="tx1"/>
              </a:solidFill>
              <a:miter lim="800000"/>
              <a:headEnd/>
              <a:tailEnd type="none" w="lg" len="lg"/>
            </a:ln>
          </p:spPr>
        </p:cxnSp>
        <p:cxnSp>
          <p:nvCxnSpPr>
            <p:cNvPr id="45" name="Elbow Connector 44"/>
            <p:cNvCxnSpPr>
              <a:stCxn id="11274" idx="0"/>
              <a:endCxn id="51" idx="3"/>
            </p:cNvCxnSpPr>
            <p:nvPr/>
          </p:nvCxnSpPr>
          <p:spPr bwMode="auto">
            <a:xfrm rot="16200000" flipV="1">
              <a:off x="1262497" y="4345741"/>
              <a:ext cx="523060" cy="546295"/>
            </a:xfrm>
            <a:prstGeom prst="bentConnector3">
              <a:avLst>
                <a:gd name="adj1" fmla="val 50000"/>
              </a:avLst>
            </a:prstGeom>
            <a:noFill/>
            <a:ln w="12700">
              <a:solidFill>
                <a:schemeClr val="tx1"/>
              </a:solidFill>
              <a:miter lim="800000"/>
              <a:headEnd/>
              <a:tailEnd type="none" w="lg" len="lg"/>
            </a:ln>
          </p:spPr>
        </p:cxnSp>
        <p:sp>
          <p:nvSpPr>
            <p:cNvPr id="2" name="Isosceles Triangle 1"/>
            <p:cNvSpPr/>
            <p:nvPr/>
          </p:nvSpPr>
          <p:spPr bwMode="auto">
            <a:xfrm>
              <a:off x="4489704" y="2096883"/>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46" name="Isosceles Triangle 45"/>
            <p:cNvSpPr/>
            <p:nvPr/>
          </p:nvSpPr>
          <p:spPr bwMode="auto">
            <a:xfrm>
              <a:off x="2431159" y="3102345"/>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47" name="Isosceles Triangle 46"/>
            <p:cNvSpPr/>
            <p:nvPr/>
          </p:nvSpPr>
          <p:spPr bwMode="auto">
            <a:xfrm>
              <a:off x="5492362" y="3096735"/>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48" name="Isosceles Triangle 47"/>
            <p:cNvSpPr/>
            <p:nvPr/>
          </p:nvSpPr>
          <p:spPr bwMode="auto">
            <a:xfrm>
              <a:off x="7830295" y="3096735"/>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49" name="Isosceles Triangle 48"/>
            <p:cNvSpPr/>
            <p:nvPr/>
          </p:nvSpPr>
          <p:spPr bwMode="auto">
            <a:xfrm>
              <a:off x="7300774" y="4180365"/>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50" name="Isosceles Triangle 49"/>
            <p:cNvSpPr/>
            <p:nvPr/>
          </p:nvSpPr>
          <p:spPr bwMode="auto">
            <a:xfrm>
              <a:off x="3679110" y="4186947"/>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51" name="Isosceles Triangle 50"/>
            <p:cNvSpPr/>
            <p:nvPr/>
          </p:nvSpPr>
          <p:spPr bwMode="auto">
            <a:xfrm>
              <a:off x="1168583" y="4192767"/>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grpSp>
      <p:sp>
        <p:nvSpPr>
          <p:cNvPr id="23" name="TextBox 22"/>
          <p:cNvSpPr txBox="1"/>
          <p:nvPr/>
        </p:nvSpPr>
        <p:spPr>
          <a:xfrm>
            <a:off x="1752959" y="5638800"/>
            <a:ext cx="5638083" cy="400110"/>
          </a:xfrm>
          <a:prstGeom prst="rect">
            <a:avLst/>
          </a:prstGeom>
          <a:noFill/>
        </p:spPr>
        <p:txBody>
          <a:bodyPr wrap="none" rtlCol="0">
            <a:spAutoFit/>
          </a:bodyPr>
          <a:lstStyle/>
          <a:p>
            <a:r>
              <a:rPr lang="en-US" sz="2000" dirty="0"/>
              <a:t>(names for abstract classes are shown in italics)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Footer Placeholder 3"/>
          <p:cNvSpPr>
            <a:spLocks noGrp="1"/>
          </p:cNvSpPr>
          <p:nvPr>
            <p:ph type="ftr" sz="quarter" idx="10"/>
          </p:nvPr>
        </p:nvSpPr>
        <p:spPr>
          <a:noFill/>
        </p:spPr>
        <p:txBody>
          <a:bodyPr/>
          <a:lstStyle/>
          <a:p>
            <a:r>
              <a:rPr lang="en-US" dirty="0"/>
              <a:t>©SoftMoore Consulting</a:t>
            </a:r>
          </a:p>
        </p:txBody>
      </p:sp>
      <p:sp>
        <p:nvSpPr>
          <p:cNvPr id="12291" name="Slide Number Placeholder 4"/>
          <p:cNvSpPr>
            <a:spLocks noGrp="1"/>
          </p:cNvSpPr>
          <p:nvPr>
            <p:ph type="sldNum" sz="quarter" idx="11"/>
          </p:nvPr>
        </p:nvSpPr>
        <p:spPr>
          <a:noFill/>
        </p:spPr>
        <p:txBody>
          <a:bodyPr/>
          <a:lstStyle/>
          <a:p>
            <a:r>
              <a:rPr lang="en-US" dirty="0"/>
              <a:t>Slide </a:t>
            </a:r>
            <a:fld id="{A35AF84A-A53B-422F-87B6-7154F63E5C30}" type="slidenum">
              <a:rPr lang="en-US" smtClean="0"/>
              <a:pPr/>
              <a:t>19</a:t>
            </a:fld>
            <a:endParaRPr lang="en-US" dirty="0"/>
          </a:p>
        </p:txBody>
      </p:sp>
      <p:sp>
        <p:nvSpPr>
          <p:cNvPr id="12292" name="Rectangle 2"/>
          <p:cNvSpPr>
            <a:spLocks noGrp="1" noChangeArrowheads="1"/>
          </p:cNvSpPr>
          <p:nvPr>
            <p:ph type="title"/>
          </p:nvPr>
        </p:nvSpPr>
        <p:spPr/>
        <p:txBody>
          <a:bodyPr/>
          <a:lstStyle/>
          <a:p>
            <a:r>
              <a:rPr lang="en-US" dirty="0"/>
              <a:t>Language Constraints</a:t>
            </a:r>
            <a:br>
              <a:rPr lang="en-US" dirty="0"/>
            </a:br>
            <a:r>
              <a:rPr lang="en-US" dirty="0"/>
              <a:t>Associated With Identifiers</a:t>
            </a:r>
          </a:p>
        </p:txBody>
      </p:sp>
      <p:sp>
        <p:nvSpPr>
          <p:cNvPr id="12293" name="Rectangle 3"/>
          <p:cNvSpPr>
            <a:spLocks noGrp="1" noChangeArrowheads="1"/>
          </p:cNvSpPr>
          <p:nvPr>
            <p:ph type="body" idx="1"/>
          </p:nvPr>
        </p:nvSpPr>
        <p:spPr/>
        <p:txBody>
          <a:bodyPr/>
          <a:lstStyle/>
          <a:p>
            <a:r>
              <a:rPr lang="en-US" dirty="0"/>
              <a:t>A parser built using only the set of parsing rules will not reject programs that violate certain language constraints such as “an identifier must be declared exactly once”.</a:t>
            </a:r>
          </a:p>
          <a:p>
            <a:r>
              <a:rPr lang="en-US" dirty="0"/>
              <a:t>Examples: Valid syntax but not valid with respect to contextual constraints</a:t>
            </a:r>
            <a:endParaRPr lang="en-US" sz="1800" dirty="0">
              <a:latin typeface="Consolas" pitchFamily="49" charset="0"/>
            </a:endParaRPr>
          </a:p>
        </p:txBody>
      </p:sp>
      <p:sp>
        <p:nvSpPr>
          <p:cNvPr id="12294" name="Rectangle 11"/>
          <p:cNvSpPr>
            <a:spLocks noChangeArrowheads="1"/>
          </p:cNvSpPr>
          <p:nvPr/>
        </p:nvSpPr>
        <p:spPr bwMode="auto">
          <a:xfrm>
            <a:off x="1371600" y="3581400"/>
            <a:ext cx="2212144" cy="1239443"/>
          </a:xfrm>
          <a:prstGeom prst="rect">
            <a:avLst/>
          </a:prstGeom>
          <a:noFill/>
          <a:ln w="9525">
            <a:noFill/>
            <a:miter lim="800000"/>
            <a:headEnd/>
            <a:tailEnd/>
          </a:ln>
        </p:spPr>
        <p:txBody>
          <a:bodyPr wrap="none" lIns="92075" tIns="46038" rIns="92075" bIns="46038">
            <a:spAutoFit/>
          </a:bodyPr>
          <a:lstStyle/>
          <a:p>
            <a:pPr algn="l" eaLnBrk="1" hangingPunct="1">
              <a:spcBef>
                <a:spcPts val="100"/>
              </a:spcBef>
            </a:pPr>
            <a:r>
              <a:rPr lang="en-US" sz="1800" dirty="0">
                <a:latin typeface="Consolas" pitchFamily="49" charset="0"/>
              </a:rPr>
              <a:t>var x : Integer;</a:t>
            </a:r>
          </a:p>
          <a:p>
            <a:pPr algn="l" eaLnBrk="1" hangingPunct="1">
              <a:spcBef>
                <a:spcPts val="100"/>
              </a:spcBef>
            </a:pPr>
            <a:r>
              <a:rPr lang="en-US" sz="1800" dirty="0">
                <a:latin typeface="Consolas" pitchFamily="49" charset="0"/>
              </a:rPr>
              <a:t>begin</a:t>
            </a:r>
          </a:p>
          <a:p>
            <a:pPr algn="l" eaLnBrk="1" hangingPunct="1">
              <a:spcBef>
                <a:spcPts val="100"/>
              </a:spcBef>
            </a:pPr>
            <a:r>
              <a:rPr lang="en-US" sz="1800" dirty="0">
                <a:latin typeface="Consolas" pitchFamily="49" charset="0"/>
              </a:rPr>
              <a:t>   y := 5;</a:t>
            </a:r>
          </a:p>
          <a:p>
            <a:pPr algn="l" eaLnBrk="1" hangingPunct="1">
              <a:spcBef>
                <a:spcPts val="100"/>
              </a:spcBef>
            </a:pPr>
            <a:r>
              <a:rPr lang="en-US" sz="1800" dirty="0">
                <a:latin typeface="Consolas" pitchFamily="49" charset="0"/>
              </a:rPr>
              <a:t>end.</a:t>
            </a:r>
          </a:p>
        </p:txBody>
      </p:sp>
      <p:sp>
        <p:nvSpPr>
          <p:cNvPr id="12295" name="Rectangle 12"/>
          <p:cNvSpPr>
            <a:spLocks noChangeArrowheads="1"/>
          </p:cNvSpPr>
          <p:nvPr/>
        </p:nvSpPr>
        <p:spPr bwMode="auto">
          <a:xfrm>
            <a:off x="5099050" y="3581400"/>
            <a:ext cx="1832233" cy="1239443"/>
          </a:xfrm>
          <a:prstGeom prst="rect">
            <a:avLst/>
          </a:prstGeom>
          <a:noFill/>
          <a:ln w="9525">
            <a:noFill/>
            <a:miter lim="800000"/>
            <a:headEnd/>
            <a:tailEnd/>
          </a:ln>
        </p:spPr>
        <p:txBody>
          <a:bodyPr wrap="none" lIns="92075" tIns="46038" rIns="92075" bIns="46038">
            <a:spAutoFit/>
          </a:bodyPr>
          <a:lstStyle/>
          <a:p>
            <a:pPr algn="l" eaLnBrk="1" hangingPunct="1">
              <a:spcBef>
                <a:spcPts val="100"/>
              </a:spcBef>
            </a:pPr>
            <a:r>
              <a:rPr lang="en-US" sz="1800" dirty="0">
                <a:latin typeface="Consolas" pitchFamily="49" charset="0"/>
              </a:rPr>
              <a:t>var c : Char;</a:t>
            </a:r>
          </a:p>
          <a:p>
            <a:pPr algn="l" eaLnBrk="1" hangingPunct="1">
              <a:spcBef>
                <a:spcPts val="100"/>
              </a:spcBef>
            </a:pPr>
            <a:r>
              <a:rPr lang="en-US" sz="1800" dirty="0">
                <a:latin typeface="Consolas" pitchFamily="49" charset="0"/>
              </a:rPr>
              <a:t>begin</a:t>
            </a:r>
          </a:p>
          <a:p>
            <a:pPr algn="l" eaLnBrk="1" hangingPunct="1">
              <a:spcBef>
                <a:spcPts val="100"/>
              </a:spcBef>
            </a:pPr>
            <a:r>
              <a:rPr lang="en-US" sz="1800" dirty="0">
                <a:latin typeface="Consolas" pitchFamily="49" charset="0"/>
              </a:rPr>
              <a:t>   c := -3;</a:t>
            </a:r>
          </a:p>
          <a:p>
            <a:pPr algn="l" eaLnBrk="1" hangingPunct="1">
              <a:spcBef>
                <a:spcPts val="100"/>
              </a:spcBef>
            </a:pPr>
            <a:r>
              <a:rPr lang="en-US" sz="1800" dirty="0">
                <a:latin typeface="Consolas" pitchFamily="49" charset="0"/>
              </a:rPr>
              <a:t>end.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3"/>
          <p:cNvSpPr>
            <a:spLocks noGrp="1"/>
          </p:cNvSpPr>
          <p:nvPr>
            <p:ph type="ftr" sz="quarter" idx="10"/>
          </p:nvPr>
        </p:nvSpPr>
        <p:spPr>
          <a:noFill/>
        </p:spPr>
        <p:txBody>
          <a:bodyPr/>
          <a:lstStyle/>
          <a:p>
            <a:r>
              <a:rPr lang="en-US" dirty="0"/>
              <a:t>©SoftMoore Consulting</a:t>
            </a:r>
          </a:p>
        </p:txBody>
      </p:sp>
      <p:sp>
        <p:nvSpPr>
          <p:cNvPr id="4099" name="Slide Number Placeholder 4"/>
          <p:cNvSpPr>
            <a:spLocks noGrp="1"/>
          </p:cNvSpPr>
          <p:nvPr>
            <p:ph type="sldNum" sz="quarter" idx="11"/>
          </p:nvPr>
        </p:nvSpPr>
        <p:spPr>
          <a:noFill/>
        </p:spPr>
        <p:txBody>
          <a:bodyPr/>
          <a:lstStyle/>
          <a:p>
            <a:r>
              <a:rPr lang="en-US" dirty="0"/>
              <a:t>Slide </a:t>
            </a:r>
            <a:fld id="{538968A7-C1FE-4C28-A155-827E03F3290A}" type="slidenum">
              <a:rPr lang="en-US" smtClean="0"/>
              <a:pPr/>
              <a:t>2</a:t>
            </a:fld>
            <a:endParaRPr lang="en-US" dirty="0"/>
          </a:p>
        </p:txBody>
      </p:sp>
      <p:sp>
        <p:nvSpPr>
          <p:cNvPr id="4100" name="Rectangle 2"/>
          <p:cNvSpPr>
            <a:spLocks noGrp="1" noChangeArrowheads="1"/>
          </p:cNvSpPr>
          <p:nvPr>
            <p:ph type="title"/>
          </p:nvPr>
        </p:nvSpPr>
        <p:spPr/>
        <p:txBody>
          <a:bodyPr/>
          <a:lstStyle/>
          <a:p>
            <a:r>
              <a:rPr lang="en-US" dirty="0"/>
              <a:t>Abstract Syntax Trees</a:t>
            </a:r>
          </a:p>
        </p:txBody>
      </p:sp>
      <p:sp>
        <p:nvSpPr>
          <p:cNvPr id="4101" name="Rectangle 3"/>
          <p:cNvSpPr>
            <a:spLocks noGrp="1" noChangeArrowheads="1"/>
          </p:cNvSpPr>
          <p:nvPr>
            <p:ph type="body" idx="1"/>
          </p:nvPr>
        </p:nvSpPr>
        <p:spPr/>
        <p:txBody>
          <a:bodyPr/>
          <a:lstStyle/>
          <a:p>
            <a:r>
              <a:rPr lang="en-US" dirty="0"/>
              <a:t>We will modify our parser one more time so that, as it parses the source code, it will also generate an intermediate representation of the program known as abstract syntax trees.</a:t>
            </a:r>
          </a:p>
          <a:p>
            <a:r>
              <a:rPr lang="en-US" dirty="0"/>
              <a:t>An abstract syntax tree is similar to a parse tree but without extraneous nonterminal and terminal symbols.</a:t>
            </a:r>
          </a:p>
          <a:p>
            <a:r>
              <a:rPr lang="en-US" dirty="0"/>
              <a:t>Abstract syntax trees provide an explicit representation of the structure of the source code that can be used for</a:t>
            </a:r>
          </a:p>
          <a:p>
            <a:pPr lvl="1"/>
            <a:r>
              <a:rPr lang="en-US" dirty="0"/>
              <a:t>additional constraint analysis (e.g., for type constraints)</a:t>
            </a:r>
          </a:p>
          <a:p>
            <a:pPr lvl="1"/>
            <a:r>
              <a:rPr lang="en-US" dirty="0"/>
              <a:t>some optimization (tree transformations)</a:t>
            </a:r>
          </a:p>
          <a:p>
            <a:pPr lvl="1"/>
            <a:r>
              <a:rPr lang="en-US" dirty="0"/>
              <a:t>code generation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3"/>
          <p:cNvSpPr>
            <a:spLocks noGrp="1"/>
          </p:cNvSpPr>
          <p:nvPr>
            <p:ph type="ftr" sz="quarter" idx="10"/>
          </p:nvPr>
        </p:nvSpPr>
        <p:spPr>
          <a:noFill/>
        </p:spPr>
        <p:txBody>
          <a:bodyPr/>
          <a:lstStyle/>
          <a:p>
            <a:r>
              <a:rPr lang="en-US" dirty="0"/>
              <a:t>©SoftMoore Consulting</a:t>
            </a:r>
          </a:p>
        </p:txBody>
      </p:sp>
      <p:sp>
        <p:nvSpPr>
          <p:cNvPr id="13315" name="Slide Number Placeholder 4"/>
          <p:cNvSpPr>
            <a:spLocks noGrp="1"/>
          </p:cNvSpPr>
          <p:nvPr>
            <p:ph type="sldNum" sz="quarter" idx="11"/>
          </p:nvPr>
        </p:nvSpPr>
        <p:spPr>
          <a:noFill/>
        </p:spPr>
        <p:txBody>
          <a:bodyPr/>
          <a:lstStyle/>
          <a:p>
            <a:r>
              <a:rPr lang="en-US" dirty="0"/>
              <a:t>Slide </a:t>
            </a:r>
            <a:fld id="{5036A884-F706-490A-BA58-22ACD91F3BF7}" type="slidenum">
              <a:rPr lang="en-US" smtClean="0"/>
              <a:pPr/>
              <a:t>20</a:t>
            </a:fld>
            <a:endParaRPr lang="en-US" dirty="0"/>
          </a:p>
        </p:txBody>
      </p:sp>
      <p:sp>
        <p:nvSpPr>
          <p:cNvPr id="13316" name="Rectangle 2"/>
          <p:cNvSpPr>
            <a:spLocks noGrp="1" noChangeArrowheads="1"/>
          </p:cNvSpPr>
          <p:nvPr>
            <p:ph type="title"/>
          </p:nvPr>
        </p:nvSpPr>
        <p:spPr/>
        <p:txBody>
          <a:bodyPr/>
          <a:lstStyle/>
          <a:p>
            <a:r>
              <a:rPr lang="en-US" dirty="0"/>
              <a:t>Class </a:t>
            </a:r>
            <a:r>
              <a:rPr lang="en-US" dirty="0">
                <a:latin typeface="Consolas" pitchFamily="49" charset="0"/>
                <a:cs typeface="Consolas" pitchFamily="49" charset="0"/>
              </a:rPr>
              <a:t>IdTable</a:t>
            </a:r>
          </a:p>
        </p:txBody>
      </p:sp>
      <p:sp>
        <p:nvSpPr>
          <p:cNvPr id="13317" name="Rectangle 3"/>
          <p:cNvSpPr>
            <a:spLocks noGrp="1" noChangeArrowheads="1"/>
          </p:cNvSpPr>
          <p:nvPr>
            <p:ph type="body" idx="1"/>
          </p:nvPr>
        </p:nvSpPr>
        <p:spPr/>
        <p:txBody>
          <a:bodyPr/>
          <a:lstStyle/>
          <a:p>
            <a:r>
              <a:rPr lang="en-US" dirty="0"/>
              <a:t>We will extend class </a:t>
            </a:r>
            <a:r>
              <a:rPr lang="en-US" dirty="0">
                <a:latin typeface="Consolas" pitchFamily="49" charset="0"/>
              </a:rPr>
              <a:t>IdTable</a:t>
            </a:r>
            <a:r>
              <a:rPr lang="en-US" dirty="0"/>
              <a:t> to help track not only of the types of identifiers that have been declared, but also of their declarations.</a:t>
            </a:r>
          </a:p>
          <a:p>
            <a:r>
              <a:rPr lang="en-US" dirty="0"/>
              <a:t>Class </a:t>
            </a:r>
            <a:r>
              <a:rPr lang="en-US" dirty="0">
                <a:latin typeface="Consolas" pitchFamily="49" charset="0"/>
                <a:cs typeface="Consolas" pitchFamily="49" charset="0"/>
              </a:rPr>
              <a:t>Declaration</a:t>
            </a:r>
            <a:r>
              <a:rPr lang="en-US" dirty="0"/>
              <a:t> is part of the AST hierarchy.  A declaration object contains a reference to the identifier token and information about its type.  We will use different subclasses of </a:t>
            </a:r>
            <a:r>
              <a:rPr lang="en-US" dirty="0">
                <a:latin typeface="Consolas" pitchFamily="49" charset="0"/>
                <a:cs typeface="Consolas" pitchFamily="49" charset="0"/>
              </a:rPr>
              <a:t>Declaration</a:t>
            </a:r>
            <a:r>
              <a:rPr lang="en-US" dirty="0"/>
              <a:t> for kinds of declarations; e.g., </a:t>
            </a:r>
            <a:r>
              <a:rPr lang="en-US" dirty="0">
                <a:latin typeface="Consolas" panose="020B0609020204030204" pitchFamily="49" charset="0"/>
              </a:rPr>
              <a:t>ConstDecl</a:t>
            </a:r>
            <a:r>
              <a:rPr lang="en-US" dirty="0"/>
              <a:t>, </a:t>
            </a:r>
            <a:r>
              <a:rPr lang="en-US" dirty="0">
                <a:latin typeface="Consolas" panose="020B0609020204030204" pitchFamily="49" charset="0"/>
              </a:rPr>
              <a:t>VarDecl</a:t>
            </a:r>
            <a:r>
              <a:rPr lang="en-US" dirty="0"/>
              <a:t>, </a:t>
            </a:r>
            <a:r>
              <a:rPr lang="en-US" dirty="0">
                <a:latin typeface="Consolas" panose="020B0609020204030204" pitchFamily="49" charset="0"/>
              </a:rPr>
              <a:t>ProcedureDecl</a:t>
            </a:r>
            <a:r>
              <a:rPr lang="en-US" dirty="0"/>
              <a:t>, etc.</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900" dirty="0"/>
              <a:t>Selected Methods in Class </a:t>
            </a:r>
            <a:r>
              <a:rPr lang="en-US" sz="2900" dirty="0" err="1">
                <a:latin typeface="Consolas" pitchFamily="49" charset="0"/>
                <a:cs typeface="Consolas" pitchFamily="49" charset="0"/>
              </a:rPr>
              <a:t>IdTable</a:t>
            </a:r>
            <a:endParaRPr lang="en-US" sz="2900" dirty="0"/>
          </a:p>
        </p:txBody>
      </p:sp>
      <p:sp>
        <p:nvSpPr>
          <p:cNvPr id="3" name="Content Placeholder 2"/>
          <p:cNvSpPr>
            <a:spLocks noGrp="1"/>
          </p:cNvSpPr>
          <p:nvPr>
            <p:ph idx="1"/>
          </p:nvPr>
        </p:nvSpPr>
        <p:spPr/>
        <p:txBody>
          <a:bodyPr lIns="182880" tIns="91440"/>
          <a:lstStyle/>
          <a:p>
            <a:pPr marL="91440" indent="0">
              <a:spcBef>
                <a:spcPts val="100"/>
              </a:spcBef>
              <a:buNone/>
            </a:pPr>
            <a:r>
              <a:rPr lang="en-US" sz="1800" dirty="0">
                <a:latin typeface="Consolas" pitchFamily="49" charset="0"/>
                <a:cs typeface="Consolas" pitchFamily="49" charset="0"/>
              </a:rPr>
              <a:t>/**</a:t>
            </a:r>
          </a:p>
          <a:p>
            <a:pPr marL="91440" indent="0">
              <a:spcBef>
                <a:spcPts val="100"/>
              </a:spcBef>
              <a:buNone/>
            </a:pPr>
            <a:r>
              <a:rPr lang="en-US" sz="1800" dirty="0">
                <a:latin typeface="Consolas" pitchFamily="49" charset="0"/>
                <a:cs typeface="Consolas" pitchFamily="49" charset="0"/>
              </a:rPr>
              <a:t> * Returns the current scope level.</a:t>
            </a:r>
          </a:p>
          <a:p>
            <a:pPr marL="91440" indent="0">
              <a:spcBef>
                <a:spcPts val="100"/>
              </a:spcBef>
              <a:buNone/>
            </a:pPr>
            <a:r>
              <a:rPr lang="en-US" sz="1800" dirty="0">
                <a:latin typeface="Consolas" pitchFamily="49" charset="0"/>
                <a:cs typeface="Consolas" pitchFamily="49" charset="0"/>
              </a:rPr>
              <a:t> */</a:t>
            </a:r>
          </a:p>
          <a:p>
            <a:pPr marL="91440" indent="0">
              <a:spcBef>
                <a:spcPts val="100"/>
              </a:spcBef>
              <a:buNone/>
            </a:pPr>
            <a:r>
              <a:rPr lang="en-US" sz="1800" dirty="0">
                <a:latin typeface="Consolas" pitchFamily="49" charset="0"/>
                <a:cs typeface="Consolas" pitchFamily="49" charset="0"/>
              </a:rPr>
              <a:t>public </a:t>
            </a:r>
            <a:r>
              <a:rPr lang="en-US" sz="1800" dirty="0" err="1">
                <a:latin typeface="Consolas" pitchFamily="49" charset="0"/>
                <a:cs typeface="Consolas" pitchFamily="49" charset="0"/>
              </a:rPr>
              <a:t>ScopeLevel</a:t>
            </a:r>
            <a:r>
              <a:rPr lang="en-US" sz="1800" dirty="0">
                <a:latin typeface="Consolas" pitchFamily="49" charset="0"/>
                <a:cs typeface="Consolas" pitchFamily="49" charset="0"/>
              </a:rPr>
              <a:t> </a:t>
            </a:r>
            <a:r>
              <a:rPr lang="en-US" sz="1800" dirty="0" err="1">
                <a:latin typeface="Consolas" pitchFamily="49" charset="0"/>
                <a:cs typeface="Consolas" pitchFamily="49" charset="0"/>
              </a:rPr>
              <a:t>getScopeLevel</a:t>
            </a:r>
            <a:r>
              <a:rPr lang="en-US" sz="1800" dirty="0">
                <a:latin typeface="Consolas" pitchFamily="49" charset="0"/>
                <a:cs typeface="Consolas" pitchFamily="49" charset="0"/>
              </a:rPr>
              <a:t>()</a:t>
            </a:r>
          </a:p>
          <a:p>
            <a:pPr marL="91440" indent="0">
              <a:spcBef>
                <a:spcPts val="100"/>
              </a:spcBef>
              <a:buNone/>
            </a:pPr>
            <a:endParaRPr lang="en-US" sz="1800" dirty="0">
              <a:latin typeface="Consolas" pitchFamily="49" charset="0"/>
              <a:cs typeface="Consolas" pitchFamily="49" charset="0"/>
            </a:endParaRPr>
          </a:p>
          <a:p>
            <a:pPr marL="91440" indent="0">
              <a:spcBef>
                <a:spcPts val="0"/>
              </a:spcBef>
              <a:buNone/>
            </a:pP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 * Opens a new scope for identifiers.</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public void </a:t>
            </a:r>
            <a:r>
              <a:rPr lang="en-US" sz="1800" dirty="0" err="1">
                <a:latin typeface="Consolas" pitchFamily="49" charset="0"/>
                <a:cs typeface="Consolas" pitchFamily="49" charset="0"/>
              </a:rPr>
              <a:t>openScope</a:t>
            </a:r>
            <a:r>
              <a:rPr lang="en-US" sz="1800" dirty="0">
                <a:latin typeface="Consolas" pitchFamily="49" charset="0"/>
                <a:cs typeface="Consolas" pitchFamily="49" charset="0"/>
              </a:rPr>
              <a:t>()</a:t>
            </a:r>
          </a:p>
          <a:p>
            <a:pPr marL="91440" indent="0">
              <a:spcBef>
                <a:spcPts val="0"/>
              </a:spcBef>
              <a:buNone/>
            </a:pPr>
            <a:endParaRPr lang="en-US" sz="1800" dirty="0">
              <a:latin typeface="Consolas" pitchFamily="49" charset="0"/>
              <a:cs typeface="Consolas" pitchFamily="49" charset="0"/>
            </a:endParaRPr>
          </a:p>
          <a:p>
            <a:pPr marL="91440" indent="0">
              <a:spcBef>
                <a:spcPts val="0"/>
              </a:spcBef>
              <a:buNone/>
            </a:pP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 * Closes the outermost scope.</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public void </a:t>
            </a:r>
            <a:r>
              <a:rPr lang="en-US" sz="1800" dirty="0" err="1">
                <a:latin typeface="Consolas" pitchFamily="49" charset="0"/>
                <a:cs typeface="Consolas" pitchFamily="49" charset="0"/>
              </a:rPr>
              <a:t>closeScope</a:t>
            </a:r>
            <a:r>
              <a:rPr lang="en-US" sz="1800" dirty="0">
                <a:latin typeface="Consolas" pitchFamily="49" charset="0"/>
                <a:cs typeface="Consolas" pitchFamily="49" charset="0"/>
              </a:rPr>
              <a:t>()</a:t>
            </a:r>
          </a:p>
          <a:p>
            <a:pPr marL="91440" indent="0">
              <a:spcBef>
                <a:spcPts val="0"/>
              </a:spcBef>
              <a:buNone/>
            </a:pPr>
            <a:endParaRPr lang="en-US" sz="1800" dirty="0">
              <a:latin typeface="Consolas" pitchFamily="49" charset="0"/>
              <a:cs typeface="Consolas" pitchFamily="49" charset="0"/>
            </a:endParaRP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21</a:t>
            </a:fld>
            <a:endParaRPr lang="en-US"/>
          </a:p>
        </p:txBody>
      </p:sp>
      <p:sp>
        <p:nvSpPr>
          <p:cNvPr id="6" name="TextBox 5">
            <a:extLst>
              <a:ext uri="{FF2B5EF4-FFF2-40B4-BE49-F238E27FC236}">
                <a16:creationId xmlns:a16="http://schemas.microsoft.com/office/drawing/2014/main" id="{C65FA996-E692-477E-8CB0-D491030851D6}"/>
              </a:ext>
            </a:extLst>
          </p:cNvPr>
          <p:cNvSpPr txBox="1"/>
          <p:nvPr/>
        </p:nvSpPr>
        <p:spPr>
          <a:xfrm>
            <a:off x="5616843" y="2413337"/>
            <a:ext cx="3222357" cy="1015663"/>
          </a:xfrm>
          <a:prstGeom prst="rect">
            <a:avLst/>
          </a:prstGeom>
          <a:noFill/>
          <a:ln>
            <a:solidFill>
              <a:schemeClr val="tx1"/>
            </a:solidFill>
          </a:ln>
        </p:spPr>
        <p:txBody>
          <a:bodyPr wrap="none" rtlCol="0">
            <a:spAutoFit/>
          </a:bodyPr>
          <a:lstStyle/>
          <a:p>
            <a:pPr algn="l"/>
            <a:r>
              <a:rPr lang="en-US" sz="2000" dirty="0" err="1">
                <a:latin typeface="Consolas" panose="020B0609020204030204" pitchFamily="49" charset="0"/>
              </a:rPr>
              <a:t>ScopeLevel</a:t>
            </a:r>
            <a:r>
              <a:rPr lang="en-US" sz="2000" dirty="0"/>
              <a:t> is an </a:t>
            </a:r>
            <a:r>
              <a:rPr lang="en-US" sz="2000" dirty="0" err="1">
                <a:latin typeface="Consolas" panose="020B0609020204030204" pitchFamily="49" charset="0"/>
              </a:rPr>
              <a:t>enum</a:t>
            </a:r>
            <a:br>
              <a:rPr lang="en-US" sz="2000" dirty="0">
                <a:latin typeface="Consolas" panose="020B0609020204030204" pitchFamily="49" charset="0"/>
              </a:rPr>
            </a:br>
            <a:r>
              <a:rPr lang="en-US" sz="2000" dirty="0"/>
              <a:t>class with only two values,</a:t>
            </a:r>
            <a:br>
              <a:rPr lang="en-US" sz="2000" dirty="0"/>
            </a:br>
            <a:r>
              <a:rPr lang="en-US" sz="2000" dirty="0">
                <a:latin typeface="Consolas" panose="020B0609020204030204" pitchFamily="49" charset="0"/>
              </a:rPr>
              <a:t>PROGRAM</a:t>
            </a:r>
            <a:r>
              <a:rPr lang="en-US" sz="2000" dirty="0"/>
              <a:t> and </a:t>
            </a:r>
            <a:r>
              <a:rPr lang="en-US" sz="2000" dirty="0">
                <a:latin typeface="Consolas" panose="020B0609020204030204" pitchFamily="49" charset="0"/>
              </a:rPr>
              <a:t>SUBPROGRAM</a:t>
            </a:r>
            <a:r>
              <a:rPr lang="en-US" sz="2000" dirty="0"/>
              <a:t>.</a:t>
            </a:r>
          </a:p>
        </p:txBody>
      </p:sp>
      <p:sp>
        <p:nvSpPr>
          <p:cNvPr id="7" name="Diamond 6">
            <a:extLst>
              <a:ext uri="{FF2B5EF4-FFF2-40B4-BE49-F238E27FC236}">
                <a16:creationId xmlns:a16="http://schemas.microsoft.com/office/drawing/2014/main" id="{54D2FBF8-47E5-42A2-9028-FA3EE27E6DEF}"/>
              </a:ext>
            </a:extLst>
          </p:cNvPr>
          <p:cNvSpPr/>
          <p:nvPr/>
        </p:nvSpPr>
        <p:spPr bwMode="auto">
          <a:xfrm>
            <a:off x="2164773" y="2462645"/>
            <a:ext cx="152400" cy="15240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cxnSp>
        <p:nvCxnSpPr>
          <p:cNvPr id="8" name="Elbow Connector 8">
            <a:extLst>
              <a:ext uri="{FF2B5EF4-FFF2-40B4-BE49-F238E27FC236}">
                <a16:creationId xmlns:a16="http://schemas.microsoft.com/office/drawing/2014/main" id="{62320C38-430B-4FAB-96BF-AFD327EF7DC4}"/>
              </a:ext>
            </a:extLst>
          </p:cNvPr>
          <p:cNvCxnSpPr>
            <a:stCxn id="6" idx="1"/>
            <a:endCxn id="7" idx="2"/>
          </p:cNvCxnSpPr>
          <p:nvPr/>
        </p:nvCxnSpPr>
        <p:spPr bwMode="auto">
          <a:xfrm rot="10800000">
            <a:off x="2240973" y="2615045"/>
            <a:ext cx="3375870" cy="306124"/>
          </a:xfrm>
          <a:prstGeom prst="bentConnector2">
            <a:avLst/>
          </a:prstGeom>
          <a:no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37090653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900" dirty="0"/>
              <a:t>Selected Methods in Class </a:t>
            </a:r>
            <a:r>
              <a:rPr lang="en-US" sz="2900" dirty="0" err="1">
                <a:latin typeface="Consolas" pitchFamily="49" charset="0"/>
                <a:cs typeface="Consolas" pitchFamily="49" charset="0"/>
              </a:rPr>
              <a:t>IdTable</a:t>
            </a:r>
            <a:r>
              <a:rPr lang="en-US" sz="2900" dirty="0"/>
              <a:t> </a:t>
            </a:r>
            <a:r>
              <a:rPr lang="en-US" sz="2400" dirty="0"/>
              <a:t>(</a:t>
            </a:r>
            <a:r>
              <a:rPr lang="en-US" sz="2400" dirty="0">
                <a:latin typeface="+mn-lt"/>
                <a:cs typeface="Consolas" pitchFamily="49" charset="0"/>
              </a:rPr>
              <a:t>continued)</a:t>
            </a:r>
            <a:endParaRPr lang="en-US" sz="2900" dirty="0">
              <a:latin typeface="+mn-lt"/>
            </a:endParaRPr>
          </a:p>
        </p:txBody>
      </p:sp>
      <p:sp>
        <p:nvSpPr>
          <p:cNvPr id="3" name="Content Placeholder 2"/>
          <p:cNvSpPr>
            <a:spLocks noGrp="1"/>
          </p:cNvSpPr>
          <p:nvPr>
            <p:ph idx="1"/>
          </p:nvPr>
        </p:nvSpPr>
        <p:spPr>
          <a:xfrm>
            <a:off x="458787" y="1363663"/>
            <a:ext cx="8321040" cy="4935537"/>
          </a:xfrm>
        </p:spPr>
        <p:txBody>
          <a:bodyPr lIns="182880" tIns="91440"/>
          <a:lstStyle/>
          <a:p>
            <a:pPr marL="91440" indent="0">
              <a:spcBef>
                <a:spcPts val="0"/>
              </a:spcBef>
              <a:buNone/>
            </a:pP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 * Add a declaration at the current scope level.</a:t>
            </a:r>
          </a:p>
          <a:p>
            <a:pPr marL="91440" indent="0">
              <a:spcBef>
                <a:spcPts val="0"/>
              </a:spcBef>
              <a:buNone/>
            </a:pPr>
            <a:r>
              <a:rPr lang="en-US" sz="1800" dirty="0">
                <a:latin typeface="Consolas" pitchFamily="49" charset="0"/>
                <a:cs typeface="Consolas" pitchFamily="49" charset="0"/>
              </a:rPr>
              <a:t> * @throws </a:t>
            </a:r>
            <a:r>
              <a:rPr lang="en-US" sz="1800" dirty="0" err="1">
                <a:latin typeface="Consolas" pitchFamily="49" charset="0"/>
                <a:cs typeface="Consolas" pitchFamily="49" charset="0"/>
              </a:rPr>
              <a:t>ParserException</a:t>
            </a:r>
            <a:r>
              <a:rPr lang="en-US" sz="1800" dirty="0">
                <a:latin typeface="Consolas" pitchFamily="49" charset="0"/>
                <a:cs typeface="Consolas" pitchFamily="49" charset="0"/>
              </a:rPr>
              <a:t> if the identifier token associated</a:t>
            </a:r>
          </a:p>
          <a:p>
            <a:pPr marL="91440" indent="0">
              <a:spcBef>
                <a:spcPts val="0"/>
              </a:spcBef>
              <a:buNone/>
            </a:pPr>
            <a:r>
              <a:rPr lang="en-US" sz="1800" dirty="0">
                <a:latin typeface="Consolas" pitchFamily="49" charset="0"/>
                <a:cs typeface="Consolas" pitchFamily="49" charset="0"/>
              </a:rPr>
              <a:t> *                         with the declaration is already</a:t>
            </a:r>
          </a:p>
          <a:p>
            <a:pPr marL="91440" indent="0">
              <a:spcBef>
                <a:spcPts val="0"/>
              </a:spcBef>
              <a:buNone/>
            </a:pPr>
            <a:r>
              <a:rPr lang="en-US" sz="1800" dirty="0">
                <a:latin typeface="Consolas" pitchFamily="49" charset="0"/>
                <a:cs typeface="Consolas" pitchFamily="49" charset="0"/>
              </a:rPr>
              <a:t> *                         defined in the current scope.</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public void add(Declaration </a:t>
            </a:r>
            <a:r>
              <a:rPr lang="en-US" sz="1800" dirty="0" err="1">
                <a:latin typeface="Consolas" pitchFamily="49" charset="0"/>
                <a:cs typeface="Consolas" pitchFamily="49" charset="0"/>
              </a:rPr>
              <a:t>decl</a:t>
            </a:r>
            <a:r>
              <a:rPr lang="en-US" sz="1800" dirty="0">
                <a:latin typeface="Consolas" pitchFamily="49" charset="0"/>
                <a:cs typeface="Consolas" pitchFamily="49" charset="0"/>
              </a:rPr>
              <a:t>) throws </a:t>
            </a:r>
            <a:r>
              <a:rPr lang="en-US" sz="1800" dirty="0" err="1">
                <a:latin typeface="Consolas" pitchFamily="49" charset="0"/>
                <a:cs typeface="Consolas" pitchFamily="49" charset="0"/>
              </a:rPr>
              <a:t>ParserException</a:t>
            </a:r>
            <a:endParaRPr lang="en-US" sz="1800" dirty="0">
              <a:latin typeface="Consolas" pitchFamily="49" charset="0"/>
              <a:cs typeface="Consolas" pitchFamily="49" charset="0"/>
            </a:endParaRPr>
          </a:p>
          <a:p>
            <a:pPr marL="91440" indent="0">
              <a:spcBef>
                <a:spcPts val="100"/>
              </a:spcBef>
              <a:buNone/>
            </a:pPr>
            <a:endParaRPr lang="en-US" sz="1800" dirty="0">
              <a:latin typeface="Consolas" pitchFamily="49" charset="0"/>
              <a:cs typeface="Consolas" pitchFamily="49" charset="0"/>
            </a:endParaRPr>
          </a:p>
          <a:p>
            <a:pPr marL="91440" indent="0">
              <a:spcBef>
                <a:spcPts val="100"/>
              </a:spcBef>
              <a:buNone/>
            </a:pPr>
            <a:r>
              <a:rPr lang="en-US" sz="1800" dirty="0">
                <a:latin typeface="Consolas" pitchFamily="49" charset="0"/>
                <a:cs typeface="Consolas" pitchFamily="49" charset="0"/>
              </a:rPr>
              <a:t>/**</a:t>
            </a:r>
          </a:p>
          <a:p>
            <a:pPr marL="91440" indent="0">
              <a:spcBef>
                <a:spcPts val="100"/>
              </a:spcBef>
              <a:buNone/>
            </a:pPr>
            <a:r>
              <a:rPr lang="en-US" sz="1800" dirty="0">
                <a:latin typeface="Consolas" pitchFamily="49" charset="0"/>
                <a:cs typeface="Consolas" pitchFamily="49" charset="0"/>
              </a:rPr>
              <a:t> * Returns the Declaration associated with the identifier</a:t>
            </a:r>
          </a:p>
          <a:p>
            <a:pPr marL="91440" indent="0">
              <a:spcBef>
                <a:spcPts val="100"/>
              </a:spcBef>
              <a:buNone/>
            </a:pPr>
            <a:r>
              <a:rPr lang="en-US" sz="1800" dirty="0">
                <a:latin typeface="Consolas" pitchFamily="49" charset="0"/>
                <a:cs typeface="Consolas" pitchFamily="49" charset="0"/>
              </a:rPr>
              <a:t> * token's text.  Returns null if the identifier is not found.  </a:t>
            </a:r>
          </a:p>
          <a:p>
            <a:pPr marL="91440" indent="0">
              <a:spcBef>
                <a:spcPts val="100"/>
              </a:spcBef>
              <a:buNone/>
            </a:pPr>
            <a:r>
              <a:rPr lang="en-US" sz="1800" dirty="0">
                <a:latin typeface="Consolas" pitchFamily="49" charset="0"/>
                <a:cs typeface="Consolas" pitchFamily="49" charset="0"/>
              </a:rPr>
              <a:t> * Searches enclosing scopes if necessary.</a:t>
            </a:r>
          </a:p>
          <a:p>
            <a:pPr marL="91440" indent="0">
              <a:spcBef>
                <a:spcPts val="100"/>
              </a:spcBef>
              <a:buNone/>
            </a:pPr>
            <a:r>
              <a:rPr lang="en-US" sz="1800" dirty="0">
                <a:latin typeface="Consolas" pitchFamily="49" charset="0"/>
                <a:cs typeface="Consolas" pitchFamily="49" charset="0"/>
              </a:rPr>
              <a:t> */</a:t>
            </a:r>
          </a:p>
          <a:p>
            <a:pPr marL="91440" indent="0">
              <a:spcBef>
                <a:spcPts val="100"/>
              </a:spcBef>
              <a:buNone/>
            </a:pPr>
            <a:r>
              <a:rPr lang="en-US" sz="1800" dirty="0">
                <a:latin typeface="Consolas" pitchFamily="49" charset="0"/>
                <a:cs typeface="Consolas" pitchFamily="49" charset="0"/>
              </a:rPr>
              <a:t>public Declaration get(Token </a:t>
            </a:r>
            <a:r>
              <a:rPr lang="en-US" sz="1800" dirty="0" err="1">
                <a:latin typeface="Consolas" pitchFamily="49" charset="0"/>
                <a:cs typeface="Consolas" pitchFamily="49" charset="0"/>
              </a:rPr>
              <a:t>idToken</a:t>
            </a:r>
            <a:r>
              <a:rPr lang="en-US" sz="1800" dirty="0">
                <a:latin typeface="Consolas" pitchFamily="49" charset="0"/>
                <a:cs typeface="Consolas" pitchFamily="49" charset="0"/>
              </a:rPr>
              <a:t>)</a:t>
            </a:r>
          </a:p>
          <a:p>
            <a:pPr marL="91440" indent="0">
              <a:spcBef>
                <a:spcPts val="100"/>
              </a:spcBef>
              <a:buNone/>
            </a:pPr>
            <a:endParaRPr lang="en-US" sz="1800" dirty="0">
              <a:latin typeface="Consolas" pitchFamily="49" charset="0"/>
              <a:cs typeface="Consolas" pitchFamily="49" charset="0"/>
            </a:endParaRP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22</a:t>
            </a:fld>
            <a:endParaRPr lang="en-US"/>
          </a:p>
        </p:txBody>
      </p:sp>
    </p:spTree>
    <p:extLst>
      <p:ext uri="{BB962C8B-B14F-4D97-AF65-F5344CB8AC3E}">
        <p14:creationId xmlns:p14="http://schemas.microsoft.com/office/powerpoint/2010/main" val="36556523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10"/>
          </p:nvPr>
        </p:nvSpPr>
        <p:spPr>
          <a:noFill/>
        </p:spPr>
        <p:txBody>
          <a:bodyPr/>
          <a:lstStyle/>
          <a:p>
            <a:r>
              <a:rPr lang="en-US" dirty="0"/>
              <a:t>©SoftMoore Consulting</a:t>
            </a:r>
          </a:p>
        </p:txBody>
      </p:sp>
      <p:sp>
        <p:nvSpPr>
          <p:cNvPr id="14339" name="Slide Number Placeholder 4"/>
          <p:cNvSpPr>
            <a:spLocks noGrp="1"/>
          </p:cNvSpPr>
          <p:nvPr>
            <p:ph type="sldNum" sz="quarter" idx="11"/>
          </p:nvPr>
        </p:nvSpPr>
        <p:spPr>
          <a:noFill/>
        </p:spPr>
        <p:txBody>
          <a:bodyPr/>
          <a:lstStyle/>
          <a:p>
            <a:r>
              <a:rPr lang="en-US" dirty="0"/>
              <a:t>Slide </a:t>
            </a:r>
            <a:fld id="{98EAF293-B99F-44EE-BE90-4690CF15C962}" type="slidenum">
              <a:rPr lang="en-US" smtClean="0"/>
              <a:pPr/>
              <a:t>23</a:t>
            </a:fld>
            <a:endParaRPr lang="en-US" dirty="0"/>
          </a:p>
        </p:txBody>
      </p:sp>
      <p:sp>
        <p:nvSpPr>
          <p:cNvPr id="14340" name="Rectangle 2"/>
          <p:cNvSpPr>
            <a:spLocks noGrp="1" noChangeArrowheads="1"/>
          </p:cNvSpPr>
          <p:nvPr>
            <p:ph type="title"/>
          </p:nvPr>
        </p:nvSpPr>
        <p:spPr/>
        <p:txBody>
          <a:bodyPr/>
          <a:lstStyle/>
          <a:p>
            <a:r>
              <a:rPr lang="en-US" dirty="0"/>
              <a:t>Adding Declarations to </a:t>
            </a:r>
            <a:r>
              <a:rPr lang="en-US" dirty="0">
                <a:latin typeface="Consolas" pitchFamily="49" charset="0"/>
                <a:cs typeface="Consolas" pitchFamily="49" charset="0"/>
              </a:rPr>
              <a:t>IdTable</a:t>
            </a:r>
            <a:endParaRPr lang="en-US" dirty="0"/>
          </a:p>
        </p:txBody>
      </p:sp>
      <p:sp>
        <p:nvSpPr>
          <p:cNvPr id="14341" name="Rectangle 3"/>
          <p:cNvSpPr>
            <a:spLocks noGrp="1" noChangeArrowheads="1"/>
          </p:cNvSpPr>
          <p:nvPr>
            <p:ph type="body" idx="1"/>
          </p:nvPr>
        </p:nvSpPr>
        <p:spPr>
          <a:xfrm>
            <a:off x="458788" y="1363663"/>
            <a:ext cx="8503920" cy="4935537"/>
          </a:xfrm>
        </p:spPr>
        <p:txBody>
          <a:bodyPr/>
          <a:lstStyle/>
          <a:p>
            <a:r>
              <a:rPr lang="en-US" dirty="0"/>
              <a:t>When an identifier is declared, the parser will attempt to add the declaration to the table within the current scope. (The declaration already contains the identifier token.)</a:t>
            </a:r>
          </a:p>
          <a:p>
            <a:pPr lvl="1"/>
            <a:r>
              <a:rPr lang="en-US" dirty="0"/>
              <a:t>throws an exception if a declaration with the same name (same token text) has been previously declared in the current scope.</a:t>
            </a:r>
            <a:endParaRPr lang="en-US" dirty="0">
              <a:latin typeface="Consolas" pitchFamily="49" charset="0"/>
            </a:endParaRPr>
          </a:p>
          <a:p>
            <a:r>
              <a:rPr lang="en-US" dirty="0"/>
              <a:t>Example (in method parseConstDecl())</a:t>
            </a:r>
          </a:p>
          <a:p>
            <a:pPr marL="457200" lvl="1" indent="0">
              <a:spcBef>
                <a:spcPts val="200"/>
              </a:spcBef>
              <a:buNone/>
            </a:pPr>
            <a:r>
              <a:rPr lang="en-US" sz="1800" dirty="0">
                <a:latin typeface="Consolas" panose="020B0609020204030204" pitchFamily="49" charset="0"/>
              </a:rPr>
              <a:t>Token constId = scanner.getToken();</a:t>
            </a:r>
          </a:p>
          <a:p>
            <a:pPr marL="457200" lvl="1" indent="0">
              <a:spcBef>
                <a:spcPts val="200"/>
              </a:spcBef>
              <a:buNone/>
            </a:pPr>
            <a:r>
              <a:rPr lang="en-US" sz="1800" dirty="0">
                <a:latin typeface="Consolas" panose="020B0609020204030204" pitchFamily="49" charset="0"/>
              </a:rPr>
              <a:t>...</a:t>
            </a:r>
          </a:p>
          <a:p>
            <a:pPr marL="457200" lvl="1" indent="0">
              <a:spcBef>
                <a:spcPts val="200"/>
              </a:spcBef>
              <a:buNone/>
            </a:pPr>
            <a:r>
              <a:rPr lang="en-US" sz="1800" dirty="0">
                <a:latin typeface="Consolas" panose="020B0609020204030204" pitchFamily="49" charset="0"/>
              </a:rPr>
              <a:t>constDecl = new ConstDecl(constId, constType, literal);</a:t>
            </a:r>
          </a:p>
          <a:p>
            <a:pPr marL="457200" lvl="1" indent="0">
              <a:spcBef>
                <a:spcPts val="200"/>
              </a:spcBef>
              <a:buNone/>
            </a:pPr>
            <a:r>
              <a:rPr lang="en-US" sz="1800" b="1" dirty="0">
                <a:latin typeface="Consolas" panose="020B0609020204030204" pitchFamily="49" charset="0"/>
              </a:rPr>
              <a:t>idTable.add(constDecl);</a:t>
            </a:r>
          </a:p>
        </p:txBody>
      </p:sp>
      <p:sp>
        <p:nvSpPr>
          <p:cNvPr id="3" name="Diamond 2"/>
          <p:cNvSpPr/>
          <p:nvPr/>
        </p:nvSpPr>
        <p:spPr bwMode="auto">
          <a:xfrm>
            <a:off x="3769466" y="4735286"/>
            <a:ext cx="152400" cy="15240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cxnSp>
        <p:nvCxnSpPr>
          <p:cNvPr id="5" name="Elbow Connector 4"/>
          <p:cNvCxnSpPr>
            <a:stCxn id="6" idx="0"/>
            <a:endCxn id="3" idx="3"/>
          </p:cNvCxnSpPr>
          <p:nvPr/>
        </p:nvCxnSpPr>
        <p:spPr bwMode="auto">
          <a:xfrm rot="16200000" flipV="1">
            <a:off x="4691472" y="4041880"/>
            <a:ext cx="348342" cy="1887554"/>
          </a:xfrm>
          <a:prstGeom prst="bentConnector2">
            <a:avLst/>
          </a:prstGeom>
          <a:noFill/>
          <a:ln w="9525" cap="flat" cmpd="sng" algn="ctr">
            <a:solidFill>
              <a:schemeClr val="tx1"/>
            </a:solidFill>
            <a:prstDash val="solid"/>
            <a:round/>
            <a:headEnd type="none" w="med" len="med"/>
            <a:tailEnd type="stealth" w="lg" len="lg"/>
          </a:ln>
          <a:effectLst/>
        </p:spPr>
      </p:cxnSp>
      <p:sp>
        <p:nvSpPr>
          <p:cNvPr id="6" name="TextBox 5"/>
          <p:cNvSpPr txBox="1"/>
          <p:nvPr/>
        </p:nvSpPr>
        <p:spPr>
          <a:xfrm>
            <a:off x="3770239" y="5159828"/>
            <a:ext cx="4078361" cy="1015663"/>
          </a:xfrm>
          <a:prstGeom prst="rect">
            <a:avLst/>
          </a:prstGeom>
          <a:noFill/>
          <a:ln>
            <a:solidFill>
              <a:schemeClr val="tx1"/>
            </a:solidFill>
          </a:ln>
        </p:spPr>
        <p:txBody>
          <a:bodyPr wrap="none" rtlCol="0">
            <a:spAutoFit/>
          </a:bodyPr>
          <a:lstStyle/>
          <a:p>
            <a:pPr algn="l"/>
            <a:r>
              <a:rPr lang="en-US" sz="2000" dirty="0"/>
              <a:t>Throws a </a:t>
            </a:r>
            <a:r>
              <a:rPr lang="en-US" sz="2000" dirty="0">
                <a:latin typeface="Consolas" panose="020B0609020204030204" pitchFamily="49" charset="0"/>
              </a:rPr>
              <a:t>ParserException</a:t>
            </a:r>
            <a:r>
              <a:rPr lang="en-US" sz="2000" dirty="0"/>
              <a:t> if the</a:t>
            </a:r>
          </a:p>
          <a:p>
            <a:pPr algn="l"/>
            <a:r>
              <a:rPr lang="en-US" sz="2000" dirty="0"/>
              <a:t>identifier token </a:t>
            </a:r>
            <a:r>
              <a:rPr lang="en-US" sz="2000" dirty="0">
                <a:latin typeface="Consolas" panose="020B0609020204030204" pitchFamily="49" charset="0"/>
              </a:rPr>
              <a:t>constId</a:t>
            </a:r>
            <a:r>
              <a:rPr lang="en-US" sz="2000" dirty="0"/>
              <a:t> is already</a:t>
            </a:r>
          </a:p>
          <a:p>
            <a:pPr algn="l"/>
            <a:r>
              <a:rPr lang="en-US" sz="2000" dirty="0"/>
              <a:t>defined in the current scope</a:t>
            </a:r>
          </a:p>
        </p:txBody>
      </p:sp>
    </p:spTree>
    <p:extLst>
      <p:ext uri="{BB962C8B-B14F-4D97-AF65-F5344CB8AC3E}">
        <p14:creationId xmlns:p14="http://schemas.microsoft.com/office/powerpoint/2010/main" val="20213993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3CEBA-9C71-48A7-A92F-239BBAD1FDFE}"/>
              </a:ext>
            </a:extLst>
          </p:cNvPr>
          <p:cNvSpPr>
            <a:spLocks noGrp="1"/>
          </p:cNvSpPr>
          <p:nvPr>
            <p:ph type="title"/>
          </p:nvPr>
        </p:nvSpPr>
        <p:spPr/>
        <p:txBody>
          <a:bodyPr/>
          <a:lstStyle/>
          <a:p>
            <a:r>
              <a:rPr lang="en-US" dirty="0"/>
              <a:t>Interface </a:t>
            </a:r>
            <a:r>
              <a:rPr lang="en-US" dirty="0">
                <a:latin typeface="Consolas" panose="020B0609020204030204" pitchFamily="49" charset="0"/>
              </a:rPr>
              <a:t>NamedDecl</a:t>
            </a:r>
          </a:p>
        </p:txBody>
      </p:sp>
      <p:sp>
        <p:nvSpPr>
          <p:cNvPr id="5" name="Content Placeholder 4">
            <a:extLst>
              <a:ext uri="{FF2B5EF4-FFF2-40B4-BE49-F238E27FC236}">
                <a16:creationId xmlns:a16="http://schemas.microsoft.com/office/drawing/2014/main" id="{718018BC-CEC0-4DED-9C8E-1ED8F359AD16}"/>
              </a:ext>
            </a:extLst>
          </p:cNvPr>
          <p:cNvSpPr>
            <a:spLocks noGrp="1"/>
          </p:cNvSpPr>
          <p:nvPr>
            <p:ph idx="1"/>
          </p:nvPr>
        </p:nvSpPr>
        <p:spPr/>
        <p:txBody>
          <a:bodyPr/>
          <a:lstStyle/>
          <a:p>
            <a:r>
              <a:rPr lang="en-US" dirty="0"/>
              <a:t>Identifiers declared using </a:t>
            </a:r>
            <a:r>
              <a:rPr lang="en-US" dirty="0" err="1">
                <a:latin typeface="Consolas" panose="020B0609020204030204" pitchFamily="49" charset="0"/>
              </a:rPr>
              <a:t>VarDecl</a:t>
            </a:r>
            <a:r>
              <a:rPr lang="en-US"/>
              <a:t> (which </a:t>
            </a:r>
            <a:r>
              <a:rPr lang="en-US" dirty="0"/>
              <a:t>we convert to a list of </a:t>
            </a:r>
            <a:r>
              <a:rPr lang="en-US" dirty="0">
                <a:latin typeface="Consolas" panose="020B0609020204030204" pitchFamily="49" charset="0"/>
              </a:rPr>
              <a:t>SingleVarDecl</a:t>
            </a:r>
            <a:r>
              <a:rPr lang="en-US" dirty="0"/>
              <a:t> as described later) or </a:t>
            </a:r>
            <a:r>
              <a:rPr lang="en-US" dirty="0">
                <a:latin typeface="Consolas" panose="020B0609020204030204" pitchFamily="49" charset="0"/>
              </a:rPr>
              <a:t>ParameterDecl</a:t>
            </a:r>
            <a:r>
              <a:rPr lang="en-US" dirty="0"/>
              <a:t> have similar uses within CPRL; e.g., </a:t>
            </a:r>
          </a:p>
          <a:p>
            <a:pPr marL="457200" lvl="1" indent="0">
              <a:buNone/>
            </a:pPr>
            <a:r>
              <a:rPr lang="en-US" dirty="0">
                <a:latin typeface="Consolas" panose="020B0609020204030204" pitchFamily="49" charset="0"/>
              </a:rPr>
              <a:t>x := y;</a:t>
            </a:r>
          </a:p>
          <a:p>
            <a:r>
              <a:rPr lang="en-US" dirty="0"/>
              <a:t>Variable </a:t>
            </a:r>
            <a:r>
              <a:rPr lang="en-US" dirty="0">
                <a:latin typeface="Consolas" panose="020B0609020204030204" pitchFamily="49" charset="0"/>
              </a:rPr>
              <a:t>x</a:t>
            </a:r>
            <a:r>
              <a:rPr lang="en-US" dirty="0"/>
              <a:t> could have been declared in a variable declaration or a parameter declaration.</a:t>
            </a:r>
          </a:p>
          <a:p>
            <a:pPr lvl="1"/>
            <a:r>
              <a:rPr lang="en-US" dirty="0"/>
              <a:t>similarly for the named value </a:t>
            </a:r>
            <a:r>
              <a:rPr lang="en-US" dirty="0">
                <a:latin typeface="Consolas" panose="020B0609020204030204" pitchFamily="49" charset="0"/>
              </a:rPr>
              <a:t>y</a:t>
            </a:r>
          </a:p>
          <a:p>
            <a:r>
              <a:rPr lang="en-US" dirty="0"/>
              <a:t>There is a need to treat both types of declarations uniformly at several points during parsing, which we achieve by creating interface </a:t>
            </a:r>
            <a:r>
              <a:rPr lang="en-US" dirty="0">
                <a:latin typeface="Consolas" panose="020B0609020204030204" pitchFamily="49" charset="0"/>
              </a:rPr>
              <a:t>NamedDecl</a:t>
            </a:r>
            <a:r>
              <a:rPr lang="en-US" dirty="0"/>
              <a:t> and specifying that </a:t>
            </a:r>
            <a:r>
              <a:rPr lang="en-US" dirty="0">
                <a:latin typeface="Consolas" panose="020B0609020204030204" pitchFamily="49" charset="0"/>
              </a:rPr>
              <a:t>SingleVarDecl</a:t>
            </a:r>
            <a:r>
              <a:rPr lang="en-US" dirty="0"/>
              <a:t> and </a:t>
            </a:r>
            <a:r>
              <a:rPr lang="en-US" dirty="0">
                <a:latin typeface="Consolas" panose="020B0609020204030204" pitchFamily="49" charset="0"/>
              </a:rPr>
              <a:t>ParameterDecl</a:t>
            </a:r>
            <a:r>
              <a:rPr lang="en-US" dirty="0"/>
              <a:t> implement this interface. </a:t>
            </a:r>
          </a:p>
          <a:p>
            <a:endParaRPr lang="en-US" dirty="0"/>
          </a:p>
        </p:txBody>
      </p:sp>
      <p:sp>
        <p:nvSpPr>
          <p:cNvPr id="3" name="Footer Placeholder 2">
            <a:extLst>
              <a:ext uri="{FF2B5EF4-FFF2-40B4-BE49-F238E27FC236}">
                <a16:creationId xmlns:a16="http://schemas.microsoft.com/office/drawing/2014/main" id="{644873B6-9B1E-4BFB-81FA-9695471A31E7}"/>
              </a:ext>
            </a:extLst>
          </p:cNvPr>
          <p:cNvSpPr>
            <a:spLocks noGrp="1"/>
          </p:cNvSpPr>
          <p:nvPr>
            <p:ph type="ftr" sz="quarter" idx="10"/>
          </p:nvPr>
        </p:nvSpPr>
        <p:spPr/>
        <p:txBody>
          <a:bodyPr/>
          <a:lstStyle/>
          <a:p>
            <a:r>
              <a:rPr lang="en-US" dirty="0"/>
              <a:t>©SoftMoore Consulting</a:t>
            </a:r>
          </a:p>
        </p:txBody>
      </p:sp>
      <p:sp>
        <p:nvSpPr>
          <p:cNvPr id="4" name="Slide Number Placeholder 3">
            <a:extLst>
              <a:ext uri="{FF2B5EF4-FFF2-40B4-BE49-F238E27FC236}">
                <a16:creationId xmlns:a16="http://schemas.microsoft.com/office/drawing/2014/main" id="{5D77669F-59E5-44B7-9838-8D10AD568E1F}"/>
              </a:ext>
            </a:extLst>
          </p:cNvPr>
          <p:cNvSpPr>
            <a:spLocks noGrp="1"/>
          </p:cNvSpPr>
          <p:nvPr>
            <p:ph type="sldNum" sz="quarter" idx="11"/>
          </p:nvPr>
        </p:nvSpPr>
        <p:spPr/>
        <p:txBody>
          <a:bodyPr/>
          <a:lstStyle/>
          <a:p>
            <a:r>
              <a:rPr lang="en-US" dirty="0"/>
              <a:t>Slide </a:t>
            </a:r>
            <a:fld id="{0493F5BC-5863-40DB-9BF6-90302664BBE6}" type="slidenum">
              <a:rPr lang="en-US" smtClean="0"/>
              <a:pPr/>
              <a:t>24</a:t>
            </a:fld>
            <a:endParaRPr lang="en-US" dirty="0"/>
          </a:p>
        </p:txBody>
      </p:sp>
    </p:spTree>
    <p:extLst>
      <p:ext uri="{BB962C8B-B14F-4D97-AF65-F5344CB8AC3E}">
        <p14:creationId xmlns:p14="http://schemas.microsoft.com/office/powerpoint/2010/main" val="28575927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3CEBA-9C71-48A7-A92F-239BBAD1FDFE}"/>
              </a:ext>
            </a:extLst>
          </p:cNvPr>
          <p:cNvSpPr>
            <a:spLocks noGrp="1"/>
          </p:cNvSpPr>
          <p:nvPr>
            <p:ph type="title"/>
          </p:nvPr>
        </p:nvSpPr>
        <p:spPr/>
        <p:txBody>
          <a:bodyPr/>
          <a:lstStyle/>
          <a:p>
            <a:r>
              <a:rPr lang="en-US" dirty="0"/>
              <a:t>Interface </a:t>
            </a:r>
            <a:r>
              <a:rPr lang="en-US" dirty="0" err="1">
                <a:latin typeface="Consolas" panose="020B0609020204030204" pitchFamily="49" charset="0"/>
              </a:rPr>
              <a:t>NamedDecl</a:t>
            </a:r>
            <a:br>
              <a:rPr lang="en-US" dirty="0"/>
            </a:br>
            <a:r>
              <a:rPr lang="en-US" sz="2400" dirty="0"/>
              <a:t>(continued)</a:t>
            </a:r>
            <a:endParaRPr lang="en-US" dirty="0"/>
          </a:p>
        </p:txBody>
      </p:sp>
      <p:sp>
        <p:nvSpPr>
          <p:cNvPr id="13" name="Content Placeholder 12">
            <a:extLst>
              <a:ext uri="{FF2B5EF4-FFF2-40B4-BE49-F238E27FC236}">
                <a16:creationId xmlns:a16="http://schemas.microsoft.com/office/drawing/2014/main" id="{9A23AA24-F381-4D08-B54A-8D1BE8B0BDAC}"/>
              </a:ext>
            </a:extLst>
          </p:cNvPr>
          <p:cNvSpPr>
            <a:spLocks noGrp="1"/>
          </p:cNvSpPr>
          <p:nvPr>
            <p:ph idx="1"/>
          </p:nvPr>
        </p:nvSpPr>
        <p:spPr/>
        <p:txBody>
          <a:bodyPr/>
          <a:lstStyle/>
          <a:p>
            <a:r>
              <a:rPr lang="en-US" dirty="0"/>
              <a:t>Five methods in interface </a:t>
            </a:r>
            <a:r>
              <a:rPr lang="en-US" dirty="0" err="1">
                <a:latin typeface="Consolas" panose="020B0609020204030204" pitchFamily="49" charset="0"/>
              </a:rPr>
              <a:t>NamedDecl</a:t>
            </a:r>
            <a:endParaRPr lang="en-US" dirty="0">
              <a:latin typeface="Consolas" panose="020B0609020204030204" pitchFamily="49" charset="0"/>
            </a:endParaRPr>
          </a:p>
          <a:p>
            <a:pPr marL="457200" lvl="1" indent="0">
              <a:buNone/>
            </a:pPr>
            <a:r>
              <a:rPr lang="en-US" sz="1800" dirty="0">
                <a:latin typeface="Consolas" panose="020B0609020204030204" pitchFamily="49" charset="0"/>
              </a:rPr>
              <a:t>public Type </a:t>
            </a:r>
            <a:r>
              <a:rPr lang="en-US" sz="1800" dirty="0" err="1">
                <a:latin typeface="Consolas" panose="020B0609020204030204" pitchFamily="49" charset="0"/>
              </a:rPr>
              <a:t>getType</a:t>
            </a:r>
            <a:r>
              <a:rPr lang="en-US" sz="1800" dirty="0">
                <a:latin typeface="Consolas" panose="020B0609020204030204" pitchFamily="49" charset="0"/>
              </a:rPr>
              <a:t>();</a:t>
            </a:r>
          </a:p>
          <a:p>
            <a:pPr marL="457200" lvl="1" indent="0">
              <a:spcBef>
                <a:spcPts val="300"/>
              </a:spcBef>
              <a:buNone/>
            </a:pPr>
            <a:r>
              <a:rPr lang="en-US" sz="1800" dirty="0">
                <a:latin typeface="Consolas" panose="020B0609020204030204" pitchFamily="49" charset="0"/>
              </a:rPr>
              <a:t>public int </a:t>
            </a:r>
            <a:r>
              <a:rPr lang="en-US" sz="1800" dirty="0" err="1">
                <a:latin typeface="Consolas" panose="020B0609020204030204" pitchFamily="49" charset="0"/>
              </a:rPr>
              <a:t>getSize</a:t>
            </a:r>
            <a:r>
              <a:rPr lang="en-US" sz="1800" dirty="0">
                <a:latin typeface="Consolas" panose="020B0609020204030204" pitchFamily="49" charset="0"/>
              </a:rPr>
              <a:t>();</a:t>
            </a:r>
          </a:p>
          <a:p>
            <a:pPr marL="457200" lvl="1" indent="0">
              <a:spcBef>
                <a:spcPts val="300"/>
              </a:spcBef>
              <a:buNone/>
            </a:pPr>
            <a:r>
              <a:rPr lang="en-US" sz="1800" dirty="0">
                <a:latin typeface="Consolas" panose="020B0609020204030204" pitchFamily="49" charset="0"/>
              </a:rPr>
              <a:t>public ScopeLevel </a:t>
            </a:r>
            <a:r>
              <a:rPr lang="en-US" sz="1800" dirty="0" err="1">
                <a:latin typeface="Consolas" panose="020B0609020204030204" pitchFamily="49" charset="0"/>
              </a:rPr>
              <a:t>getScopeLevel</a:t>
            </a:r>
            <a:r>
              <a:rPr lang="en-US" sz="1800" dirty="0">
                <a:latin typeface="Consolas" panose="020B0609020204030204" pitchFamily="49" charset="0"/>
              </a:rPr>
              <a:t>();</a:t>
            </a:r>
          </a:p>
          <a:p>
            <a:pPr marL="457200" lvl="1" indent="0">
              <a:spcBef>
                <a:spcPts val="300"/>
              </a:spcBef>
              <a:buNone/>
            </a:pPr>
            <a:r>
              <a:rPr lang="en-US" sz="1800" dirty="0">
                <a:latin typeface="Consolas" panose="020B0609020204030204" pitchFamily="49" charset="0"/>
              </a:rPr>
              <a:t>public void </a:t>
            </a:r>
            <a:r>
              <a:rPr lang="en-US" sz="1800" dirty="0" err="1">
                <a:latin typeface="Consolas" panose="020B0609020204030204" pitchFamily="49" charset="0"/>
              </a:rPr>
              <a:t>setRelAddr</a:t>
            </a:r>
            <a:r>
              <a:rPr lang="en-US" sz="1800" dirty="0">
                <a:latin typeface="Consolas" panose="020B0609020204030204" pitchFamily="49" charset="0"/>
              </a:rPr>
              <a:t>(int </a:t>
            </a:r>
            <a:r>
              <a:rPr lang="en-US" sz="1800" dirty="0" err="1">
                <a:latin typeface="Consolas" panose="020B0609020204030204" pitchFamily="49" charset="0"/>
              </a:rPr>
              <a:t>relAddr</a:t>
            </a:r>
            <a:r>
              <a:rPr lang="en-US" sz="1800" dirty="0">
                <a:latin typeface="Consolas" panose="020B0609020204030204" pitchFamily="49" charset="0"/>
              </a:rPr>
              <a:t>);</a:t>
            </a:r>
          </a:p>
          <a:p>
            <a:pPr marL="457200" lvl="1" indent="0">
              <a:spcBef>
                <a:spcPts val="300"/>
              </a:spcBef>
              <a:buNone/>
            </a:pPr>
            <a:r>
              <a:rPr lang="en-US" sz="1800" dirty="0">
                <a:latin typeface="Consolas" panose="020B0609020204030204" pitchFamily="49" charset="0"/>
              </a:rPr>
              <a:t>public int </a:t>
            </a:r>
            <a:r>
              <a:rPr lang="en-US" sz="1800" dirty="0" err="1">
                <a:latin typeface="Consolas" panose="020B0609020204030204" pitchFamily="49" charset="0"/>
              </a:rPr>
              <a:t>getRelAddr</a:t>
            </a:r>
            <a:r>
              <a:rPr lang="en-US" sz="1800" dirty="0">
                <a:latin typeface="Consolas" panose="020B0609020204030204" pitchFamily="49" charset="0"/>
              </a:rPr>
              <a:t>();</a:t>
            </a:r>
          </a:p>
          <a:p>
            <a:pPr marL="457200" lvl="1" indent="0">
              <a:buNone/>
            </a:pPr>
            <a:endParaRPr lang="en-US" dirty="0"/>
          </a:p>
        </p:txBody>
      </p:sp>
      <p:sp>
        <p:nvSpPr>
          <p:cNvPr id="3" name="Footer Placeholder 2">
            <a:extLst>
              <a:ext uri="{FF2B5EF4-FFF2-40B4-BE49-F238E27FC236}">
                <a16:creationId xmlns:a16="http://schemas.microsoft.com/office/drawing/2014/main" id="{644873B6-9B1E-4BFB-81FA-9695471A31E7}"/>
              </a:ext>
            </a:extLst>
          </p:cNvPr>
          <p:cNvSpPr>
            <a:spLocks noGrp="1"/>
          </p:cNvSpPr>
          <p:nvPr>
            <p:ph type="ftr" sz="quarter" idx="10"/>
          </p:nvPr>
        </p:nvSpPr>
        <p:spPr/>
        <p:txBody>
          <a:bodyPr/>
          <a:lstStyle/>
          <a:p>
            <a:r>
              <a:rPr lang="en-US" dirty="0"/>
              <a:t>©SoftMoore Consulting</a:t>
            </a:r>
          </a:p>
        </p:txBody>
      </p:sp>
      <p:sp>
        <p:nvSpPr>
          <p:cNvPr id="4" name="Slide Number Placeholder 3">
            <a:extLst>
              <a:ext uri="{FF2B5EF4-FFF2-40B4-BE49-F238E27FC236}">
                <a16:creationId xmlns:a16="http://schemas.microsoft.com/office/drawing/2014/main" id="{5D77669F-59E5-44B7-9838-8D10AD568E1F}"/>
              </a:ext>
            </a:extLst>
          </p:cNvPr>
          <p:cNvSpPr>
            <a:spLocks noGrp="1"/>
          </p:cNvSpPr>
          <p:nvPr>
            <p:ph type="sldNum" sz="quarter" idx="11"/>
          </p:nvPr>
        </p:nvSpPr>
        <p:spPr/>
        <p:txBody>
          <a:bodyPr/>
          <a:lstStyle/>
          <a:p>
            <a:r>
              <a:rPr lang="en-US" dirty="0"/>
              <a:t>Slide </a:t>
            </a:r>
            <a:fld id="{0493F5BC-5863-40DB-9BF6-90302664BBE6}" type="slidenum">
              <a:rPr lang="en-US" smtClean="0"/>
              <a:pPr/>
              <a:t>25</a:t>
            </a:fld>
            <a:endParaRPr lang="en-US" dirty="0"/>
          </a:p>
        </p:txBody>
      </p:sp>
    </p:spTree>
    <p:extLst>
      <p:ext uri="{BB962C8B-B14F-4D97-AF65-F5344CB8AC3E}">
        <p14:creationId xmlns:p14="http://schemas.microsoft.com/office/powerpoint/2010/main" val="40509089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3CEBA-9C71-48A7-A92F-239BBAD1FDFE}"/>
              </a:ext>
            </a:extLst>
          </p:cNvPr>
          <p:cNvSpPr>
            <a:spLocks noGrp="1"/>
          </p:cNvSpPr>
          <p:nvPr>
            <p:ph type="title"/>
          </p:nvPr>
        </p:nvSpPr>
        <p:spPr/>
        <p:txBody>
          <a:bodyPr/>
          <a:lstStyle/>
          <a:p>
            <a:r>
              <a:rPr lang="en-US" dirty="0"/>
              <a:t>Example: Using Interface </a:t>
            </a:r>
            <a:r>
              <a:rPr lang="en-US" dirty="0">
                <a:latin typeface="Consolas" panose="020B0609020204030204" pitchFamily="49" charset="0"/>
              </a:rPr>
              <a:t>NamedDecl</a:t>
            </a:r>
          </a:p>
        </p:txBody>
      </p:sp>
      <p:sp>
        <p:nvSpPr>
          <p:cNvPr id="5" name="Content Placeholder 4">
            <a:extLst>
              <a:ext uri="{FF2B5EF4-FFF2-40B4-BE49-F238E27FC236}">
                <a16:creationId xmlns:a16="http://schemas.microsoft.com/office/drawing/2014/main" id="{718018BC-CEC0-4DED-9C8E-1ED8F359AD16}"/>
              </a:ext>
            </a:extLst>
          </p:cNvPr>
          <p:cNvSpPr>
            <a:spLocks noGrp="1"/>
          </p:cNvSpPr>
          <p:nvPr>
            <p:ph idx="1"/>
          </p:nvPr>
        </p:nvSpPr>
        <p:spPr/>
        <p:txBody>
          <a:bodyPr/>
          <a:lstStyle/>
          <a:p>
            <a:pPr marL="182880" indent="0">
              <a:spcBef>
                <a:spcPts val="200"/>
              </a:spcBef>
              <a:buNone/>
            </a:pPr>
            <a:r>
              <a:rPr lang="en-US" sz="1800" dirty="0">
                <a:latin typeface="Consolas" panose="020B0609020204030204" pitchFamily="49" charset="0"/>
              </a:rPr>
              <a:t>// excerpt from parseStatement()</a:t>
            </a:r>
          </a:p>
          <a:p>
            <a:pPr marL="182880" indent="0">
              <a:spcBef>
                <a:spcPts val="200"/>
              </a:spcBef>
              <a:buNone/>
            </a:pPr>
            <a:endParaRPr lang="en-US" sz="1800" dirty="0">
              <a:latin typeface="Consolas" panose="020B0609020204030204" pitchFamily="49" charset="0"/>
            </a:endParaRPr>
          </a:p>
          <a:p>
            <a:pPr marL="182880" indent="0">
              <a:spcBef>
                <a:spcPts val="200"/>
              </a:spcBef>
              <a:buNone/>
            </a:pPr>
            <a:r>
              <a:rPr lang="en-US" sz="1800" dirty="0">
                <a:latin typeface="Consolas" panose="020B0609020204030204" pitchFamily="49" charset="0"/>
              </a:rPr>
              <a:t>if (symbol == Symbol.identifier)</a:t>
            </a:r>
          </a:p>
          <a:p>
            <a:pPr marL="182880" indent="0">
              <a:spcBef>
                <a:spcPts val="200"/>
              </a:spcBef>
              <a:buNone/>
            </a:pPr>
            <a:r>
              <a:rPr lang="en-US" sz="1800" dirty="0">
                <a:latin typeface="Consolas" panose="020B0609020204030204" pitchFamily="49" charset="0"/>
              </a:rPr>
              <a:t>  {</a:t>
            </a:r>
          </a:p>
          <a:p>
            <a:pPr marL="182880" indent="0">
              <a:spcBef>
                <a:spcPts val="200"/>
              </a:spcBef>
              <a:buNone/>
            </a:pPr>
            <a:r>
              <a:rPr lang="en-US" sz="1800" dirty="0">
                <a:latin typeface="Consolas" panose="020B0609020204030204" pitchFamily="49" charset="0"/>
              </a:rPr>
              <a:t>    Declaration decl = idTable.get(scanner.getToken());</a:t>
            </a:r>
          </a:p>
          <a:p>
            <a:pPr marL="182880" indent="0">
              <a:spcBef>
                <a:spcPts val="200"/>
              </a:spcBef>
              <a:buNone/>
            </a:pPr>
            <a:endParaRPr lang="en-US" sz="1800" dirty="0">
              <a:latin typeface="Consolas" panose="020B0609020204030204" pitchFamily="49" charset="0"/>
            </a:endParaRPr>
          </a:p>
          <a:p>
            <a:pPr marL="182880" indent="0">
              <a:spcBef>
                <a:spcPts val="200"/>
              </a:spcBef>
              <a:buNone/>
            </a:pPr>
            <a:r>
              <a:rPr lang="en-US" sz="1800" dirty="0">
                <a:latin typeface="Consolas" panose="020B0609020204030204" pitchFamily="49" charset="0"/>
              </a:rPr>
              <a:t>    if (decl != null)</a:t>
            </a:r>
          </a:p>
          <a:p>
            <a:pPr marL="182880" indent="0">
              <a:spcBef>
                <a:spcPts val="200"/>
              </a:spcBef>
              <a:buNone/>
            </a:pPr>
            <a:r>
              <a:rPr lang="en-US" sz="1800" dirty="0">
                <a:latin typeface="Consolas" panose="020B0609020204030204" pitchFamily="49" charset="0"/>
              </a:rPr>
              <a:t>      {</a:t>
            </a:r>
          </a:p>
          <a:p>
            <a:pPr marL="182880" indent="0">
              <a:spcBef>
                <a:spcPts val="200"/>
              </a:spcBef>
              <a:buNone/>
            </a:pPr>
            <a:r>
              <a:rPr lang="en-US" sz="1800" dirty="0">
                <a:latin typeface="Consolas" panose="020B0609020204030204" pitchFamily="49" charset="0"/>
              </a:rPr>
              <a:t>        if (</a:t>
            </a:r>
            <a:r>
              <a:rPr lang="en-US" sz="1800" b="1" dirty="0">
                <a:latin typeface="Consolas" panose="020B0609020204030204" pitchFamily="49" charset="0"/>
              </a:rPr>
              <a:t>decl instanceof NamedDecl</a:t>
            </a:r>
            <a:r>
              <a:rPr lang="en-US" sz="1800" dirty="0">
                <a:latin typeface="Consolas" panose="020B0609020204030204" pitchFamily="49" charset="0"/>
              </a:rPr>
              <a:t>)</a:t>
            </a:r>
          </a:p>
          <a:p>
            <a:pPr marL="182880" indent="0">
              <a:spcBef>
                <a:spcPts val="200"/>
              </a:spcBef>
              <a:buNone/>
            </a:pPr>
            <a:r>
              <a:rPr lang="en-US" sz="1800" dirty="0">
                <a:latin typeface="Consolas" panose="020B0609020204030204" pitchFamily="49" charset="0"/>
              </a:rPr>
              <a:t>            stmt = parseAssignmentStmt();</a:t>
            </a:r>
          </a:p>
          <a:p>
            <a:pPr marL="182880" indent="0">
              <a:spcBef>
                <a:spcPts val="200"/>
              </a:spcBef>
              <a:buNone/>
            </a:pPr>
            <a:r>
              <a:rPr lang="en-US" sz="1800" dirty="0">
                <a:latin typeface="Consolas" panose="020B0609020204030204" pitchFamily="49" charset="0"/>
              </a:rPr>
              <a:t>        ...</a:t>
            </a:r>
          </a:p>
          <a:p>
            <a:pPr marL="182880" indent="0">
              <a:spcBef>
                <a:spcPts val="200"/>
              </a:spcBef>
              <a:buNone/>
            </a:pPr>
            <a:r>
              <a:rPr lang="en-US" sz="1800" dirty="0">
                <a:latin typeface="Consolas" panose="020B0609020204030204" pitchFamily="49" charset="0"/>
              </a:rPr>
              <a:t>      }</a:t>
            </a:r>
          </a:p>
          <a:p>
            <a:pPr marL="182880" indent="0">
              <a:spcBef>
                <a:spcPts val="200"/>
              </a:spcBef>
              <a:buNone/>
            </a:pPr>
            <a:r>
              <a:rPr lang="en-US" sz="1800" dirty="0">
                <a:latin typeface="Consolas" panose="020B0609020204030204" pitchFamily="49" charset="0"/>
              </a:rPr>
              <a:t>  }</a:t>
            </a:r>
          </a:p>
          <a:p>
            <a:pPr marL="182880" indent="0">
              <a:spcBef>
                <a:spcPts val="200"/>
              </a:spcBef>
              <a:buNone/>
            </a:pPr>
            <a:r>
              <a:rPr lang="en-US" sz="1800" dirty="0">
                <a:latin typeface="Consolas" panose="020B0609020204030204" pitchFamily="49" charset="0"/>
              </a:rPr>
              <a:t>...</a:t>
            </a:r>
          </a:p>
          <a:p>
            <a:pPr marL="182880" indent="0">
              <a:spcBef>
                <a:spcPts val="200"/>
              </a:spcBef>
              <a:buNone/>
            </a:pPr>
            <a:endParaRPr lang="en-US" sz="1800" dirty="0">
              <a:latin typeface="Consolas" panose="020B0609020204030204" pitchFamily="49" charset="0"/>
            </a:endParaRPr>
          </a:p>
        </p:txBody>
      </p:sp>
      <p:sp>
        <p:nvSpPr>
          <p:cNvPr id="3" name="Footer Placeholder 2">
            <a:extLst>
              <a:ext uri="{FF2B5EF4-FFF2-40B4-BE49-F238E27FC236}">
                <a16:creationId xmlns:a16="http://schemas.microsoft.com/office/drawing/2014/main" id="{644873B6-9B1E-4BFB-81FA-9695471A31E7}"/>
              </a:ext>
            </a:extLst>
          </p:cNvPr>
          <p:cNvSpPr>
            <a:spLocks noGrp="1"/>
          </p:cNvSpPr>
          <p:nvPr>
            <p:ph type="ftr" sz="quarter" idx="10"/>
          </p:nvPr>
        </p:nvSpPr>
        <p:spPr/>
        <p:txBody>
          <a:bodyPr/>
          <a:lstStyle/>
          <a:p>
            <a:r>
              <a:rPr lang="en-US" dirty="0"/>
              <a:t>©SoftMoore Consulting</a:t>
            </a:r>
          </a:p>
        </p:txBody>
      </p:sp>
      <p:sp>
        <p:nvSpPr>
          <p:cNvPr id="4" name="Slide Number Placeholder 3">
            <a:extLst>
              <a:ext uri="{FF2B5EF4-FFF2-40B4-BE49-F238E27FC236}">
                <a16:creationId xmlns:a16="http://schemas.microsoft.com/office/drawing/2014/main" id="{5D77669F-59E5-44B7-9838-8D10AD568E1F}"/>
              </a:ext>
            </a:extLst>
          </p:cNvPr>
          <p:cNvSpPr>
            <a:spLocks noGrp="1"/>
          </p:cNvSpPr>
          <p:nvPr>
            <p:ph type="sldNum" sz="quarter" idx="11"/>
          </p:nvPr>
        </p:nvSpPr>
        <p:spPr/>
        <p:txBody>
          <a:bodyPr/>
          <a:lstStyle/>
          <a:p>
            <a:r>
              <a:rPr lang="en-US" dirty="0"/>
              <a:t>Slide </a:t>
            </a:r>
            <a:fld id="{0493F5BC-5863-40DB-9BF6-90302664BBE6}" type="slidenum">
              <a:rPr lang="en-US" smtClean="0"/>
              <a:pPr/>
              <a:t>26</a:t>
            </a:fld>
            <a:endParaRPr lang="en-US" dirty="0"/>
          </a:p>
        </p:txBody>
      </p:sp>
    </p:spTree>
    <p:extLst>
      <p:ext uri="{BB962C8B-B14F-4D97-AF65-F5344CB8AC3E}">
        <p14:creationId xmlns:p14="http://schemas.microsoft.com/office/powerpoint/2010/main" val="10299445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10"/>
          </p:nvPr>
        </p:nvSpPr>
        <p:spPr>
          <a:noFill/>
        </p:spPr>
        <p:txBody>
          <a:bodyPr/>
          <a:lstStyle/>
          <a:p>
            <a:r>
              <a:rPr lang="en-US" dirty="0"/>
              <a:t>©SoftMoore Consulting</a:t>
            </a:r>
          </a:p>
        </p:txBody>
      </p:sp>
      <p:sp>
        <p:nvSpPr>
          <p:cNvPr id="14339" name="Slide Number Placeholder 4"/>
          <p:cNvSpPr>
            <a:spLocks noGrp="1"/>
          </p:cNvSpPr>
          <p:nvPr>
            <p:ph type="sldNum" sz="quarter" idx="11"/>
          </p:nvPr>
        </p:nvSpPr>
        <p:spPr>
          <a:noFill/>
        </p:spPr>
        <p:txBody>
          <a:bodyPr/>
          <a:lstStyle/>
          <a:p>
            <a:r>
              <a:rPr lang="en-US" dirty="0"/>
              <a:t>Slide </a:t>
            </a:r>
            <a:fld id="{98EAF293-B99F-44EE-BE90-4690CF15C962}" type="slidenum">
              <a:rPr lang="en-US" smtClean="0"/>
              <a:pPr/>
              <a:t>27</a:t>
            </a:fld>
            <a:endParaRPr lang="en-US" dirty="0"/>
          </a:p>
        </p:txBody>
      </p:sp>
      <p:sp>
        <p:nvSpPr>
          <p:cNvPr id="14340" name="Rectangle 2"/>
          <p:cNvSpPr>
            <a:spLocks noGrp="1" noChangeArrowheads="1"/>
          </p:cNvSpPr>
          <p:nvPr>
            <p:ph type="title"/>
          </p:nvPr>
        </p:nvSpPr>
        <p:spPr/>
        <p:txBody>
          <a:bodyPr/>
          <a:lstStyle/>
          <a:p>
            <a:r>
              <a:rPr lang="en-US" dirty="0"/>
              <a:t>Using </a:t>
            </a:r>
            <a:r>
              <a:rPr lang="en-US" dirty="0">
                <a:latin typeface="Consolas" pitchFamily="49" charset="0"/>
                <a:cs typeface="Consolas" pitchFamily="49" charset="0"/>
              </a:rPr>
              <a:t>IdTable</a:t>
            </a:r>
            <a:r>
              <a:rPr lang="en-US" dirty="0"/>
              <a:t> to Check Applied</a:t>
            </a:r>
            <a:br>
              <a:rPr lang="en-US" dirty="0"/>
            </a:br>
            <a:r>
              <a:rPr lang="en-US" dirty="0"/>
              <a:t>Occurrences of Identifiers</a:t>
            </a:r>
          </a:p>
        </p:txBody>
      </p:sp>
      <p:sp>
        <p:nvSpPr>
          <p:cNvPr id="14341" name="Rectangle 3"/>
          <p:cNvSpPr>
            <a:spLocks noGrp="1" noChangeArrowheads="1"/>
          </p:cNvSpPr>
          <p:nvPr>
            <p:ph type="body" idx="1"/>
          </p:nvPr>
        </p:nvSpPr>
        <p:spPr/>
        <p:txBody>
          <a:bodyPr/>
          <a:lstStyle/>
          <a:p>
            <a:r>
              <a:rPr lang="en-US" dirty="0"/>
              <a:t>When an identifier is encountered in the statement part of the program or a subprogram (e.g., as part of an expression or subprogram call), the parser will</a:t>
            </a:r>
          </a:p>
          <a:p>
            <a:pPr lvl="1"/>
            <a:r>
              <a:rPr lang="en-US" dirty="0"/>
              <a:t>check that the identifier has been declared</a:t>
            </a:r>
          </a:p>
          <a:p>
            <a:pPr lvl="1"/>
            <a:r>
              <a:rPr lang="en-US" dirty="0"/>
              <a:t>use the information about how the identifier was declared to facilitate correct parsing (e.g., you can’t assign a value to an identifier that was declared as a constant.)</a:t>
            </a:r>
          </a:p>
        </p:txBody>
      </p:sp>
    </p:spTree>
    <p:extLst>
      <p:ext uri="{BB962C8B-B14F-4D97-AF65-F5344CB8AC3E}">
        <p14:creationId xmlns:p14="http://schemas.microsoft.com/office/powerpoint/2010/main" val="3388231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10"/>
          </p:nvPr>
        </p:nvSpPr>
        <p:spPr>
          <a:noFill/>
        </p:spPr>
        <p:txBody>
          <a:bodyPr/>
          <a:lstStyle/>
          <a:p>
            <a:r>
              <a:rPr lang="en-US" dirty="0"/>
              <a:t>©SoftMoore Consulting</a:t>
            </a:r>
          </a:p>
        </p:txBody>
      </p:sp>
      <p:sp>
        <p:nvSpPr>
          <p:cNvPr id="14339" name="Slide Number Placeholder 4"/>
          <p:cNvSpPr>
            <a:spLocks noGrp="1"/>
          </p:cNvSpPr>
          <p:nvPr>
            <p:ph type="sldNum" sz="quarter" idx="11"/>
          </p:nvPr>
        </p:nvSpPr>
        <p:spPr>
          <a:noFill/>
        </p:spPr>
        <p:txBody>
          <a:bodyPr/>
          <a:lstStyle/>
          <a:p>
            <a:r>
              <a:rPr lang="en-US" dirty="0"/>
              <a:t>Slide </a:t>
            </a:r>
            <a:fld id="{98EAF293-B99F-44EE-BE90-4690CF15C962}" type="slidenum">
              <a:rPr lang="en-US" smtClean="0"/>
              <a:pPr/>
              <a:t>28</a:t>
            </a:fld>
            <a:endParaRPr lang="en-US" dirty="0"/>
          </a:p>
        </p:txBody>
      </p:sp>
      <p:sp>
        <p:nvSpPr>
          <p:cNvPr id="14340" name="Rectangle 2"/>
          <p:cNvSpPr>
            <a:spLocks noGrp="1" noChangeArrowheads="1"/>
          </p:cNvSpPr>
          <p:nvPr>
            <p:ph type="title"/>
          </p:nvPr>
        </p:nvSpPr>
        <p:spPr/>
        <p:txBody>
          <a:bodyPr/>
          <a:lstStyle/>
          <a:p>
            <a:r>
              <a:rPr lang="en-US" dirty="0"/>
              <a:t>Using </a:t>
            </a:r>
            <a:r>
              <a:rPr lang="en-US" dirty="0">
                <a:latin typeface="Consolas" pitchFamily="49" charset="0"/>
                <a:cs typeface="Consolas" pitchFamily="49" charset="0"/>
              </a:rPr>
              <a:t>IdTable</a:t>
            </a:r>
            <a:r>
              <a:rPr lang="en-US" dirty="0"/>
              <a:t> to Check Applied</a:t>
            </a:r>
            <a:br>
              <a:rPr lang="en-US" dirty="0"/>
            </a:br>
            <a:r>
              <a:rPr lang="en-US" dirty="0"/>
              <a:t>Occurrences of Identifiers </a:t>
            </a:r>
            <a:r>
              <a:rPr lang="en-US" sz="2400" dirty="0"/>
              <a:t>(continued)</a:t>
            </a:r>
            <a:endParaRPr lang="en-US" dirty="0"/>
          </a:p>
        </p:txBody>
      </p:sp>
      <p:sp>
        <p:nvSpPr>
          <p:cNvPr id="14341" name="Rectangle 3"/>
          <p:cNvSpPr>
            <a:spLocks noGrp="1" noChangeArrowheads="1"/>
          </p:cNvSpPr>
          <p:nvPr>
            <p:ph type="body" idx="1"/>
          </p:nvPr>
        </p:nvSpPr>
        <p:spPr/>
        <p:txBody>
          <a:bodyPr/>
          <a:lstStyle/>
          <a:p>
            <a:r>
              <a:rPr lang="en-US" dirty="0"/>
              <a:t>Example (in method </a:t>
            </a:r>
            <a:r>
              <a:rPr lang="en-US" dirty="0" err="1">
                <a:latin typeface="Consolas" panose="020B0609020204030204" pitchFamily="49" charset="0"/>
              </a:rPr>
              <a:t>parseVariableExpr</a:t>
            </a:r>
            <a:r>
              <a:rPr lang="en-US" dirty="0">
                <a:latin typeface="Consolas" panose="020B0609020204030204" pitchFamily="49" charset="0"/>
              </a:rPr>
              <a:t>()</a:t>
            </a:r>
            <a:r>
              <a:rPr lang="en-US" dirty="0"/>
              <a:t>)</a:t>
            </a:r>
          </a:p>
          <a:p>
            <a:pPr marL="457200" lvl="1" indent="0">
              <a:spcBef>
                <a:spcPts val="480"/>
              </a:spcBef>
              <a:buNone/>
            </a:pPr>
            <a:r>
              <a:rPr lang="en-US" sz="1800" dirty="0">
                <a:latin typeface="Consolas" panose="020B0609020204030204" pitchFamily="49" charset="0"/>
              </a:rPr>
              <a:t>Token idToken = scanner.getToken();</a:t>
            </a:r>
          </a:p>
          <a:p>
            <a:pPr marL="457200" lvl="1" indent="0">
              <a:spcBef>
                <a:spcPts val="200"/>
              </a:spcBef>
              <a:buNone/>
            </a:pPr>
            <a:r>
              <a:rPr lang="en-US" sz="1800" dirty="0">
                <a:latin typeface="Consolas" panose="020B0609020204030204" pitchFamily="49" charset="0"/>
              </a:rPr>
              <a:t>match(Symbol.identifier);</a:t>
            </a:r>
          </a:p>
          <a:p>
            <a:pPr marL="457200" lvl="1" indent="0">
              <a:spcBef>
                <a:spcPts val="200"/>
              </a:spcBef>
              <a:buNone/>
            </a:pPr>
            <a:r>
              <a:rPr lang="en-US" sz="1800" dirty="0">
                <a:latin typeface="Consolas" panose="020B0609020204030204" pitchFamily="49" charset="0"/>
              </a:rPr>
              <a:t>Declaration decl = idTable.get(idToken);</a:t>
            </a:r>
          </a:p>
          <a:p>
            <a:pPr marL="457200" lvl="1" indent="0">
              <a:spcBef>
                <a:spcPts val="200"/>
              </a:spcBef>
              <a:buNone/>
            </a:pPr>
            <a:endParaRPr lang="en-US" sz="1800" dirty="0">
              <a:latin typeface="Consolas" panose="020B0609020204030204" pitchFamily="49" charset="0"/>
            </a:endParaRPr>
          </a:p>
          <a:p>
            <a:pPr marL="457200" lvl="1" indent="0">
              <a:spcBef>
                <a:spcPts val="200"/>
              </a:spcBef>
              <a:buNone/>
            </a:pPr>
            <a:r>
              <a:rPr lang="en-US" sz="1800" dirty="0">
                <a:latin typeface="Consolas" panose="020B0609020204030204" pitchFamily="49" charset="0"/>
              </a:rPr>
              <a:t>if (decl == null)</a:t>
            </a:r>
          </a:p>
          <a:p>
            <a:pPr marL="457200" lvl="1" indent="0">
              <a:spcBef>
                <a:spcPts val="200"/>
              </a:spcBef>
              <a:buNone/>
            </a:pPr>
            <a:r>
              <a:rPr lang="en-US" sz="1800" dirty="0">
                <a:latin typeface="Consolas" panose="020B0609020204030204" pitchFamily="49" charset="0"/>
              </a:rPr>
              <a:t>    throw error("Identifier \"" + idToken</a:t>
            </a:r>
          </a:p>
          <a:p>
            <a:pPr marL="457200" lvl="1" indent="0">
              <a:spcBef>
                <a:spcPts val="200"/>
              </a:spcBef>
              <a:buNone/>
            </a:pPr>
            <a:r>
              <a:rPr lang="en-US" sz="1800" dirty="0">
                <a:latin typeface="Consolas" panose="020B0609020204030204" pitchFamily="49" charset="0"/>
              </a:rPr>
              <a:t>              + "\" has not been declared.");</a:t>
            </a:r>
          </a:p>
          <a:p>
            <a:pPr marL="457200" lvl="1" indent="0">
              <a:spcBef>
                <a:spcPts val="200"/>
              </a:spcBef>
              <a:buNone/>
            </a:pPr>
            <a:r>
              <a:rPr lang="en-US" sz="1800" dirty="0">
                <a:latin typeface="Consolas" panose="020B0609020204030204" pitchFamily="49" charset="0"/>
              </a:rPr>
              <a:t>else if (</a:t>
            </a:r>
            <a:r>
              <a:rPr lang="en-US" sz="1800" b="1" dirty="0">
                <a:latin typeface="Consolas" panose="020B0609020204030204" pitchFamily="49" charset="0"/>
              </a:rPr>
              <a:t>!(decl instanceof NamedDecl)</a:t>
            </a:r>
            <a:r>
              <a:rPr lang="en-US" sz="1800" dirty="0">
                <a:latin typeface="Consolas" panose="020B0609020204030204" pitchFamily="49" charset="0"/>
              </a:rPr>
              <a:t>)</a:t>
            </a:r>
          </a:p>
          <a:p>
            <a:pPr marL="457200" lvl="1" indent="0">
              <a:spcBef>
                <a:spcPts val="200"/>
              </a:spcBef>
              <a:buNone/>
            </a:pPr>
            <a:r>
              <a:rPr lang="en-US" sz="1800" dirty="0">
                <a:latin typeface="Consolas" panose="020B0609020204030204" pitchFamily="49" charset="0"/>
              </a:rPr>
              <a:t>    throw error("Identifier \"" + idToken</a:t>
            </a:r>
          </a:p>
          <a:p>
            <a:pPr marL="457200" lvl="1" indent="0">
              <a:spcBef>
                <a:spcPts val="200"/>
              </a:spcBef>
              <a:buNone/>
            </a:pPr>
            <a:r>
              <a:rPr lang="en-US" sz="1800" dirty="0">
                <a:latin typeface="Consolas" panose="020B0609020204030204" pitchFamily="49" charset="0"/>
              </a:rPr>
              <a:t>              + "\" is not a variable.");</a:t>
            </a:r>
          </a:p>
        </p:txBody>
      </p:sp>
    </p:spTree>
    <p:extLst>
      <p:ext uri="{BB962C8B-B14F-4D97-AF65-F5344CB8AC3E}">
        <p14:creationId xmlns:p14="http://schemas.microsoft.com/office/powerpoint/2010/main" val="6715667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in CPRL</a:t>
            </a:r>
          </a:p>
        </p:txBody>
      </p:sp>
      <p:sp>
        <p:nvSpPr>
          <p:cNvPr id="3" name="Content Placeholder 2"/>
          <p:cNvSpPr>
            <a:spLocks noGrp="1"/>
          </p:cNvSpPr>
          <p:nvPr>
            <p:ph idx="1"/>
          </p:nvPr>
        </p:nvSpPr>
        <p:spPr/>
        <p:txBody>
          <a:bodyPr/>
          <a:lstStyle/>
          <a:p>
            <a:r>
              <a:rPr lang="en-US" dirty="0"/>
              <a:t>The compiler uses two classes to provide support for CPRL types.</a:t>
            </a:r>
          </a:p>
          <a:p>
            <a:r>
              <a:rPr lang="en-US" dirty="0"/>
              <a:t>Class </a:t>
            </a:r>
            <a:r>
              <a:rPr lang="en-US" dirty="0">
                <a:latin typeface="Consolas" panose="020B0609020204030204" pitchFamily="49" charset="0"/>
              </a:rPr>
              <a:t>Type</a:t>
            </a:r>
            <a:r>
              <a:rPr lang="en-US" dirty="0"/>
              <a:t> encapsulates the language types and their sizes.</a:t>
            </a:r>
          </a:p>
          <a:p>
            <a:pPr lvl="1"/>
            <a:r>
              <a:rPr lang="en-US" dirty="0"/>
              <a:t>Predefined types are declared as static constants.</a:t>
            </a:r>
          </a:p>
          <a:p>
            <a:pPr lvl="1"/>
            <a:r>
              <a:rPr lang="en-US" dirty="0"/>
              <a:t>Class </a:t>
            </a:r>
            <a:r>
              <a:rPr lang="en-US" dirty="0">
                <a:latin typeface="Consolas" panose="020B0609020204030204" pitchFamily="49" charset="0"/>
              </a:rPr>
              <a:t>Type</a:t>
            </a:r>
            <a:r>
              <a:rPr lang="en-US" dirty="0"/>
              <a:t> also contains a static method that returns the type of a literal symbol.</a:t>
            </a:r>
            <a:br>
              <a:rPr lang="en-US" dirty="0"/>
            </a:br>
            <a:r>
              <a:rPr lang="en-US" dirty="0"/>
              <a:t>  </a:t>
            </a:r>
            <a:r>
              <a:rPr lang="en-US" sz="1800" dirty="0">
                <a:latin typeface="Consolas" panose="020B0609020204030204" pitchFamily="49" charset="0"/>
              </a:rPr>
              <a:t>public static Type getTypeOf(Symbol literal)</a:t>
            </a:r>
            <a:endParaRPr lang="en-US" dirty="0"/>
          </a:p>
          <a:p>
            <a:r>
              <a:rPr lang="en-US" dirty="0"/>
              <a:t>Class </a:t>
            </a:r>
            <a:r>
              <a:rPr lang="en-US" dirty="0">
                <a:latin typeface="Consolas" panose="020B0609020204030204" pitchFamily="49" charset="0"/>
              </a:rPr>
              <a:t>ArrayType</a:t>
            </a:r>
            <a:r>
              <a:rPr lang="en-US" dirty="0"/>
              <a:t> extends </a:t>
            </a:r>
            <a:r>
              <a:rPr lang="en-US" dirty="0">
                <a:latin typeface="Consolas" panose="020B0609020204030204" pitchFamily="49" charset="0"/>
              </a:rPr>
              <a:t>Type</a:t>
            </a:r>
            <a:r>
              <a:rPr lang="en-US" dirty="0"/>
              <a:t> to provide additional support for arrays.</a:t>
            </a:r>
          </a:p>
          <a:p>
            <a:endParaRPr lang="en-US" dirty="0"/>
          </a:p>
        </p:txBody>
      </p:sp>
      <p:sp>
        <p:nvSpPr>
          <p:cNvPr id="4" name="Footer Placeholder 3"/>
          <p:cNvSpPr>
            <a:spLocks noGrp="1"/>
          </p:cNvSpPr>
          <p:nvPr>
            <p:ph type="ftr" sz="quarter" idx="10"/>
          </p:nvPr>
        </p:nvSpPr>
        <p:spPr/>
        <p:txBody>
          <a:bodyPr/>
          <a:lstStyle/>
          <a:p>
            <a:r>
              <a:rPr lang="en-US" dirty="0"/>
              <a:t>©SoftMoore Consulting</a:t>
            </a:r>
          </a:p>
        </p:txBody>
      </p:sp>
      <p:sp>
        <p:nvSpPr>
          <p:cNvPr id="5" name="Slide Number Placeholder 4"/>
          <p:cNvSpPr>
            <a:spLocks noGrp="1"/>
          </p:cNvSpPr>
          <p:nvPr>
            <p:ph type="sldNum" sz="quarter" idx="11"/>
          </p:nvPr>
        </p:nvSpPr>
        <p:spPr/>
        <p:txBody>
          <a:bodyPr/>
          <a:lstStyle/>
          <a:p>
            <a:r>
              <a:rPr lang="en-US" dirty="0"/>
              <a:t>Slide </a:t>
            </a:r>
            <a:fld id="{A413A2F6-7BFD-463C-B63A-922040FAF32C}" type="slidenum">
              <a:rPr lang="en-US" smtClean="0"/>
              <a:pPr/>
              <a:t>29</a:t>
            </a:fld>
            <a:endParaRPr lang="en-US" dirty="0"/>
          </a:p>
        </p:txBody>
      </p:sp>
    </p:spTree>
    <p:extLst>
      <p:ext uri="{BB962C8B-B14F-4D97-AF65-F5344CB8AC3E}">
        <p14:creationId xmlns:p14="http://schemas.microsoft.com/office/powerpoint/2010/main" val="42091569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3"/>
          <p:cNvSpPr>
            <a:spLocks noGrp="1"/>
          </p:cNvSpPr>
          <p:nvPr>
            <p:ph type="ftr" sz="quarter" idx="10"/>
          </p:nvPr>
        </p:nvSpPr>
        <p:spPr>
          <a:noFill/>
        </p:spPr>
        <p:txBody>
          <a:bodyPr/>
          <a:lstStyle/>
          <a:p>
            <a:r>
              <a:rPr lang="en-US" dirty="0"/>
              <a:t>©SoftMoore Consulting</a:t>
            </a:r>
          </a:p>
        </p:txBody>
      </p:sp>
      <p:sp>
        <p:nvSpPr>
          <p:cNvPr id="20483" name="Slide Number Placeholder 4"/>
          <p:cNvSpPr>
            <a:spLocks noGrp="1"/>
          </p:cNvSpPr>
          <p:nvPr>
            <p:ph type="sldNum" sz="quarter" idx="11"/>
          </p:nvPr>
        </p:nvSpPr>
        <p:spPr>
          <a:noFill/>
        </p:spPr>
        <p:txBody>
          <a:bodyPr/>
          <a:lstStyle/>
          <a:p>
            <a:r>
              <a:rPr lang="en-US" dirty="0"/>
              <a:t>Slide </a:t>
            </a:r>
            <a:fld id="{4E952F77-D2A5-40BA-A9A3-D474150EDBA4}" type="slidenum">
              <a:rPr lang="en-US" smtClean="0"/>
              <a:pPr/>
              <a:t>3</a:t>
            </a:fld>
            <a:endParaRPr lang="en-US" dirty="0"/>
          </a:p>
        </p:txBody>
      </p:sp>
      <p:sp>
        <p:nvSpPr>
          <p:cNvPr id="20484" name="Rectangle 1026"/>
          <p:cNvSpPr>
            <a:spLocks noGrp="1" noChangeArrowheads="1"/>
          </p:cNvSpPr>
          <p:nvPr>
            <p:ph type="title"/>
          </p:nvPr>
        </p:nvSpPr>
        <p:spPr/>
        <p:txBody>
          <a:bodyPr/>
          <a:lstStyle/>
          <a:p>
            <a:r>
              <a:rPr lang="en-US" dirty="0"/>
              <a:t>Representing Abstract Syntax Trees</a:t>
            </a:r>
          </a:p>
        </p:txBody>
      </p:sp>
      <p:sp>
        <p:nvSpPr>
          <p:cNvPr id="20485" name="Rectangle 1027"/>
          <p:cNvSpPr>
            <a:spLocks noGrp="1" noChangeArrowheads="1"/>
          </p:cNvSpPr>
          <p:nvPr>
            <p:ph type="body" idx="1"/>
          </p:nvPr>
        </p:nvSpPr>
        <p:spPr/>
        <p:txBody>
          <a:bodyPr/>
          <a:lstStyle/>
          <a:p>
            <a:r>
              <a:rPr lang="en-US" dirty="0"/>
              <a:t>We will use different classes to represent different node types in our abstract syntax trees.  Examples include</a:t>
            </a:r>
          </a:p>
          <a:p>
            <a:pPr lvl="1"/>
            <a:r>
              <a:rPr lang="en-US" dirty="0">
                <a:latin typeface="Consolas" panose="020B0609020204030204" pitchFamily="49" charset="0"/>
              </a:rPr>
              <a:t>Program			–  ProcedureDecl</a:t>
            </a:r>
          </a:p>
          <a:p>
            <a:pPr lvl="1"/>
            <a:r>
              <a:rPr lang="en-US" dirty="0">
                <a:latin typeface="Consolas" panose="020B0609020204030204" pitchFamily="49" charset="0"/>
              </a:rPr>
              <a:t>AssignmentStmt		–  LoopStmt</a:t>
            </a:r>
          </a:p>
          <a:p>
            <a:pPr lvl="1"/>
            <a:r>
              <a:rPr lang="en-US" dirty="0">
                <a:latin typeface="Consolas" panose="020B0609020204030204" pitchFamily="49" charset="0"/>
              </a:rPr>
              <a:t>Variable		–  Expression</a:t>
            </a:r>
          </a:p>
          <a:p>
            <a:r>
              <a:rPr lang="en-US" dirty="0"/>
              <a:t>Each AST class has named instance variables (fields) to reference its children.  These instance variables provide the “tree” structure.</a:t>
            </a:r>
          </a:p>
          <a:p>
            <a:r>
              <a:rPr lang="en-US" dirty="0"/>
              <a:t>Occasionally we also include additional fields to support error handling (e.g., position) and code generation.</a:t>
            </a:r>
          </a:p>
        </p:txBody>
      </p:sp>
      <p:sp>
        <p:nvSpPr>
          <p:cNvPr id="2" name="TextBox 1"/>
          <p:cNvSpPr txBox="1"/>
          <p:nvPr/>
        </p:nvSpPr>
        <p:spPr>
          <a:xfrm>
            <a:off x="924559" y="5540514"/>
            <a:ext cx="7294882" cy="707886"/>
          </a:xfrm>
          <a:prstGeom prst="rect">
            <a:avLst/>
          </a:prstGeom>
          <a:noFill/>
          <a:ln>
            <a:solidFill>
              <a:schemeClr val="tx1"/>
            </a:solidFill>
          </a:ln>
        </p:spPr>
        <p:txBody>
          <a:bodyPr wrap="none" rtlCol="0">
            <a:spAutoFit/>
          </a:bodyPr>
          <a:lstStyle/>
          <a:p>
            <a:pPr algn="l"/>
            <a:r>
              <a:rPr lang="en-US" sz="2000" dirty="0"/>
              <a:t>Terence Parr refers to this type of AST structure as an irregular</a:t>
            </a:r>
          </a:p>
          <a:p>
            <a:pPr algn="l"/>
            <a:r>
              <a:rPr lang="en-US" sz="2000" dirty="0"/>
              <a:t>(named child fields) heterogeneous (different node types) AST.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a:latin typeface="Consolas" panose="020B0609020204030204" pitchFamily="49" charset="0"/>
              </a:rPr>
              <a:t>Type</a:t>
            </a:r>
          </a:p>
        </p:txBody>
      </p:sp>
      <p:sp>
        <p:nvSpPr>
          <p:cNvPr id="3" name="Content Placeholder 2"/>
          <p:cNvSpPr>
            <a:spLocks noGrp="1"/>
          </p:cNvSpPr>
          <p:nvPr>
            <p:ph idx="1"/>
          </p:nvPr>
        </p:nvSpPr>
        <p:spPr/>
        <p:txBody>
          <a:bodyPr/>
          <a:lstStyle/>
          <a:p>
            <a:r>
              <a:rPr lang="en-US" dirty="0"/>
              <a:t>Class Type encapsulates the language types and sizes (number of bytes) for the programming language CPRL.</a:t>
            </a:r>
          </a:p>
          <a:p>
            <a:r>
              <a:rPr lang="en-US" dirty="0"/>
              <a:t>Type sizes are initialized to values appropriate for the CPRL virtual machine.</a:t>
            </a:r>
          </a:p>
          <a:p>
            <a:pPr lvl="1"/>
            <a:r>
              <a:rPr lang="en-US" dirty="0"/>
              <a:t>4 for Integer		–  2 for Character</a:t>
            </a:r>
          </a:p>
          <a:p>
            <a:pPr lvl="1"/>
            <a:r>
              <a:rPr lang="en-US" dirty="0"/>
              <a:t>1 for Boolean		–  etc.</a:t>
            </a:r>
          </a:p>
          <a:p>
            <a:r>
              <a:rPr lang="en-US" dirty="0"/>
              <a:t>Predefined types are declared as static constants.</a:t>
            </a:r>
          </a:p>
          <a:p>
            <a:pPr marL="457200" lvl="1" indent="0">
              <a:buNone/>
            </a:pPr>
            <a:r>
              <a:rPr lang="en-US" sz="1800" dirty="0">
                <a:latin typeface="Consolas" panose="020B0609020204030204" pitchFamily="49" charset="0"/>
              </a:rPr>
              <a:t>public static final Type Boolean = new Type(...);</a:t>
            </a:r>
          </a:p>
          <a:p>
            <a:pPr marL="457200" lvl="1" indent="0">
              <a:spcBef>
                <a:spcPts val="300"/>
              </a:spcBef>
              <a:buNone/>
            </a:pPr>
            <a:r>
              <a:rPr lang="en-US" sz="1800" dirty="0">
                <a:latin typeface="Consolas" panose="020B0609020204030204" pitchFamily="49" charset="0"/>
              </a:rPr>
              <a:t>public static final Type Integer = new Type(...);</a:t>
            </a:r>
          </a:p>
          <a:p>
            <a:pPr marL="457200" lvl="1" indent="0">
              <a:spcBef>
                <a:spcPts val="300"/>
              </a:spcBef>
              <a:buNone/>
            </a:pPr>
            <a:r>
              <a:rPr lang="en-US" sz="1800" dirty="0">
                <a:latin typeface="Consolas" panose="020B0609020204030204" pitchFamily="49" charset="0"/>
              </a:rPr>
              <a:t>public static final Type Char    = new Type(...);</a:t>
            </a:r>
          </a:p>
          <a:p>
            <a:pPr marL="457200" lvl="1" indent="0">
              <a:spcBef>
                <a:spcPts val="300"/>
              </a:spcBef>
              <a:buNone/>
            </a:pPr>
            <a:r>
              <a:rPr lang="en-US" sz="1800" dirty="0">
                <a:latin typeface="Consolas" panose="020B0609020204030204" pitchFamily="49" charset="0"/>
              </a:rPr>
              <a:t>public static final Type String  = new Type(...);</a:t>
            </a:r>
          </a:p>
          <a:p>
            <a:pPr marL="457200" lvl="1" indent="0">
              <a:spcBef>
                <a:spcPts val="300"/>
              </a:spcBef>
              <a:buNone/>
            </a:pPr>
            <a:r>
              <a:rPr lang="en-US" sz="1800" dirty="0">
                <a:latin typeface="Consolas" panose="020B0609020204030204" pitchFamily="49" charset="0"/>
              </a:rPr>
              <a:t>public static final Type Address = new Type(...);</a:t>
            </a:r>
          </a:p>
          <a:p>
            <a:pPr marL="457200" lvl="1" indent="0">
              <a:spcBef>
                <a:spcPts val="300"/>
              </a:spcBef>
              <a:buNone/>
            </a:pPr>
            <a:r>
              <a:rPr lang="en-US" sz="1800" dirty="0">
                <a:latin typeface="Consolas" panose="020B0609020204030204" pitchFamily="49" charset="0"/>
              </a:rPr>
              <a:t>public static final Type UNKNOWN = new Type(...);</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30</a:t>
            </a:fld>
            <a:endParaRPr lang="en-US" dirty="0"/>
          </a:p>
        </p:txBody>
      </p:sp>
    </p:spTree>
    <p:extLst>
      <p:ext uri="{BB962C8B-B14F-4D97-AF65-F5344CB8AC3E}">
        <p14:creationId xmlns:p14="http://schemas.microsoft.com/office/powerpoint/2010/main" val="15983728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a:latin typeface="Consolas" panose="020B0609020204030204" pitchFamily="49" charset="0"/>
              </a:rPr>
              <a:t>ArrayType</a:t>
            </a:r>
          </a:p>
        </p:txBody>
      </p:sp>
      <p:sp>
        <p:nvSpPr>
          <p:cNvPr id="9" name="Content Placeholder 8"/>
          <p:cNvSpPr>
            <a:spLocks noGrp="1"/>
          </p:cNvSpPr>
          <p:nvPr>
            <p:ph idx="1"/>
          </p:nvPr>
        </p:nvSpPr>
        <p:spPr>
          <a:xfrm>
            <a:off x="458788" y="1363663"/>
            <a:ext cx="8321040" cy="4935537"/>
          </a:xfrm>
        </p:spPr>
        <p:txBody>
          <a:bodyPr/>
          <a:lstStyle/>
          <a:p>
            <a:r>
              <a:rPr lang="en-US" dirty="0"/>
              <a:t>Class </a:t>
            </a:r>
            <a:r>
              <a:rPr lang="en-US" dirty="0">
                <a:latin typeface="Consolas" panose="020B0609020204030204" pitchFamily="49" charset="0"/>
              </a:rPr>
              <a:t>ArrayType</a:t>
            </a:r>
            <a:r>
              <a:rPr lang="en-US" dirty="0"/>
              <a:t> extends class </a:t>
            </a:r>
            <a:r>
              <a:rPr lang="en-US" dirty="0">
                <a:latin typeface="Consolas" panose="020B0609020204030204" pitchFamily="49" charset="0"/>
              </a:rPr>
              <a:t>Type</a:t>
            </a:r>
            <a:r>
              <a:rPr lang="en-US" dirty="0"/>
              <a:t>.</a:t>
            </a:r>
          </a:p>
          <a:p>
            <a:pPr lvl="1"/>
            <a:r>
              <a:rPr lang="en-US" dirty="0"/>
              <a:t> therefore array types are also types</a:t>
            </a:r>
          </a:p>
          <a:p>
            <a:r>
              <a:rPr lang="en-US" dirty="0"/>
              <a:t>In addition to the total size of the array, class </a:t>
            </a:r>
            <a:r>
              <a:rPr lang="en-US" dirty="0">
                <a:latin typeface="Consolas" panose="020B0609020204030204" pitchFamily="49" charset="0"/>
              </a:rPr>
              <a:t>ArrayType</a:t>
            </a:r>
            <a:r>
              <a:rPr lang="en-US" dirty="0"/>
              <a:t> also keeps track of the number and type of elements.</a:t>
            </a:r>
          </a:p>
          <a:p>
            <a:pPr marL="457200" lvl="1" indent="0">
              <a:buNone/>
            </a:pPr>
            <a:r>
              <a:rPr lang="en-US" sz="1750" dirty="0">
                <a:latin typeface="Consolas" panose="020B0609020204030204" pitchFamily="49" charset="0"/>
              </a:rPr>
              <a:t>/**</a:t>
            </a:r>
          </a:p>
          <a:p>
            <a:pPr marL="457200" lvl="1" indent="0">
              <a:spcBef>
                <a:spcPts val="100"/>
              </a:spcBef>
              <a:buNone/>
            </a:pPr>
            <a:r>
              <a:rPr lang="en-US" sz="1800" dirty="0">
                <a:latin typeface="Consolas" panose="020B0609020204030204" pitchFamily="49" charset="0"/>
              </a:rPr>
              <a:t> * Construct an array type with the specified name, number of</a:t>
            </a:r>
          </a:p>
          <a:p>
            <a:pPr marL="457200" lvl="1" indent="0">
              <a:spcBef>
                <a:spcPts val="100"/>
              </a:spcBef>
              <a:buNone/>
            </a:pPr>
            <a:r>
              <a:rPr lang="en-US" sz="1800" dirty="0">
                <a:latin typeface="Consolas" panose="020B0609020204030204" pitchFamily="49" charset="0"/>
              </a:rPr>
              <a:t> * elements, and the type of elements contained in the array. </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public ArrayType(String typeName, int numElements,</a:t>
            </a:r>
          </a:p>
          <a:p>
            <a:pPr marL="457200" lvl="1" indent="0">
              <a:spcBef>
                <a:spcPts val="100"/>
              </a:spcBef>
              <a:buNone/>
            </a:pPr>
            <a:r>
              <a:rPr lang="en-US" sz="1800" dirty="0">
                <a:latin typeface="Consolas" panose="020B0609020204030204" pitchFamily="49" charset="0"/>
              </a:rPr>
              <a:t>                 Type elementType)</a:t>
            </a:r>
          </a:p>
          <a:p>
            <a:r>
              <a:rPr lang="en-US" dirty="0"/>
              <a:t>When the parser parses an array type declaration, the constructor for AST class </a:t>
            </a:r>
            <a:r>
              <a:rPr lang="en-US" dirty="0">
                <a:latin typeface="Consolas" panose="020B0609020204030204" pitchFamily="49" charset="0"/>
              </a:rPr>
              <a:t>ArrayTypeDecl</a:t>
            </a:r>
            <a:r>
              <a:rPr lang="en-US" dirty="0"/>
              <a:t> creates an </a:t>
            </a:r>
            <a:r>
              <a:rPr lang="en-US" dirty="0">
                <a:latin typeface="Consolas" panose="020B0609020204030204" pitchFamily="49" charset="0"/>
              </a:rPr>
              <a:t>ArrayType</a:t>
            </a:r>
            <a:r>
              <a:rPr lang="en-US" dirty="0"/>
              <a:t> object.</a:t>
            </a:r>
          </a:p>
        </p:txBody>
      </p:sp>
      <p:sp>
        <p:nvSpPr>
          <p:cNvPr id="4" name="Footer Placeholder 3"/>
          <p:cNvSpPr>
            <a:spLocks noGrp="1"/>
          </p:cNvSpPr>
          <p:nvPr>
            <p:ph type="ftr" sz="quarter" idx="10"/>
          </p:nvPr>
        </p:nvSpPr>
        <p:spPr/>
        <p:txBody>
          <a:bodyPr/>
          <a:lstStyle/>
          <a:p>
            <a:r>
              <a:rPr lang="en-US" dirty="0"/>
              <a:t>©SoftMoore Consulting</a:t>
            </a:r>
          </a:p>
        </p:txBody>
      </p:sp>
      <p:sp>
        <p:nvSpPr>
          <p:cNvPr id="5" name="Slide Number Placeholder 4"/>
          <p:cNvSpPr>
            <a:spLocks noGrp="1"/>
          </p:cNvSpPr>
          <p:nvPr>
            <p:ph type="sldNum" sz="quarter" idx="11"/>
          </p:nvPr>
        </p:nvSpPr>
        <p:spPr/>
        <p:txBody>
          <a:bodyPr/>
          <a:lstStyle/>
          <a:p>
            <a:r>
              <a:rPr lang="en-US" dirty="0"/>
              <a:t>Slide </a:t>
            </a:r>
            <a:fld id="{A413A2F6-7BFD-463C-B63A-922040FAF32C}" type="slidenum">
              <a:rPr lang="en-US" smtClean="0"/>
              <a:pPr/>
              <a:t>31</a:t>
            </a:fld>
            <a:endParaRPr lang="en-US" dirty="0"/>
          </a:p>
        </p:txBody>
      </p:sp>
    </p:spTree>
    <p:extLst>
      <p:ext uri="{BB962C8B-B14F-4D97-AF65-F5344CB8AC3E}">
        <p14:creationId xmlns:p14="http://schemas.microsoft.com/office/powerpoint/2010/main" val="10760829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3"/>
          <p:cNvSpPr>
            <a:spLocks noGrp="1"/>
          </p:cNvSpPr>
          <p:nvPr>
            <p:ph type="ftr" sz="quarter" idx="10"/>
          </p:nvPr>
        </p:nvSpPr>
        <p:spPr>
          <a:noFill/>
        </p:spPr>
        <p:txBody>
          <a:bodyPr/>
          <a:lstStyle/>
          <a:p>
            <a:r>
              <a:rPr lang="en-US" dirty="0"/>
              <a:t>©SoftMoore Consulting</a:t>
            </a:r>
          </a:p>
        </p:txBody>
      </p:sp>
      <p:sp>
        <p:nvSpPr>
          <p:cNvPr id="17411" name="Slide Number Placeholder 4"/>
          <p:cNvSpPr>
            <a:spLocks noGrp="1"/>
          </p:cNvSpPr>
          <p:nvPr>
            <p:ph type="sldNum" sz="quarter" idx="11"/>
          </p:nvPr>
        </p:nvSpPr>
        <p:spPr>
          <a:noFill/>
        </p:spPr>
        <p:txBody>
          <a:bodyPr/>
          <a:lstStyle/>
          <a:p>
            <a:r>
              <a:rPr lang="en-US" dirty="0"/>
              <a:t>Slide </a:t>
            </a:r>
            <a:fld id="{9CE15650-8908-48A7-8540-75D0CB021388}" type="slidenum">
              <a:rPr lang="en-US" smtClean="0"/>
              <a:pPr/>
              <a:t>32</a:t>
            </a:fld>
            <a:endParaRPr lang="en-US" dirty="0"/>
          </a:p>
        </p:txBody>
      </p:sp>
      <p:sp>
        <p:nvSpPr>
          <p:cNvPr id="17412" name="Rectangle 2"/>
          <p:cNvSpPr>
            <a:spLocks noGrp="1" noChangeArrowheads="1"/>
          </p:cNvSpPr>
          <p:nvPr>
            <p:ph type="title"/>
          </p:nvPr>
        </p:nvSpPr>
        <p:spPr/>
        <p:txBody>
          <a:bodyPr/>
          <a:lstStyle/>
          <a:p>
            <a:r>
              <a:rPr lang="en-US" dirty="0"/>
              <a:t>Example: Parsing a </a:t>
            </a:r>
            <a:r>
              <a:rPr lang="en-US" dirty="0">
                <a:latin typeface="Consolas" pitchFamily="49" charset="0"/>
                <a:cs typeface="Consolas" pitchFamily="49" charset="0"/>
              </a:rPr>
              <a:t>ConstDecl</a:t>
            </a:r>
          </a:p>
        </p:txBody>
      </p:sp>
      <p:sp>
        <p:nvSpPr>
          <p:cNvPr id="17413" name="Rectangle 3"/>
          <p:cNvSpPr>
            <a:spLocks noGrp="1" noChangeArrowheads="1"/>
          </p:cNvSpPr>
          <p:nvPr>
            <p:ph type="body" idx="1"/>
          </p:nvPr>
        </p:nvSpPr>
        <p:spPr>
          <a:xfrm>
            <a:off x="458787" y="1363663"/>
            <a:ext cx="8229600" cy="4935537"/>
          </a:xfrm>
        </p:spPr>
        <p:txBody>
          <a:bodyPr lIns="91440" tIns="91440"/>
          <a:lstStyle/>
          <a:p>
            <a:pPr marL="182880" indent="0">
              <a:spcBef>
                <a:spcPts val="200"/>
              </a:spcBef>
              <a:buFontTx/>
              <a:buNone/>
            </a:pPr>
            <a:r>
              <a:rPr lang="en-US" sz="1800" dirty="0">
                <a:latin typeface="Consolas" pitchFamily="49" charset="0"/>
              </a:rPr>
              <a:t>/**</a:t>
            </a:r>
          </a:p>
          <a:p>
            <a:pPr marL="182880" indent="0">
              <a:spcBef>
                <a:spcPts val="200"/>
              </a:spcBef>
              <a:buFontTx/>
              <a:buNone/>
            </a:pPr>
            <a:r>
              <a:rPr lang="en-US" sz="1800" dirty="0">
                <a:latin typeface="Consolas" pitchFamily="49" charset="0"/>
              </a:rPr>
              <a:t> * Parse the following grammar rule:&lt;br&gt;</a:t>
            </a:r>
          </a:p>
          <a:p>
            <a:pPr marL="182880" indent="0">
              <a:spcBef>
                <a:spcPts val="200"/>
              </a:spcBef>
              <a:buFontTx/>
              <a:buNone/>
            </a:pPr>
            <a:r>
              <a:rPr lang="en-US" sz="1800" dirty="0">
                <a:latin typeface="Consolas" pitchFamily="49" charset="0"/>
              </a:rPr>
              <a:t> * &lt;code&gt;constDecl = "const" constId ":=" literal ";" .&lt;/code&gt;</a:t>
            </a: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 * @return the parsed constant declaration.</a:t>
            </a:r>
          </a:p>
          <a:p>
            <a:pPr marL="182880" indent="0">
              <a:spcBef>
                <a:spcPts val="200"/>
              </a:spcBef>
              <a:buFontTx/>
              <a:buNone/>
            </a:pPr>
            <a:r>
              <a:rPr lang="en-US" sz="1800" dirty="0">
                <a:latin typeface="Consolas" pitchFamily="49" charset="0"/>
              </a:rPr>
              <a:t> *         Returns null declaration if parsing fails.</a:t>
            </a: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public InitialDecl parseConstDecl() throws IOException</a:t>
            </a: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    try</a:t>
            </a: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        match(Symbol.constRW);</a:t>
            </a:r>
          </a:p>
          <a:p>
            <a:pPr marL="182880" indent="0">
              <a:spcBef>
                <a:spcPts val="200"/>
              </a:spcBef>
              <a:buFontTx/>
              <a:buNone/>
            </a:pPr>
            <a:r>
              <a:rPr lang="en-US" sz="1800" dirty="0">
                <a:latin typeface="Consolas" pitchFamily="49" charset="0"/>
              </a:rPr>
              <a:t>        Token constId = scanner.getToken();</a:t>
            </a:r>
          </a:p>
          <a:p>
            <a:pPr marL="182880" indent="0">
              <a:spcBef>
                <a:spcPts val="200"/>
              </a:spcBef>
              <a:buFontTx/>
              <a:buNone/>
            </a:pPr>
            <a:r>
              <a:rPr lang="en-US" sz="1800" dirty="0">
                <a:latin typeface="Consolas" pitchFamily="49" charset="0"/>
              </a:rPr>
              <a:t>        match(Symbol.identifier);</a:t>
            </a:r>
          </a:p>
        </p:txBody>
      </p:sp>
      <p:sp>
        <p:nvSpPr>
          <p:cNvPr id="17414" name="TextBox 5"/>
          <p:cNvSpPr txBox="1">
            <a:spLocks noChangeArrowheads="1"/>
          </p:cNvSpPr>
          <p:nvPr/>
        </p:nvSpPr>
        <p:spPr bwMode="auto">
          <a:xfrm>
            <a:off x="3082925" y="5899150"/>
            <a:ext cx="2978150" cy="400050"/>
          </a:xfrm>
          <a:prstGeom prst="rect">
            <a:avLst/>
          </a:prstGeom>
          <a:noFill/>
          <a:ln w="9525">
            <a:noFill/>
            <a:miter lim="800000"/>
            <a:headEnd/>
            <a:tailEnd/>
          </a:ln>
        </p:spPr>
        <p:txBody>
          <a:bodyPr wrap="none">
            <a:spAutoFit/>
          </a:bodyPr>
          <a:lstStyle/>
          <a:p>
            <a:r>
              <a:rPr lang="en-US" sz="2000" dirty="0"/>
              <a:t>(continued on next slide)</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3"/>
          <p:cNvSpPr>
            <a:spLocks noGrp="1"/>
          </p:cNvSpPr>
          <p:nvPr>
            <p:ph type="ftr" sz="quarter" idx="10"/>
          </p:nvPr>
        </p:nvSpPr>
        <p:spPr>
          <a:noFill/>
        </p:spPr>
        <p:txBody>
          <a:bodyPr/>
          <a:lstStyle/>
          <a:p>
            <a:r>
              <a:rPr lang="en-US" dirty="0"/>
              <a:t>©SoftMoore Consulting</a:t>
            </a:r>
          </a:p>
        </p:txBody>
      </p:sp>
      <p:sp>
        <p:nvSpPr>
          <p:cNvPr id="17411" name="Slide Number Placeholder 4"/>
          <p:cNvSpPr>
            <a:spLocks noGrp="1"/>
          </p:cNvSpPr>
          <p:nvPr>
            <p:ph type="sldNum" sz="quarter" idx="11"/>
          </p:nvPr>
        </p:nvSpPr>
        <p:spPr>
          <a:noFill/>
        </p:spPr>
        <p:txBody>
          <a:bodyPr/>
          <a:lstStyle/>
          <a:p>
            <a:r>
              <a:rPr lang="en-US" dirty="0"/>
              <a:t>Slide </a:t>
            </a:r>
            <a:fld id="{9CE15650-8908-48A7-8540-75D0CB021388}" type="slidenum">
              <a:rPr lang="en-US" smtClean="0"/>
              <a:pPr/>
              <a:t>33</a:t>
            </a:fld>
            <a:endParaRPr lang="en-US" dirty="0"/>
          </a:p>
        </p:txBody>
      </p:sp>
      <p:sp>
        <p:nvSpPr>
          <p:cNvPr id="17412" name="Rectangle 2"/>
          <p:cNvSpPr>
            <a:spLocks noGrp="1" noChangeArrowheads="1"/>
          </p:cNvSpPr>
          <p:nvPr>
            <p:ph type="title"/>
          </p:nvPr>
        </p:nvSpPr>
        <p:spPr/>
        <p:txBody>
          <a:bodyPr/>
          <a:lstStyle/>
          <a:p>
            <a:r>
              <a:rPr lang="en-US" dirty="0"/>
              <a:t>Example: Parsing a </a:t>
            </a:r>
            <a:r>
              <a:rPr lang="en-US" dirty="0">
                <a:latin typeface="Consolas" pitchFamily="49" charset="0"/>
                <a:cs typeface="Consolas" pitchFamily="49" charset="0"/>
              </a:rPr>
              <a:t>ConstDecl</a:t>
            </a:r>
            <a:br>
              <a:rPr lang="en-US" dirty="0">
                <a:cs typeface="Consolas" pitchFamily="49" charset="0"/>
              </a:rPr>
            </a:br>
            <a:r>
              <a:rPr lang="en-US" sz="2400" dirty="0">
                <a:cs typeface="Consolas" pitchFamily="49" charset="0"/>
              </a:rPr>
              <a:t>(continued)</a:t>
            </a:r>
            <a:endParaRPr lang="en-US" sz="2400" dirty="0">
              <a:latin typeface="Consolas" pitchFamily="49" charset="0"/>
              <a:cs typeface="Consolas" pitchFamily="49" charset="0"/>
            </a:endParaRPr>
          </a:p>
        </p:txBody>
      </p:sp>
      <p:sp>
        <p:nvSpPr>
          <p:cNvPr id="17413" name="Rectangle 3"/>
          <p:cNvSpPr>
            <a:spLocks noGrp="1" noChangeArrowheads="1"/>
          </p:cNvSpPr>
          <p:nvPr>
            <p:ph type="body" idx="1"/>
          </p:nvPr>
        </p:nvSpPr>
        <p:spPr>
          <a:xfrm>
            <a:off x="458785" y="1363663"/>
            <a:ext cx="8321040" cy="4935537"/>
          </a:xfrm>
        </p:spPr>
        <p:txBody>
          <a:bodyPr lIns="91440" tIns="91440"/>
          <a:lstStyle/>
          <a:p>
            <a:pPr marL="182880" indent="0">
              <a:spcBef>
                <a:spcPts val="200"/>
              </a:spcBef>
              <a:buFontTx/>
              <a:buNone/>
            </a:pPr>
            <a:r>
              <a:rPr lang="en-US" sz="1800" dirty="0">
                <a:latin typeface="Consolas" pitchFamily="49" charset="0"/>
              </a:rPr>
              <a:t>        match(Symbol.assign);</a:t>
            </a:r>
          </a:p>
          <a:p>
            <a:pPr marL="182880" indent="0">
              <a:spcBef>
                <a:spcPts val="200"/>
              </a:spcBef>
              <a:buFontTx/>
              <a:buNone/>
            </a:pPr>
            <a:r>
              <a:rPr lang="en-US" sz="1800" dirty="0">
                <a:latin typeface="Consolas" pitchFamily="49" charset="0"/>
              </a:rPr>
              <a:t>        Token literal = parseLiteral();</a:t>
            </a:r>
          </a:p>
          <a:p>
            <a:pPr marL="182880" indent="0">
              <a:spcBef>
                <a:spcPts val="200"/>
              </a:spcBef>
              <a:buFontTx/>
              <a:buNone/>
            </a:pPr>
            <a:r>
              <a:rPr lang="en-US" sz="1800" dirty="0">
                <a:latin typeface="Consolas" pitchFamily="49" charset="0"/>
              </a:rPr>
              <a:t>        match(Symbol.semicolon);</a:t>
            </a:r>
          </a:p>
          <a:p>
            <a:pPr marL="182880" indent="0">
              <a:spcBef>
                <a:spcPts val="200"/>
              </a:spcBef>
              <a:buFontTx/>
              <a:buNone/>
            </a:pPr>
            <a:endParaRPr lang="en-US" sz="1800" dirty="0">
              <a:latin typeface="Consolas" pitchFamily="49" charset="0"/>
            </a:endParaRPr>
          </a:p>
          <a:p>
            <a:pPr marL="182880" indent="0">
              <a:spcBef>
                <a:spcPts val="200"/>
              </a:spcBef>
              <a:buFontTx/>
              <a:buNone/>
            </a:pPr>
            <a:r>
              <a:rPr lang="en-US" sz="1800" b="1" dirty="0">
                <a:latin typeface="Consolas" pitchFamily="49" charset="0"/>
              </a:rPr>
              <a:t>        Type constType = Type.UNKNOWN;</a:t>
            </a:r>
          </a:p>
          <a:p>
            <a:pPr marL="182880" indent="0">
              <a:spcBef>
                <a:spcPts val="200"/>
              </a:spcBef>
              <a:buFontTx/>
              <a:buNone/>
            </a:pPr>
            <a:r>
              <a:rPr lang="en-US" sz="1800" b="1" dirty="0">
                <a:latin typeface="Consolas" pitchFamily="49" charset="0"/>
              </a:rPr>
              <a:t>        if (literal != null)</a:t>
            </a:r>
          </a:p>
          <a:p>
            <a:pPr marL="182880" indent="0">
              <a:spcBef>
                <a:spcPts val="200"/>
              </a:spcBef>
              <a:buFontTx/>
              <a:buNone/>
            </a:pPr>
            <a:r>
              <a:rPr lang="en-US" sz="1800" b="1" dirty="0">
                <a:latin typeface="Consolas" pitchFamily="49" charset="0"/>
              </a:rPr>
              <a:t>            constType = Type.getTypeOf(literal.getSymbol());</a:t>
            </a:r>
          </a:p>
          <a:p>
            <a:pPr marL="182880" indent="0">
              <a:spcBef>
                <a:spcPts val="200"/>
              </a:spcBef>
              <a:buFontTx/>
              <a:buNone/>
            </a:pPr>
            <a:endParaRPr lang="en-US" sz="1800" dirty="0">
              <a:latin typeface="Consolas" pitchFamily="49" charset="0"/>
            </a:endParaRPr>
          </a:p>
          <a:p>
            <a:pPr marL="182880" indent="0">
              <a:spcBef>
                <a:spcPts val="200"/>
              </a:spcBef>
              <a:buFontTx/>
              <a:buNone/>
            </a:pPr>
            <a:r>
              <a:rPr lang="en-US" sz="1800" dirty="0">
                <a:latin typeface="Consolas" pitchFamily="49" charset="0"/>
              </a:rPr>
              <a:t>        </a:t>
            </a:r>
            <a:r>
              <a:rPr lang="en-US" sz="1800" dirty="0" err="1">
                <a:latin typeface="Consolas" pitchFamily="49" charset="0"/>
              </a:rPr>
              <a:t>ConstDecl</a:t>
            </a:r>
            <a:r>
              <a:rPr lang="en-US" sz="1800" dirty="0">
                <a:latin typeface="Consolas" pitchFamily="49" charset="0"/>
              </a:rPr>
              <a:t> </a:t>
            </a:r>
            <a:r>
              <a:rPr lang="en-US" sz="1800" dirty="0" err="1">
                <a:latin typeface="Consolas" pitchFamily="49" charset="0"/>
              </a:rPr>
              <a:t>constDecl</a:t>
            </a:r>
            <a:endParaRPr lang="en-US" sz="1800" dirty="0">
              <a:latin typeface="Consolas" pitchFamily="49" charset="0"/>
            </a:endParaRPr>
          </a:p>
          <a:p>
            <a:pPr marL="182880" indent="0">
              <a:spcBef>
                <a:spcPts val="200"/>
              </a:spcBef>
              <a:buFontTx/>
              <a:buNone/>
            </a:pPr>
            <a:r>
              <a:rPr lang="en-US" sz="1800" dirty="0">
                <a:latin typeface="Consolas" pitchFamily="49" charset="0"/>
              </a:rPr>
              <a:t>                  = new </a:t>
            </a:r>
            <a:r>
              <a:rPr lang="en-US" sz="1800" dirty="0" err="1">
                <a:latin typeface="Consolas" pitchFamily="49" charset="0"/>
              </a:rPr>
              <a:t>ConstDecl</a:t>
            </a:r>
            <a:r>
              <a:rPr lang="en-US" sz="1800" dirty="0">
                <a:latin typeface="Consolas" pitchFamily="49" charset="0"/>
              </a:rPr>
              <a:t>(</a:t>
            </a:r>
            <a:r>
              <a:rPr lang="en-US" sz="1800" dirty="0" err="1">
                <a:latin typeface="Consolas" pitchFamily="49" charset="0"/>
              </a:rPr>
              <a:t>constId</a:t>
            </a:r>
            <a:r>
              <a:rPr lang="en-US" sz="1800" dirty="0">
                <a:latin typeface="Consolas" pitchFamily="49" charset="0"/>
              </a:rPr>
              <a:t>, </a:t>
            </a:r>
            <a:r>
              <a:rPr lang="en-US" sz="1800" dirty="0" err="1">
                <a:latin typeface="Consolas" pitchFamily="49" charset="0"/>
              </a:rPr>
              <a:t>constType</a:t>
            </a:r>
            <a:r>
              <a:rPr lang="en-US" sz="1800" dirty="0">
                <a:latin typeface="Consolas" pitchFamily="49" charset="0"/>
              </a:rPr>
              <a:t>, literal);</a:t>
            </a:r>
          </a:p>
          <a:p>
            <a:pPr marL="182880" indent="0">
              <a:spcBef>
                <a:spcPts val="200"/>
              </a:spcBef>
              <a:buFontTx/>
              <a:buNone/>
            </a:pPr>
            <a:r>
              <a:rPr lang="en-US" sz="1800" dirty="0">
                <a:latin typeface="Consolas" pitchFamily="49" charset="0"/>
              </a:rPr>
              <a:t>        idTable.add(constDecl);</a:t>
            </a:r>
          </a:p>
          <a:p>
            <a:pPr marL="182880" indent="0">
              <a:spcBef>
                <a:spcPts val="200"/>
              </a:spcBef>
              <a:buFontTx/>
              <a:buNone/>
            </a:pPr>
            <a:r>
              <a:rPr lang="en-US" sz="1800" dirty="0">
                <a:latin typeface="Consolas" pitchFamily="49" charset="0"/>
              </a:rPr>
              <a:t>        return constDecl;</a:t>
            </a:r>
          </a:p>
          <a:p>
            <a:pPr marL="182880" indent="0">
              <a:spcBef>
                <a:spcPts val="200"/>
              </a:spcBef>
              <a:buFontTx/>
              <a:buNone/>
            </a:pPr>
            <a:r>
              <a:rPr lang="en-US" sz="1800" dirty="0">
                <a:latin typeface="Consolas" pitchFamily="49" charset="0"/>
              </a:rPr>
              <a:t>      }</a:t>
            </a:r>
          </a:p>
        </p:txBody>
      </p:sp>
      <p:sp>
        <p:nvSpPr>
          <p:cNvPr id="17414" name="TextBox 5"/>
          <p:cNvSpPr txBox="1">
            <a:spLocks noChangeArrowheads="1"/>
          </p:cNvSpPr>
          <p:nvPr/>
        </p:nvSpPr>
        <p:spPr bwMode="auto">
          <a:xfrm>
            <a:off x="3082925" y="5899150"/>
            <a:ext cx="2978150" cy="400050"/>
          </a:xfrm>
          <a:prstGeom prst="rect">
            <a:avLst/>
          </a:prstGeom>
          <a:noFill/>
          <a:ln w="9525">
            <a:noFill/>
            <a:miter lim="800000"/>
            <a:headEnd/>
            <a:tailEnd/>
          </a:ln>
        </p:spPr>
        <p:txBody>
          <a:bodyPr wrap="none">
            <a:spAutoFit/>
          </a:bodyPr>
          <a:lstStyle/>
          <a:p>
            <a:r>
              <a:rPr lang="en-US" sz="2000" dirty="0"/>
              <a:t>(continued on next slide)</a:t>
            </a:r>
          </a:p>
        </p:txBody>
      </p:sp>
    </p:spTree>
    <p:extLst>
      <p:ext uri="{BB962C8B-B14F-4D97-AF65-F5344CB8AC3E}">
        <p14:creationId xmlns:p14="http://schemas.microsoft.com/office/powerpoint/2010/main" val="989122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3"/>
          <p:cNvSpPr>
            <a:spLocks noGrp="1"/>
          </p:cNvSpPr>
          <p:nvPr>
            <p:ph type="ftr" sz="quarter" idx="10"/>
          </p:nvPr>
        </p:nvSpPr>
        <p:spPr>
          <a:noFill/>
        </p:spPr>
        <p:txBody>
          <a:bodyPr/>
          <a:lstStyle/>
          <a:p>
            <a:r>
              <a:rPr lang="en-US" dirty="0"/>
              <a:t>©SoftMoore Consulting</a:t>
            </a:r>
          </a:p>
        </p:txBody>
      </p:sp>
      <p:sp>
        <p:nvSpPr>
          <p:cNvPr id="17411" name="Slide Number Placeholder 4"/>
          <p:cNvSpPr>
            <a:spLocks noGrp="1"/>
          </p:cNvSpPr>
          <p:nvPr>
            <p:ph type="sldNum" sz="quarter" idx="11"/>
          </p:nvPr>
        </p:nvSpPr>
        <p:spPr>
          <a:noFill/>
        </p:spPr>
        <p:txBody>
          <a:bodyPr/>
          <a:lstStyle/>
          <a:p>
            <a:r>
              <a:rPr lang="en-US" dirty="0"/>
              <a:t>Slide </a:t>
            </a:r>
            <a:fld id="{9CE15650-8908-48A7-8540-75D0CB021388}" type="slidenum">
              <a:rPr lang="en-US" smtClean="0"/>
              <a:pPr/>
              <a:t>34</a:t>
            </a:fld>
            <a:endParaRPr lang="en-US" dirty="0"/>
          </a:p>
        </p:txBody>
      </p:sp>
      <p:sp>
        <p:nvSpPr>
          <p:cNvPr id="17412" name="Rectangle 2"/>
          <p:cNvSpPr>
            <a:spLocks noGrp="1" noChangeArrowheads="1"/>
          </p:cNvSpPr>
          <p:nvPr>
            <p:ph type="title"/>
          </p:nvPr>
        </p:nvSpPr>
        <p:spPr/>
        <p:txBody>
          <a:bodyPr/>
          <a:lstStyle/>
          <a:p>
            <a:r>
              <a:rPr lang="en-US" dirty="0"/>
              <a:t>Example: Parsing a </a:t>
            </a:r>
            <a:r>
              <a:rPr lang="en-US" dirty="0">
                <a:latin typeface="Consolas" pitchFamily="49" charset="0"/>
                <a:cs typeface="Consolas" pitchFamily="49" charset="0"/>
              </a:rPr>
              <a:t>ConstDecl</a:t>
            </a:r>
            <a:br>
              <a:rPr lang="en-US" dirty="0">
                <a:cs typeface="Consolas" pitchFamily="49" charset="0"/>
              </a:rPr>
            </a:br>
            <a:r>
              <a:rPr lang="en-US" sz="2400" dirty="0">
                <a:cs typeface="Consolas" pitchFamily="49" charset="0"/>
              </a:rPr>
              <a:t>(continued)</a:t>
            </a:r>
            <a:endParaRPr lang="en-US" sz="2400" dirty="0">
              <a:latin typeface="Consolas" pitchFamily="49" charset="0"/>
              <a:cs typeface="Consolas" pitchFamily="49" charset="0"/>
            </a:endParaRPr>
          </a:p>
        </p:txBody>
      </p:sp>
      <p:sp>
        <p:nvSpPr>
          <p:cNvPr id="17413" name="Rectangle 3"/>
          <p:cNvSpPr>
            <a:spLocks noGrp="1" noChangeArrowheads="1"/>
          </p:cNvSpPr>
          <p:nvPr>
            <p:ph type="body" idx="1"/>
          </p:nvPr>
        </p:nvSpPr>
        <p:spPr>
          <a:xfrm>
            <a:off x="458787" y="1363663"/>
            <a:ext cx="8229600" cy="4935537"/>
          </a:xfrm>
        </p:spPr>
        <p:txBody>
          <a:bodyPr lIns="91440" tIns="91440"/>
          <a:lstStyle/>
          <a:p>
            <a:pPr marL="182880" indent="0">
              <a:spcBef>
                <a:spcPts val="200"/>
              </a:spcBef>
              <a:buFontTx/>
              <a:buNone/>
            </a:pPr>
            <a:r>
              <a:rPr lang="en-US" sz="1800" dirty="0">
                <a:latin typeface="Consolas" pitchFamily="49" charset="0"/>
              </a:rPr>
              <a:t>    catch (ParserException e)</a:t>
            </a: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        ErrorHandler.getInstance().reportError(e);</a:t>
            </a:r>
          </a:p>
          <a:p>
            <a:pPr marL="182880" indent="0">
              <a:spcBef>
                <a:spcPts val="200"/>
              </a:spcBef>
              <a:buFontTx/>
              <a:buNone/>
            </a:pPr>
            <a:r>
              <a:rPr lang="en-US" sz="1800" dirty="0">
                <a:latin typeface="Consolas" pitchFamily="49" charset="0"/>
              </a:rPr>
              <a:t>        recover(initialDeclFollowers);</a:t>
            </a:r>
          </a:p>
          <a:p>
            <a:pPr marL="182880" indent="0">
              <a:spcBef>
                <a:spcPts val="200"/>
              </a:spcBef>
              <a:buFontTx/>
              <a:buNone/>
            </a:pPr>
            <a:r>
              <a:rPr lang="en-US" sz="1800" dirty="0">
                <a:latin typeface="Consolas" pitchFamily="49" charset="0"/>
              </a:rPr>
              <a:t>        return null;</a:t>
            </a: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  }</a:t>
            </a:r>
          </a:p>
        </p:txBody>
      </p:sp>
    </p:spTree>
    <p:extLst>
      <p:ext uri="{BB962C8B-B14F-4D97-AF65-F5344CB8AC3E}">
        <p14:creationId xmlns:p14="http://schemas.microsoft.com/office/powerpoint/2010/main" val="32710383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Scope Level of a Variable Declaration</a:t>
            </a:r>
          </a:p>
        </p:txBody>
      </p:sp>
      <p:sp>
        <p:nvSpPr>
          <p:cNvPr id="3" name="Content Placeholder 2"/>
          <p:cNvSpPr>
            <a:spLocks noGrp="1"/>
          </p:cNvSpPr>
          <p:nvPr>
            <p:ph idx="1"/>
          </p:nvPr>
        </p:nvSpPr>
        <p:spPr/>
        <p:txBody>
          <a:bodyPr/>
          <a:lstStyle/>
          <a:p>
            <a:r>
              <a:rPr lang="en-US" sz="2350" dirty="0"/>
              <a:t>During code generation, when a variable or named value is referenced in the statement part of a program or subprogram, we need to be able to determine where the variable was declared.</a:t>
            </a:r>
          </a:p>
          <a:p>
            <a:r>
              <a:rPr lang="en-US" sz="2350" dirty="0"/>
              <a:t>Class </a:t>
            </a:r>
            <a:r>
              <a:rPr lang="en-US" sz="2350" dirty="0" err="1">
                <a:latin typeface="Consolas" panose="020B0609020204030204" pitchFamily="49" charset="0"/>
              </a:rPr>
              <a:t>IdTable</a:t>
            </a:r>
            <a:r>
              <a:rPr lang="en-US" sz="2350" dirty="0"/>
              <a:t> contains a method </a:t>
            </a:r>
            <a:r>
              <a:rPr lang="en-US" sz="2350" dirty="0" err="1">
                <a:latin typeface="Consolas" panose="020B0609020204030204" pitchFamily="49" charset="0"/>
              </a:rPr>
              <a:t>getScopeLevel</a:t>
            </a:r>
            <a:r>
              <a:rPr lang="en-US" sz="2350" dirty="0">
                <a:latin typeface="Consolas" panose="020B0609020204030204" pitchFamily="49" charset="0"/>
              </a:rPr>
              <a:t>()</a:t>
            </a:r>
            <a:r>
              <a:rPr lang="en-US" sz="2350" dirty="0"/>
              <a:t> that returns the block nesting level for the current scope.</a:t>
            </a:r>
          </a:p>
          <a:p>
            <a:pPr lvl="1"/>
            <a:r>
              <a:rPr lang="en-US" dirty="0">
                <a:latin typeface="Consolas" panose="020B0609020204030204" pitchFamily="49" charset="0"/>
              </a:rPr>
              <a:t>PROGRAM</a:t>
            </a:r>
            <a:r>
              <a:rPr lang="en-US" dirty="0"/>
              <a:t> for objects declared at the outermost (program) scope.</a:t>
            </a:r>
          </a:p>
          <a:p>
            <a:pPr lvl="1"/>
            <a:r>
              <a:rPr lang="en-US" dirty="0">
                <a:latin typeface="Consolas" panose="020B0609020204030204" pitchFamily="49" charset="0"/>
              </a:rPr>
              <a:t>SUBPROGRAM</a:t>
            </a:r>
            <a:r>
              <a:rPr lang="en-US" dirty="0"/>
              <a:t> for objects declared within a subprogram.</a:t>
            </a:r>
          </a:p>
          <a:p>
            <a:r>
              <a:rPr lang="en-US" sz="2350" dirty="0"/>
              <a:t>When a variable is </a:t>
            </a:r>
            <a:r>
              <a:rPr lang="en-US" sz="2350" b="1" dirty="0"/>
              <a:t>declared</a:t>
            </a:r>
            <a:r>
              <a:rPr lang="en-US" sz="2350" dirty="0"/>
              <a:t>, the declaration is initialized with the current level.</a:t>
            </a:r>
          </a:p>
          <a:p>
            <a:pPr marL="457200" lvl="1" indent="0">
              <a:spcBef>
                <a:spcPts val="300"/>
              </a:spcBef>
              <a:buNone/>
            </a:pPr>
            <a:r>
              <a:rPr lang="en-US" sz="1800" dirty="0" err="1">
                <a:latin typeface="Consolas" panose="020B0609020204030204" pitchFamily="49" charset="0"/>
              </a:rPr>
              <a:t>varDecl</a:t>
            </a:r>
            <a:r>
              <a:rPr lang="en-US" sz="1800" dirty="0">
                <a:latin typeface="Consolas" panose="020B0609020204030204" pitchFamily="49" charset="0"/>
              </a:rPr>
              <a:t> = new </a:t>
            </a:r>
            <a:r>
              <a:rPr lang="en-US" sz="1800" dirty="0" err="1">
                <a:latin typeface="Consolas" panose="020B0609020204030204" pitchFamily="49" charset="0"/>
              </a:rPr>
              <a:t>VarDecl</a:t>
            </a:r>
            <a:r>
              <a:rPr lang="en-US" sz="1800" dirty="0">
                <a:latin typeface="Consolas" panose="020B0609020204030204" pitchFamily="49" charset="0"/>
              </a:rPr>
              <a:t>(identifiers, </a:t>
            </a:r>
            <a:r>
              <a:rPr lang="en-US" sz="1800" dirty="0" err="1">
                <a:latin typeface="Consolas" panose="020B0609020204030204" pitchFamily="49" charset="0"/>
              </a:rPr>
              <a:t>varType</a:t>
            </a:r>
            <a:r>
              <a:rPr lang="en-US" sz="1800" dirty="0">
                <a:latin typeface="Consolas" panose="020B0609020204030204" pitchFamily="49" charset="0"/>
              </a:rPr>
              <a:t>,</a:t>
            </a:r>
            <a:br>
              <a:rPr lang="en-US" sz="1800" dirty="0">
                <a:latin typeface="Consolas" panose="020B0609020204030204" pitchFamily="49" charset="0"/>
              </a:rPr>
            </a:br>
            <a:r>
              <a:rPr lang="en-US" sz="1800" dirty="0">
                <a:latin typeface="Consolas" panose="020B0609020204030204" pitchFamily="49" charset="0"/>
              </a:rPr>
              <a:t>                      </a:t>
            </a:r>
            <a:r>
              <a:rPr lang="en-US" sz="1800" b="1" dirty="0" err="1">
                <a:latin typeface="Consolas" panose="020B0609020204030204" pitchFamily="49" charset="0"/>
              </a:rPr>
              <a:t>idTable.getScopeLevel</a:t>
            </a:r>
            <a:r>
              <a:rPr lang="en-US" sz="1800" b="1" dirty="0">
                <a:latin typeface="Consolas" panose="020B0609020204030204" pitchFamily="49" charset="0"/>
              </a:rPr>
              <a:t>()</a:t>
            </a:r>
            <a:r>
              <a:rPr lang="en-US" sz="1800" dirty="0">
                <a:latin typeface="Consolas" panose="020B0609020204030204" pitchFamily="49" charset="0"/>
              </a:rPr>
              <a:t>;</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A413A2F6-7BFD-463C-B63A-922040FAF32C}" type="slidenum">
              <a:rPr lang="en-US" smtClean="0"/>
              <a:pPr>
                <a:defRPr/>
              </a:pPr>
              <a:t>35</a:t>
            </a:fld>
            <a:endParaRPr lang="en-US"/>
          </a:p>
        </p:txBody>
      </p:sp>
    </p:spTree>
    <p:extLst>
      <p:ext uri="{BB962C8B-B14F-4D97-AF65-F5344CB8AC3E}">
        <p14:creationId xmlns:p14="http://schemas.microsoft.com/office/powerpoint/2010/main" val="7206011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Scope Levels</a:t>
            </a:r>
          </a:p>
        </p:txBody>
      </p:sp>
      <p:sp>
        <p:nvSpPr>
          <p:cNvPr id="3" name="Content Placeholder 2"/>
          <p:cNvSpPr>
            <a:spLocks noGrp="1"/>
          </p:cNvSpPr>
          <p:nvPr>
            <p:ph idx="1"/>
          </p:nvPr>
        </p:nvSpPr>
        <p:spPr>
          <a:xfrm>
            <a:off x="458787" y="1363663"/>
            <a:ext cx="8229600" cy="4935537"/>
          </a:xfrm>
        </p:spPr>
        <p:txBody>
          <a:bodyPr/>
          <a:lstStyle/>
          <a:p>
            <a:pPr marL="0" indent="0">
              <a:spcBef>
                <a:spcPts val="100"/>
              </a:spcBef>
              <a:buFontTx/>
              <a:buNone/>
            </a:pPr>
            <a:r>
              <a:rPr lang="en-US" sz="1800" dirty="0">
                <a:latin typeface="Consolas" pitchFamily="49" charset="0"/>
                <a:cs typeface="Consolas" pitchFamily="49" charset="0"/>
              </a:rPr>
              <a:t>var x : Integer;   // scope level of declaration is PROGRAM</a:t>
            </a:r>
          </a:p>
          <a:p>
            <a:pPr marL="0" indent="0">
              <a:spcBef>
                <a:spcPts val="100"/>
              </a:spcBef>
              <a:buFontTx/>
              <a:buNone/>
            </a:pPr>
            <a:r>
              <a:rPr lang="en-US" sz="1800" dirty="0">
                <a:latin typeface="Consolas" pitchFamily="49" charset="0"/>
                <a:cs typeface="Consolas" pitchFamily="49" charset="0"/>
              </a:rPr>
              <a:t>var y : Integer;   // scope level of declaration is PROGRAM</a:t>
            </a:r>
          </a:p>
          <a:p>
            <a:pPr marL="0" indent="0">
              <a:spcBef>
                <a:spcPts val="100"/>
              </a:spcBef>
              <a:buFontTx/>
              <a:buNone/>
            </a:pPr>
            <a:endParaRPr lang="en-US" sz="1800" dirty="0">
              <a:latin typeface="Consolas" pitchFamily="49" charset="0"/>
              <a:cs typeface="Consolas" pitchFamily="49" charset="0"/>
            </a:endParaRPr>
          </a:p>
          <a:p>
            <a:pPr marL="0" indent="0">
              <a:spcBef>
                <a:spcPts val="100"/>
              </a:spcBef>
              <a:buFontTx/>
              <a:buNone/>
            </a:pPr>
            <a:r>
              <a:rPr lang="en-US" sz="1800" dirty="0">
                <a:latin typeface="Consolas" pitchFamily="49" charset="0"/>
                <a:cs typeface="Consolas" pitchFamily="49" charset="0"/>
              </a:rPr>
              <a:t>procedure p is       // scope level of declaration is PROGRAM</a:t>
            </a:r>
          </a:p>
          <a:p>
            <a:pPr marL="0" indent="0">
              <a:spcBef>
                <a:spcPts val="100"/>
              </a:spcBef>
              <a:buFontTx/>
              <a:buNone/>
            </a:pPr>
            <a:r>
              <a:rPr lang="en-US" sz="1800" dirty="0">
                <a:latin typeface="Consolas" pitchFamily="49" charset="0"/>
                <a:cs typeface="Consolas" pitchFamily="49" charset="0"/>
              </a:rPr>
              <a:t>   var x : Integer;  // scope level of declaration is SUBPROGRAM</a:t>
            </a:r>
          </a:p>
          <a:p>
            <a:pPr marL="0" indent="0">
              <a:spcBef>
                <a:spcPts val="100"/>
              </a:spcBef>
              <a:buFontTx/>
              <a:buNone/>
            </a:pPr>
            <a:r>
              <a:rPr lang="en-US" sz="1800" dirty="0">
                <a:latin typeface="Consolas" pitchFamily="49" charset="0"/>
                <a:cs typeface="Consolas" pitchFamily="49" charset="0"/>
              </a:rPr>
              <a:t>   var b : Integer;  // scope level of declaration is SUBPROGRAM</a:t>
            </a:r>
          </a:p>
          <a:p>
            <a:pPr marL="0" indent="0">
              <a:spcBef>
                <a:spcPts val="100"/>
              </a:spcBef>
              <a:buFontTx/>
              <a:buNone/>
            </a:pPr>
            <a:r>
              <a:rPr lang="en-US" sz="1800" dirty="0">
                <a:latin typeface="Consolas" pitchFamily="49" charset="0"/>
                <a:cs typeface="Consolas" pitchFamily="49" charset="0"/>
              </a:rPr>
              <a:t>begin</a:t>
            </a:r>
          </a:p>
          <a:p>
            <a:pPr marL="0" indent="0">
              <a:spcBef>
                <a:spcPts val="100"/>
              </a:spcBef>
              <a:buFontTx/>
              <a:buNone/>
            </a:pPr>
            <a:r>
              <a:rPr lang="en-US" sz="1800" dirty="0">
                <a:latin typeface="Consolas" pitchFamily="49" charset="0"/>
                <a:cs typeface="Consolas" pitchFamily="49" charset="0"/>
              </a:rPr>
              <a:t>   ... x ...   // x was declared at SUBPROGRAM scope</a:t>
            </a:r>
          </a:p>
          <a:p>
            <a:pPr marL="0" indent="0">
              <a:spcBef>
                <a:spcPts val="100"/>
              </a:spcBef>
              <a:buFontTx/>
              <a:buNone/>
            </a:pPr>
            <a:r>
              <a:rPr lang="en-US" sz="1800" dirty="0">
                <a:latin typeface="Consolas" pitchFamily="49" charset="0"/>
                <a:cs typeface="Consolas" pitchFamily="49" charset="0"/>
              </a:rPr>
              <a:t>   ... b ...   // b was declared at SUBPROGRAM scope</a:t>
            </a:r>
          </a:p>
          <a:p>
            <a:pPr marL="0" indent="0">
              <a:spcBef>
                <a:spcPts val="100"/>
              </a:spcBef>
              <a:buFontTx/>
              <a:buNone/>
            </a:pPr>
            <a:r>
              <a:rPr lang="en-US" sz="1800" dirty="0">
                <a:latin typeface="Consolas" pitchFamily="49" charset="0"/>
                <a:cs typeface="Consolas" pitchFamily="49" charset="0"/>
              </a:rPr>
              <a:t>   ... y ...   // y was declared at PROGRAM scope</a:t>
            </a:r>
          </a:p>
          <a:p>
            <a:pPr marL="0" indent="0">
              <a:spcBef>
                <a:spcPts val="100"/>
              </a:spcBef>
              <a:buFontTx/>
              <a:buNone/>
            </a:pPr>
            <a:r>
              <a:rPr lang="en-US" sz="1800" dirty="0">
                <a:latin typeface="Consolas" pitchFamily="49" charset="0"/>
                <a:cs typeface="Consolas" pitchFamily="49" charset="0"/>
              </a:rPr>
              <a:t>end p;</a:t>
            </a:r>
          </a:p>
          <a:p>
            <a:pPr marL="0" indent="0">
              <a:spcBef>
                <a:spcPts val="100"/>
              </a:spcBef>
              <a:buFontTx/>
              <a:buNone/>
            </a:pPr>
            <a:endParaRPr lang="en-US" sz="1800" dirty="0">
              <a:latin typeface="Consolas" pitchFamily="49" charset="0"/>
              <a:cs typeface="Consolas" pitchFamily="49" charset="0"/>
            </a:endParaRPr>
          </a:p>
          <a:p>
            <a:pPr marL="0" indent="0">
              <a:spcBef>
                <a:spcPts val="100"/>
              </a:spcBef>
              <a:buFontTx/>
              <a:buNone/>
            </a:pPr>
            <a:r>
              <a:rPr lang="en-US" sz="1800" dirty="0">
                <a:latin typeface="Consolas" pitchFamily="49" charset="0"/>
                <a:cs typeface="Consolas" pitchFamily="49" charset="0"/>
              </a:rPr>
              <a:t>begin</a:t>
            </a:r>
          </a:p>
          <a:p>
            <a:pPr marL="0" indent="0">
              <a:spcBef>
                <a:spcPts val="100"/>
              </a:spcBef>
              <a:buFontTx/>
              <a:buNone/>
            </a:pPr>
            <a:r>
              <a:rPr lang="en-US" sz="1800" dirty="0">
                <a:latin typeface="Consolas" pitchFamily="49" charset="0"/>
                <a:cs typeface="Consolas" pitchFamily="49" charset="0"/>
              </a:rPr>
              <a:t>    ... x ...     // x was declared at PROGRAM scope</a:t>
            </a:r>
          </a:p>
          <a:p>
            <a:pPr marL="0" indent="0">
              <a:spcBef>
                <a:spcPts val="100"/>
              </a:spcBef>
              <a:buFontTx/>
              <a:buNone/>
            </a:pPr>
            <a:r>
              <a:rPr lang="en-US" sz="1800" dirty="0">
                <a:latin typeface="Consolas" pitchFamily="49" charset="0"/>
                <a:cs typeface="Consolas" pitchFamily="49" charset="0"/>
              </a:rPr>
              <a:t>    ... y ...     // y was declared at PROGRAM scope</a:t>
            </a:r>
          </a:p>
          <a:p>
            <a:pPr marL="0" indent="0">
              <a:spcBef>
                <a:spcPts val="100"/>
              </a:spcBef>
              <a:buFontTx/>
              <a:buNone/>
            </a:pPr>
            <a:r>
              <a:rPr lang="en-US" sz="1800" dirty="0">
                <a:latin typeface="Consolas" pitchFamily="49" charset="0"/>
                <a:cs typeface="Consolas" pitchFamily="49" charset="0"/>
              </a:rPr>
              <a:t>    ... p ...     // p was declared at PROGRAM scope    </a:t>
            </a:r>
          </a:p>
          <a:p>
            <a:pPr marL="0" indent="0">
              <a:spcBef>
                <a:spcPts val="100"/>
              </a:spcBef>
              <a:buFontTx/>
              <a:buNone/>
            </a:pPr>
            <a:r>
              <a:rPr lang="en-US" sz="1800" dirty="0">
                <a:latin typeface="Consolas" pitchFamily="49" charset="0"/>
                <a:cs typeface="Consolas" pitchFamily="49" charset="0"/>
              </a:rPr>
              <a:t>end.</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36</a:t>
            </a:fld>
            <a:endParaRPr lang="en-US" dirty="0"/>
          </a:p>
        </p:txBody>
      </p:sp>
    </p:spTree>
    <p:extLst>
      <p:ext uri="{BB962C8B-B14F-4D97-AF65-F5344CB8AC3E}">
        <p14:creationId xmlns:p14="http://schemas.microsoft.com/office/powerpoint/2010/main" val="39862614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onsolas" panose="020B0609020204030204" pitchFamily="49" charset="0"/>
              </a:rPr>
              <a:t>VarDecl</a:t>
            </a:r>
            <a:r>
              <a:rPr lang="en-US" dirty="0"/>
              <a:t> versus </a:t>
            </a:r>
            <a:r>
              <a:rPr lang="en-US" dirty="0">
                <a:latin typeface="Consolas" panose="020B0609020204030204" pitchFamily="49" charset="0"/>
              </a:rPr>
              <a:t>SingleVarDecl</a:t>
            </a:r>
          </a:p>
        </p:txBody>
      </p:sp>
      <p:sp>
        <p:nvSpPr>
          <p:cNvPr id="3" name="Content Placeholder 2"/>
          <p:cNvSpPr>
            <a:spLocks noGrp="1"/>
          </p:cNvSpPr>
          <p:nvPr>
            <p:ph idx="1"/>
          </p:nvPr>
        </p:nvSpPr>
        <p:spPr/>
        <p:txBody>
          <a:bodyPr/>
          <a:lstStyle/>
          <a:p>
            <a:r>
              <a:rPr lang="en-US" dirty="0"/>
              <a:t>A variable declaration can declare several identifiers all with the same type, as in</a:t>
            </a:r>
          </a:p>
          <a:p>
            <a:pPr marL="457200" lvl="1" indent="0">
              <a:buNone/>
            </a:pPr>
            <a:r>
              <a:rPr lang="en-US" sz="1800" dirty="0">
                <a:latin typeface="Consolas" panose="020B0609020204030204" pitchFamily="49" charset="0"/>
              </a:rPr>
              <a:t>var x, y, z : Integer;</a:t>
            </a:r>
          </a:p>
          <a:p>
            <a:r>
              <a:rPr lang="en-US" dirty="0"/>
              <a:t>This declaration is logically equivalent to declaring each variable separately, as in</a:t>
            </a:r>
          </a:p>
          <a:p>
            <a:pPr marL="457200" lvl="1" indent="0">
              <a:buNone/>
            </a:pPr>
            <a:r>
              <a:rPr lang="en-US" sz="1800" dirty="0">
                <a:latin typeface="Consolas" panose="020B0609020204030204" pitchFamily="49" charset="0"/>
              </a:rPr>
              <a:t>var x : Integer;</a:t>
            </a:r>
          </a:p>
          <a:p>
            <a:pPr marL="457200" lvl="1" indent="0">
              <a:spcBef>
                <a:spcPts val="200"/>
              </a:spcBef>
              <a:buNone/>
            </a:pPr>
            <a:r>
              <a:rPr lang="en-US" sz="1800" dirty="0">
                <a:latin typeface="Consolas" panose="020B0609020204030204" pitchFamily="49" charset="0"/>
              </a:rPr>
              <a:t>var y : Integer;</a:t>
            </a:r>
          </a:p>
          <a:p>
            <a:pPr marL="457200" lvl="1" indent="0">
              <a:spcBef>
                <a:spcPts val="200"/>
              </a:spcBef>
              <a:buNone/>
            </a:pPr>
            <a:r>
              <a:rPr lang="en-US" sz="1800" dirty="0">
                <a:latin typeface="Consolas" panose="020B0609020204030204" pitchFamily="49" charset="0"/>
              </a:rPr>
              <a:t>var z : Integer;</a:t>
            </a:r>
          </a:p>
          <a:p>
            <a:r>
              <a:rPr lang="en-US" dirty="0"/>
              <a:t>To simplify constraint checking and code generation, within the AST we will view a variable declaration as a collection of single variable declarations.</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37</a:t>
            </a:fld>
            <a:endParaRPr lang="en-US" dirty="0"/>
          </a:p>
        </p:txBody>
      </p:sp>
    </p:spTree>
    <p:extLst>
      <p:ext uri="{BB962C8B-B14F-4D97-AF65-F5344CB8AC3E}">
        <p14:creationId xmlns:p14="http://schemas.microsoft.com/office/powerpoint/2010/main" val="327642892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a:latin typeface="Consolas" panose="020B0609020204030204" pitchFamily="49" charset="0"/>
              </a:rPr>
              <a:t>SingleVarDecl</a:t>
            </a:r>
            <a:endParaRPr lang="en-US" sz="2400" dirty="0"/>
          </a:p>
        </p:txBody>
      </p:sp>
      <p:sp>
        <p:nvSpPr>
          <p:cNvPr id="3" name="Content Placeholder 2"/>
          <p:cNvSpPr>
            <a:spLocks noGrp="1"/>
          </p:cNvSpPr>
          <p:nvPr>
            <p:ph idx="1"/>
          </p:nvPr>
        </p:nvSpPr>
        <p:spPr>
          <a:xfrm>
            <a:off x="458788" y="1363663"/>
            <a:ext cx="8503920" cy="4935537"/>
          </a:xfrm>
        </p:spPr>
        <p:txBody>
          <a:bodyPr tIns="91440"/>
          <a:lstStyle/>
          <a:p>
            <a:pPr marL="274320" indent="0">
              <a:spcBef>
                <a:spcPts val="0"/>
              </a:spcBef>
              <a:buNone/>
            </a:pPr>
            <a:r>
              <a:rPr lang="en-US" sz="1800" dirty="0">
                <a:latin typeface="Consolas" panose="020B0609020204030204" pitchFamily="49" charset="0"/>
              </a:rPr>
              <a:t>public class SingleVarDecl extends InitialDecl</a:t>
            </a:r>
          </a:p>
          <a:p>
            <a:pPr marL="274320" indent="0">
              <a:spcBef>
                <a:spcPts val="0"/>
              </a:spcBef>
              <a:buNone/>
            </a:pPr>
            <a:r>
              <a:rPr lang="en-US" sz="1800" dirty="0">
                <a:latin typeface="Consolas" panose="020B0609020204030204" pitchFamily="49" charset="0"/>
              </a:rPr>
              <a:t>                           implements NamedDecl</a:t>
            </a:r>
          </a:p>
          <a:p>
            <a:pPr marL="274320" indent="0">
              <a:spcBef>
                <a:spcPts val="0"/>
              </a:spcBef>
              <a:buNone/>
            </a:pPr>
            <a:r>
              <a:rPr lang="en-US" sz="1800" dirty="0">
                <a:latin typeface="Consolas" panose="020B0609020204030204" pitchFamily="49" charset="0"/>
              </a:rPr>
              <a:t>  {</a:t>
            </a:r>
          </a:p>
          <a:p>
            <a:pPr marL="274320" indent="0">
              <a:spcBef>
                <a:spcPts val="0"/>
              </a:spcBef>
              <a:buNone/>
            </a:pPr>
            <a:r>
              <a:rPr lang="en-US" sz="1800" dirty="0">
                <a:latin typeface="Consolas" panose="020B0609020204030204" pitchFamily="49" charset="0"/>
              </a:rPr>
              <a:t>    private ScopeLevel </a:t>
            </a:r>
            <a:r>
              <a:rPr lang="en-US" sz="1800" dirty="0" err="1">
                <a:latin typeface="Consolas" panose="020B0609020204030204" pitchFamily="49" charset="0"/>
              </a:rPr>
              <a:t>scopeLevel</a:t>
            </a:r>
            <a:r>
              <a:rPr lang="en-US" sz="1800" dirty="0">
                <a:latin typeface="Consolas" panose="020B0609020204030204" pitchFamily="49" charset="0"/>
              </a:rPr>
              <a:t>;</a:t>
            </a:r>
          </a:p>
          <a:p>
            <a:pPr marL="274320" indent="0">
              <a:spcBef>
                <a:spcPts val="0"/>
              </a:spcBef>
              <a:buNone/>
            </a:pPr>
            <a:r>
              <a:rPr lang="en-US" sz="1800" dirty="0">
                <a:latin typeface="Consolas" panose="020B0609020204030204" pitchFamily="49" charset="0"/>
              </a:rPr>
              <a:t>    ...</a:t>
            </a:r>
          </a:p>
          <a:p>
            <a:pPr marL="274320" indent="0">
              <a:spcBef>
                <a:spcPts val="0"/>
              </a:spcBef>
              <a:buNone/>
            </a:pPr>
            <a:endParaRPr lang="en-US" sz="1800" dirty="0">
              <a:latin typeface="Consolas" panose="020B0609020204030204" pitchFamily="49" charset="0"/>
            </a:endParaRPr>
          </a:p>
          <a:p>
            <a:pPr marL="274320" indent="0">
              <a:spcBef>
                <a:spcPts val="0"/>
              </a:spcBef>
              <a:buNone/>
            </a:pPr>
            <a:r>
              <a:rPr lang="en-US" sz="1800" dirty="0">
                <a:latin typeface="Consolas" panose="020B0609020204030204" pitchFamily="49" charset="0"/>
              </a:rPr>
              <a:t>    public SingleVarDecl(Token identifier, Type varType,</a:t>
            </a:r>
          </a:p>
          <a:p>
            <a:pPr marL="274320" indent="0">
              <a:spcBef>
                <a:spcPts val="0"/>
              </a:spcBef>
              <a:buNone/>
            </a:pPr>
            <a:r>
              <a:rPr lang="en-US" sz="1800" dirty="0">
                <a:latin typeface="Consolas" panose="020B0609020204030204" pitchFamily="49" charset="0"/>
              </a:rPr>
              <a:t>                         ScopeLevel </a:t>
            </a:r>
            <a:r>
              <a:rPr lang="en-US" sz="1800" dirty="0" err="1">
                <a:latin typeface="Consolas" panose="020B0609020204030204" pitchFamily="49" charset="0"/>
              </a:rPr>
              <a:t>scopeLevel</a:t>
            </a:r>
            <a:r>
              <a:rPr lang="en-US" sz="1800" dirty="0">
                <a:latin typeface="Consolas" panose="020B0609020204030204" pitchFamily="49" charset="0"/>
              </a:rPr>
              <a:t>)</a:t>
            </a:r>
          </a:p>
          <a:p>
            <a:pPr marL="274320" indent="0">
              <a:spcBef>
                <a:spcPts val="0"/>
              </a:spcBef>
              <a:buNone/>
            </a:pPr>
            <a:r>
              <a:rPr lang="en-US" sz="1800" dirty="0">
                <a:latin typeface="Consolas" panose="020B0609020204030204" pitchFamily="49" charset="0"/>
              </a:rPr>
              <a:t>      {</a:t>
            </a:r>
          </a:p>
          <a:p>
            <a:pPr marL="274320" indent="0">
              <a:spcBef>
                <a:spcPts val="0"/>
              </a:spcBef>
              <a:buNone/>
            </a:pPr>
            <a:r>
              <a:rPr lang="en-US" sz="1800" dirty="0">
                <a:latin typeface="Consolas" panose="020B0609020204030204" pitchFamily="49" charset="0"/>
              </a:rPr>
              <a:t>        super(identifier, varType);</a:t>
            </a:r>
          </a:p>
          <a:p>
            <a:pPr marL="27432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this.scopeLevel</a:t>
            </a:r>
            <a:r>
              <a:rPr lang="en-US" sz="1800" dirty="0">
                <a:latin typeface="Consolas" panose="020B0609020204030204" pitchFamily="49" charset="0"/>
              </a:rPr>
              <a:t> = </a:t>
            </a:r>
            <a:r>
              <a:rPr lang="en-US" sz="1800" dirty="0" err="1">
                <a:latin typeface="Consolas" panose="020B0609020204030204" pitchFamily="49" charset="0"/>
              </a:rPr>
              <a:t>scopeLevel</a:t>
            </a:r>
            <a:r>
              <a:rPr lang="en-US" sz="1800" dirty="0">
                <a:latin typeface="Consolas" panose="020B0609020204030204" pitchFamily="49" charset="0"/>
              </a:rPr>
              <a:t>;</a:t>
            </a:r>
          </a:p>
          <a:p>
            <a:pPr marL="274320" indent="0">
              <a:spcBef>
                <a:spcPts val="0"/>
              </a:spcBef>
              <a:buNone/>
            </a:pPr>
            <a:r>
              <a:rPr lang="en-US" sz="1800" dirty="0">
                <a:latin typeface="Consolas" panose="020B0609020204030204" pitchFamily="49" charset="0"/>
              </a:rPr>
              <a:t>      }</a:t>
            </a:r>
          </a:p>
          <a:p>
            <a:pPr marL="274320" indent="0">
              <a:spcBef>
                <a:spcPts val="0"/>
              </a:spcBef>
              <a:buNone/>
            </a:pPr>
            <a:endParaRPr lang="en-US" sz="1800" dirty="0">
              <a:latin typeface="Consolas" panose="020B0609020204030204" pitchFamily="49" charset="0"/>
            </a:endParaRPr>
          </a:p>
          <a:p>
            <a:pPr marL="274320" indent="0">
              <a:spcBef>
                <a:spcPts val="0"/>
              </a:spcBef>
              <a:buNone/>
            </a:pPr>
            <a:r>
              <a:rPr lang="en-US" sz="1800" dirty="0">
                <a:latin typeface="Consolas" panose="020B0609020204030204" pitchFamily="49" charset="0"/>
              </a:rPr>
              <a:t>    ...</a:t>
            </a:r>
          </a:p>
          <a:p>
            <a:pPr marL="274320" indent="0">
              <a:spcBef>
                <a:spcPts val="0"/>
              </a:spcBef>
              <a:buNone/>
            </a:pPr>
            <a:r>
              <a:rPr lang="en-US" sz="1800" dirty="0">
                <a:latin typeface="Consolas" panose="020B0609020204030204" pitchFamily="49" charset="0"/>
              </a:rPr>
              <a:t>  }</a:t>
            </a:r>
          </a:p>
          <a:p>
            <a:pPr marL="274320" indent="0">
              <a:spcBef>
                <a:spcPts val="0"/>
              </a:spcBef>
              <a:buNone/>
            </a:pPr>
            <a:endParaRPr lang="en-US" sz="1800" dirty="0">
              <a:latin typeface="Consolas" panose="020B0609020204030204" pitchFamily="49" charset="0"/>
            </a:endParaRPr>
          </a:p>
          <a:p>
            <a:pPr marL="274320" indent="0">
              <a:spcBef>
                <a:spcPts val="0"/>
              </a:spcBef>
              <a:buNone/>
            </a:pPr>
            <a:endParaRPr lang="en-US" sz="1800" dirty="0">
              <a:latin typeface="Consolas" panose="020B0609020204030204" pitchFamily="49" charset="0"/>
            </a:endParaRP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38</a:t>
            </a:fld>
            <a:endParaRPr lang="en-US" dirty="0"/>
          </a:p>
        </p:txBody>
      </p:sp>
    </p:spTree>
    <p:extLst>
      <p:ext uri="{BB962C8B-B14F-4D97-AF65-F5344CB8AC3E}">
        <p14:creationId xmlns:p14="http://schemas.microsoft.com/office/powerpoint/2010/main" val="225206572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a:latin typeface="Consolas" panose="020B0609020204030204" pitchFamily="49" charset="0"/>
              </a:rPr>
              <a:t>VarDecl</a:t>
            </a:r>
            <a:endParaRPr lang="en-US" sz="2400" dirty="0"/>
          </a:p>
        </p:txBody>
      </p:sp>
      <p:sp>
        <p:nvSpPr>
          <p:cNvPr id="3" name="Content Placeholder 2"/>
          <p:cNvSpPr>
            <a:spLocks noGrp="1"/>
          </p:cNvSpPr>
          <p:nvPr>
            <p:ph idx="1"/>
          </p:nvPr>
        </p:nvSpPr>
        <p:spPr>
          <a:xfrm>
            <a:off x="458788" y="1363663"/>
            <a:ext cx="8229600" cy="4935537"/>
          </a:xfrm>
        </p:spPr>
        <p:txBody>
          <a:bodyPr/>
          <a:lstStyle/>
          <a:p>
            <a:pPr marL="0" indent="0">
              <a:spcBef>
                <a:spcPts val="0"/>
              </a:spcBef>
              <a:buNone/>
            </a:pPr>
            <a:r>
              <a:rPr lang="en-US" sz="1800" dirty="0">
                <a:latin typeface="Consolas" panose="020B0609020204030204" pitchFamily="49" charset="0"/>
              </a:rPr>
              <a:t>public class VarDecl extends InitialDecl</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 the list of SingleVarDecls for the variable declaration</a:t>
            </a:r>
          </a:p>
          <a:p>
            <a:pPr marL="0" indent="0">
              <a:spcBef>
                <a:spcPts val="0"/>
              </a:spcBef>
              <a:buNone/>
            </a:pPr>
            <a:r>
              <a:rPr lang="en-US" sz="1800" dirty="0">
                <a:latin typeface="Consolas" panose="020B0609020204030204" pitchFamily="49" charset="0"/>
              </a:rPr>
              <a:t>    private List&lt;SingleVarDecl&gt; singleVarDecls;</a:t>
            </a:r>
          </a:p>
          <a:p>
            <a:pPr marL="0" indent="0">
              <a:spcBef>
                <a:spcPts val="0"/>
              </a:spcBef>
              <a:buNone/>
            </a:pPr>
            <a:endParaRPr lang="en-US" sz="1800" dirty="0">
              <a:latin typeface="Consolas" panose="020B0609020204030204" pitchFamily="49" charset="0"/>
            </a:endParaRPr>
          </a:p>
          <a:p>
            <a:pPr marL="0" indent="0">
              <a:spcBef>
                <a:spcPts val="0"/>
              </a:spcBef>
              <a:buNone/>
            </a:pPr>
            <a:r>
              <a:rPr lang="en-US" sz="1800" dirty="0">
                <a:latin typeface="Consolas" panose="020B0609020204030204" pitchFamily="49" charset="0"/>
              </a:rPr>
              <a:t>    public VarDecl(List&lt;Token&gt; identifiers, Type varType,</a:t>
            </a:r>
          </a:p>
          <a:p>
            <a:pPr marL="0" indent="0">
              <a:spcBef>
                <a:spcPts val="0"/>
              </a:spcBef>
              <a:buNone/>
            </a:pPr>
            <a:r>
              <a:rPr lang="en-US" sz="1800" dirty="0">
                <a:latin typeface="Consolas" panose="020B0609020204030204" pitchFamily="49" charset="0"/>
              </a:rPr>
              <a:t>                   ScopeLevel </a:t>
            </a:r>
            <a:r>
              <a:rPr lang="en-US" sz="1800" dirty="0" err="1">
                <a:latin typeface="Consolas" panose="020B0609020204030204" pitchFamily="49" charset="0"/>
              </a:rPr>
              <a:t>scopeLevel</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super(null, varType);</a:t>
            </a:r>
          </a:p>
          <a:p>
            <a:pPr marL="0" indent="0">
              <a:spcBef>
                <a:spcPts val="0"/>
              </a:spcBef>
              <a:buNone/>
            </a:pPr>
            <a:r>
              <a:rPr lang="en-US" sz="1800" dirty="0">
                <a:latin typeface="Consolas" panose="020B0609020204030204" pitchFamily="49" charset="0"/>
              </a:rPr>
              <a:t>        singleVarDecls = new</a:t>
            </a:r>
          </a:p>
          <a:p>
            <a:pPr marL="0" indent="0">
              <a:spcBef>
                <a:spcPts val="0"/>
              </a:spcBef>
              <a:buNone/>
            </a:pPr>
            <a:r>
              <a:rPr lang="en-US" sz="1800" dirty="0">
                <a:latin typeface="Consolas" panose="020B0609020204030204" pitchFamily="49" charset="0"/>
              </a:rPr>
              <a:t>            ArrayList&lt;SingleVarDecl&gt;(identifiers.size());</a:t>
            </a:r>
          </a:p>
          <a:p>
            <a:pPr marL="0" indent="0">
              <a:spcBef>
                <a:spcPts val="0"/>
              </a:spcBef>
              <a:buNone/>
            </a:pPr>
            <a:r>
              <a:rPr lang="en-US" sz="1800" dirty="0">
                <a:latin typeface="Consolas" panose="020B0609020204030204" pitchFamily="49" charset="0"/>
              </a:rPr>
              <a:t>        for (Token id : identifiers)</a:t>
            </a:r>
          </a:p>
          <a:p>
            <a:pPr marL="0" indent="0">
              <a:spcBef>
                <a:spcPts val="0"/>
              </a:spcBef>
              <a:buNone/>
            </a:pPr>
            <a:r>
              <a:rPr lang="en-US" sz="1800" dirty="0">
                <a:latin typeface="Consolas" panose="020B0609020204030204" pitchFamily="49" charset="0"/>
              </a:rPr>
              <a:t>            singleVarDecls.add(new SingleVarDecl(id,</a:t>
            </a:r>
          </a:p>
          <a:p>
            <a:pPr marL="0" indent="0">
              <a:spcBef>
                <a:spcPts val="0"/>
              </a:spcBef>
              <a:buNone/>
            </a:pPr>
            <a:r>
              <a:rPr lang="en-US" sz="1800" dirty="0">
                <a:latin typeface="Consolas" panose="020B0609020204030204" pitchFamily="49" charset="0"/>
              </a:rPr>
              <a:t>                               varType, </a:t>
            </a:r>
            <a:r>
              <a:rPr lang="en-US" sz="1800" dirty="0" err="1">
                <a:latin typeface="Consolas" panose="020B0609020204030204" pitchFamily="49" charset="0"/>
              </a:rPr>
              <a:t>scopeLevel</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39</a:t>
            </a:fld>
            <a:endParaRPr lang="en-US" dirty="0"/>
          </a:p>
        </p:txBody>
      </p:sp>
      <p:sp>
        <p:nvSpPr>
          <p:cNvPr id="6" name="TextBox 5"/>
          <p:cNvSpPr txBox="1"/>
          <p:nvPr/>
        </p:nvSpPr>
        <p:spPr>
          <a:xfrm>
            <a:off x="1576404" y="5868313"/>
            <a:ext cx="5991192" cy="430887"/>
          </a:xfrm>
          <a:prstGeom prst="rect">
            <a:avLst/>
          </a:prstGeom>
          <a:noFill/>
          <a:ln>
            <a:solidFill>
              <a:schemeClr val="tx1"/>
            </a:solidFill>
          </a:ln>
        </p:spPr>
        <p:txBody>
          <a:bodyPr wrap="none" rtlCol="0">
            <a:spAutoFit/>
          </a:bodyPr>
          <a:lstStyle/>
          <a:p>
            <a:r>
              <a:rPr lang="en-US" sz="2200" dirty="0"/>
              <a:t>A </a:t>
            </a:r>
            <a:r>
              <a:rPr lang="en-US" sz="2200" dirty="0">
                <a:latin typeface="Consolas" panose="020B0609020204030204" pitchFamily="49" charset="0"/>
              </a:rPr>
              <a:t>VarDecl</a:t>
            </a:r>
            <a:r>
              <a:rPr lang="en-US" sz="2200" dirty="0"/>
              <a:t> is simply a list of </a:t>
            </a:r>
            <a:r>
              <a:rPr lang="en-US" sz="2200" dirty="0">
                <a:latin typeface="Consolas" panose="020B0609020204030204" pitchFamily="49" charset="0"/>
              </a:rPr>
              <a:t>SingleVarDecls</a:t>
            </a:r>
            <a:r>
              <a:rPr lang="en-US" sz="2200" dirty="0"/>
              <a:t>.</a:t>
            </a:r>
          </a:p>
        </p:txBody>
      </p:sp>
    </p:spTree>
    <p:extLst>
      <p:ext uri="{BB962C8B-B14F-4D97-AF65-F5344CB8AC3E}">
        <p14:creationId xmlns:p14="http://schemas.microsoft.com/office/powerpoint/2010/main" val="40568166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3"/>
          <p:cNvSpPr>
            <a:spLocks noGrp="1"/>
          </p:cNvSpPr>
          <p:nvPr>
            <p:ph type="ftr" sz="quarter" idx="10"/>
          </p:nvPr>
        </p:nvSpPr>
        <p:spPr>
          <a:noFill/>
        </p:spPr>
        <p:txBody>
          <a:bodyPr/>
          <a:lstStyle/>
          <a:p>
            <a:r>
              <a:rPr lang="en-US" dirty="0"/>
              <a:t>©SoftMoore Consulting</a:t>
            </a:r>
          </a:p>
        </p:txBody>
      </p:sp>
      <p:sp>
        <p:nvSpPr>
          <p:cNvPr id="20483" name="Slide Number Placeholder 4"/>
          <p:cNvSpPr>
            <a:spLocks noGrp="1"/>
          </p:cNvSpPr>
          <p:nvPr>
            <p:ph type="sldNum" sz="quarter" idx="11"/>
          </p:nvPr>
        </p:nvSpPr>
        <p:spPr>
          <a:noFill/>
        </p:spPr>
        <p:txBody>
          <a:bodyPr/>
          <a:lstStyle/>
          <a:p>
            <a:r>
              <a:rPr lang="en-US" dirty="0"/>
              <a:t>Slide </a:t>
            </a:r>
            <a:fld id="{4E952F77-D2A5-40BA-A9A3-D474150EDBA4}" type="slidenum">
              <a:rPr lang="en-US" smtClean="0"/>
              <a:pPr/>
              <a:t>4</a:t>
            </a:fld>
            <a:endParaRPr lang="en-US" dirty="0"/>
          </a:p>
        </p:txBody>
      </p:sp>
      <p:sp>
        <p:nvSpPr>
          <p:cNvPr id="20484" name="Rectangle 1026"/>
          <p:cNvSpPr>
            <a:spLocks noGrp="1" noChangeArrowheads="1"/>
          </p:cNvSpPr>
          <p:nvPr>
            <p:ph type="title"/>
          </p:nvPr>
        </p:nvSpPr>
        <p:spPr/>
        <p:txBody>
          <a:bodyPr/>
          <a:lstStyle/>
          <a:p>
            <a:r>
              <a:rPr lang="en-US" dirty="0"/>
              <a:t>Abstract Syntax Trees: Example 1</a:t>
            </a:r>
          </a:p>
        </p:txBody>
      </p:sp>
      <p:sp>
        <p:nvSpPr>
          <p:cNvPr id="20485" name="Rectangle 1027"/>
          <p:cNvSpPr>
            <a:spLocks noGrp="1" noChangeArrowheads="1"/>
          </p:cNvSpPr>
          <p:nvPr>
            <p:ph type="body" idx="1"/>
          </p:nvPr>
        </p:nvSpPr>
        <p:spPr/>
        <p:txBody>
          <a:bodyPr/>
          <a:lstStyle/>
          <a:p>
            <a:r>
              <a:rPr lang="en-US" dirty="0"/>
              <a:t>Consider the grammar for an assignment statement.</a:t>
            </a:r>
          </a:p>
          <a:p>
            <a:pPr marL="457200" lvl="1" indent="0">
              <a:buNone/>
            </a:pPr>
            <a:r>
              <a:rPr lang="en-US" dirty="0">
                <a:latin typeface="Consolas" panose="020B0609020204030204" pitchFamily="49" charset="0"/>
              </a:rPr>
              <a:t>assignmentStmt = variable ":=" expression ";" .</a:t>
            </a:r>
          </a:p>
          <a:p>
            <a:r>
              <a:rPr lang="en-US" dirty="0"/>
              <a:t>The important parts of an assignment statement are</a:t>
            </a:r>
          </a:p>
          <a:p>
            <a:pPr lvl="1"/>
            <a:r>
              <a:rPr lang="en-US" dirty="0"/>
              <a:t>variable (the left side of the assignment)</a:t>
            </a:r>
          </a:p>
          <a:p>
            <a:pPr lvl="1"/>
            <a:r>
              <a:rPr lang="en-US" dirty="0"/>
              <a:t>expression (the right side of the assignment)</a:t>
            </a:r>
          </a:p>
          <a:p>
            <a:r>
              <a:rPr lang="en-US" dirty="0"/>
              <a:t>We create an AST node for an assignment statement with the following structure:</a:t>
            </a:r>
          </a:p>
        </p:txBody>
      </p:sp>
      <p:grpSp>
        <p:nvGrpSpPr>
          <p:cNvPr id="2" name="Group 1"/>
          <p:cNvGrpSpPr/>
          <p:nvPr/>
        </p:nvGrpSpPr>
        <p:grpSpPr>
          <a:xfrm>
            <a:off x="3074919" y="4606544"/>
            <a:ext cx="2994162" cy="1413256"/>
            <a:chOff x="3124200" y="4606544"/>
            <a:chExt cx="2994162" cy="1413256"/>
          </a:xfrm>
        </p:grpSpPr>
        <p:sp>
          <p:nvSpPr>
            <p:cNvPr id="20486" name="Text Box 1029"/>
            <p:cNvSpPr txBox="1">
              <a:spLocks noChangeArrowheads="1"/>
            </p:cNvSpPr>
            <p:nvPr/>
          </p:nvSpPr>
          <p:spPr bwMode="auto">
            <a:xfrm>
              <a:off x="3619696" y="4606544"/>
              <a:ext cx="1865896" cy="369974"/>
            </a:xfrm>
            <a:prstGeom prst="rect">
              <a:avLst/>
            </a:prstGeom>
            <a:noFill/>
            <a:ln w="9525">
              <a:solidFill>
                <a:schemeClr val="tx1"/>
              </a:solidFill>
              <a:miter lim="800000"/>
              <a:headEnd/>
              <a:tailEnd/>
            </a:ln>
          </p:spPr>
          <p:txBody>
            <a:bodyPr wrap="none" lIns="92075" tIns="46038" rIns="92075" bIns="46038">
              <a:spAutoFit/>
            </a:bodyPr>
            <a:lstStyle/>
            <a:p>
              <a:pPr>
                <a:spcBef>
                  <a:spcPct val="50000"/>
                </a:spcBef>
              </a:pPr>
              <a:r>
                <a:rPr lang="en-US" sz="1800" dirty="0">
                  <a:latin typeface="+mn-lt"/>
                </a:rPr>
                <a:t>AssignmentStmt</a:t>
              </a:r>
            </a:p>
          </p:txBody>
        </p:sp>
        <p:sp>
          <p:nvSpPr>
            <p:cNvPr id="20487" name="Text Box 1030"/>
            <p:cNvSpPr txBox="1">
              <a:spLocks noChangeArrowheads="1"/>
            </p:cNvSpPr>
            <p:nvPr/>
          </p:nvSpPr>
          <p:spPr bwMode="auto">
            <a:xfrm>
              <a:off x="3124200" y="5649826"/>
              <a:ext cx="1015214" cy="369974"/>
            </a:xfrm>
            <a:prstGeom prst="rect">
              <a:avLst/>
            </a:prstGeom>
            <a:noFill/>
            <a:ln w="9525">
              <a:solidFill>
                <a:schemeClr val="tx1"/>
              </a:solidFill>
              <a:miter lim="800000"/>
              <a:headEnd/>
              <a:tailEnd/>
            </a:ln>
          </p:spPr>
          <p:txBody>
            <a:bodyPr wrap="none" lIns="92075" tIns="46038" rIns="92075" bIns="46038">
              <a:spAutoFit/>
            </a:bodyPr>
            <a:lstStyle/>
            <a:p>
              <a:pPr>
                <a:spcBef>
                  <a:spcPct val="50000"/>
                </a:spcBef>
              </a:pPr>
              <a:r>
                <a:rPr lang="en-US" sz="1800" dirty="0">
                  <a:latin typeface="+mn-lt"/>
                </a:rPr>
                <a:t>Variable</a:t>
              </a:r>
            </a:p>
          </p:txBody>
        </p:sp>
        <p:sp>
          <p:nvSpPr>
            <p:cNvPr id="20488" name="Text Box 1032"/>
            <p:cNvSpPr txBox="1">
              <a:spLocks noChangeArrowheads="1"/>
            </p:cNvSpPr>
            <p:nvPr/>
          </p:nvSpPr>
          <p:spPr bwMode="auto">
            <a:xfrm>
              <a:off x="4791075" y="5645063"/>
              <a:ext cx="1327287" cy="369974"/>
            </a:xfrm>
            <a:prstGeom prst="rect">
              <a:avLst/>
            </a:prstGeom>
            <a:noFill/>
            <a:ln w="9525">
              <a:solidFill>
                <a:schemeClr val="tx1"/>
              </a:solidFill>
              <a:miter lim="800000"/>
              <a:headEnd/>
              <a:tailEnd/>
            </a:ln>
          </p:spPr>
          <p:txBody>
            <a:bodyPr wrap="none" lIns="92075" tIns="46038" rIns="92075" bIns="46038">
              <a:spAutoFit/>
            </a:bodyPr>
            <a:lstStyle/>
            <a:p>
              <a:pPr>
                <a:spcBef>
                  <a:spcPct val="50000"/>
                </a:spcBef>
              </a:pPr>
              <a:r>
                <a:rPr lang="en-US" sz="1800" i="1" dirty="0">
                  <a:latin typeface="+mn-lt"/>
                </a:rPr>
                <a:t>Expression</a:t>
              </a:r>
            </a:p>
          </p:txBody>
        </p:sp>
        <p:sp>
          <p:nvSpPr>
            <p:cNvPr id="20489" name="AutoShape 1033"/>
            <p:cNvSpPr>
              <a:spLocks noChangeArrowheads="1"/>
            </p:cNvSpPr>
            <p:nvPr/>
          </p:nvSpPr>
          <p:spPr bwMode="auto">
            <a:xfrm>
              <a:off x="4476750" y="4984663"/>
              <a:ext cx="136525" cy="182563"/>
            </a:xfrm>
            <a:prstGeom prst="diamond">
              <a:avLst/>
            </a:prstGeom>
            <a:noFill/>
            <a:ln w="9525">
              <a:solidFill>
                <a:schemeClr val="tx1"/>
              </a:solidFill>
              <a:miter lim="800000"/>
              <a:headEnd type="none" w="sm" len="sm"/>
              <a:tailEnd type="none" w="sm" len="sm"/>
            </a:ln>
          </p:spPr>
          <p:txBody>
            <a:bodyPr wrap="none" lIns="92075" tIns="46038" rIns="92075" bIns="46038" anchor="ctr"/>
            <a:lstStyle/>
            <a:p>
              <a:endParaRPr lang="en-US" dirty="0">
                <a:latin typeface="+mn-lt"/>
              </a:endParaRPr>
            </a:p>
          </p:txBody>
        </p:sp>
        <p:cxnSp>
          <p:nvCxnSpPr>
            <p:cNvPr id="20490" name="AutoShape 1034"/>
            <p:cNvCxnSpPr>
              <a:cxnSpLocks noChangeShapeType="1"/>
              <a:stCxn id="20487" idx="0"/>
              <a:endCxn id="20489" idx="2"/>
            </p:cNvCxnSpPr>
            <p:nvPr/>
          </p:nvCxnSpPr>
          <p:spPr bwMode="auto">
            <a:xfrm rot="5400000" flipH="1" flipV="1">
              <a:off x="3847110" y="4951923"/>
              <a:ext cx="482600" cy="913206"/>
            </a:xfrm>
            <a:prstGeom prst="bentConnector3">
              <a:avLst>
                <a:gd name="adj1" fmla="val 50000"/>
              </a:avLst>
            </a:prstGeom>
            <a:noFill/>
            <a:ln w="9525">
              <a:solidFill>
                <a:schemeClr val="tx1"/>
              </a:solidFill>
              <a:miter lim="800000"/>
              <a:headEnd/>
              <a:tailEnd/>
            </a:ln>
          </p:spPr>
        </p:cxnSp>
        <p:cxnSp>
          <p:nvCxnSpPr>
            <p:cNvPr id="20491" name="AutoShape 1035"/>
            <p:cNvCxnSpPr>
              <a:cxnSpLocks noChangeShapeType="1"/>
              <a:stCxn id="20488" idx="0"/>
              <a:endCxn id="20489" idx="2"/>
            </p:cNvCxnSpPr>
            <p:nvPr/>
          </p:nvCxnSpPr>
          <p:spPr bwMode="auto">
            <a:xfrm rot="16200000" flipV="1">
              <a:off x="4760948" y="4951292"/>
              <a:ext cx="477837" cy="909706"/>
            </a:xfrm>
            <a:prstGeom prst="bentConnector3">
              <a:avLst>
                <a:gd name="adj1" fmla="val 50000"/>
              </a:avLst>
            </a:prstGeom>
            <a:noFill/>
            <a:ln w="9525">
              <a:solidFill>
                <a:schemeClr val="tx1"/>
              </a:solidFill>
              <a:miter lim="800000"/>
              <a:headEnd/>
              <a:tailEnd/>
            </a:ln>
          </p:spPr>
        </p:cxnSp>
      </p:grpSp>
    </p:spTree>
    <p:extLst>
      <p:ext uri="{BB962C8B-B14F-4D97-AF65-F5344CB8AC3E}">
        <p14:creationId xmlns:p14="http://schemas.microsoft.com/office/powerpoint/2010/main" val="68688653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Method </a:t>
            </a:r>
            <a:r>
              <a:rPr lang="en-US" dirty="0">
                <a:latin typeface="Consolas" panose="020B0609020204030204" pitchFamily="49" charset="0"/>
              </a:rPr>
              <a:t>parseInitialDecls()</a:t>
            </a:r>
          </a:p>
        </p:txBody>
      </p:sp>
      <p:sp>
        <p:nvSpPr>
          <p:cNvPr id="9" name="Content Placeholder 8"/>
          <p:cNvSpPr>
            <a:spLocks noGrp="1"/>
          </p:cNvSpPr>
          <p:nvPr>
            <p:ph idx="1"/>
          </p:nvPr>
        </p:nvSpPr>
        <p:spPr>
          <a:xfrm>
            <a:off x="458788" y="1363663"/>
            <a:ext cx="8229600" cy="4935537"/>
          </a:xfrm>
        </p:spPr>
        <p:txBody>
          <a:bodyPr/>
          <a:lstStyle/>
          <a:p>
            <a:r>
              <a:rPr lang="en-US" dirty="0"/>
              <a:t>Method </a:t>
            </a:r>
            <a:r>
              <a:rPr lang="en-US" dirty="0">
                <a:latin typeface="Consolas" panose="020B0609020204030204" pitchFamily="49" charset="0"/>
              </a:rPr>
              <a:t>parseInitialDecls()</a:t>
            </a:r>
            <a:r>
              <a:rPr lang="en-US" dirty="0"/>
              <a:t> constructs/returns a list of initial declarations.</a:t>
            </a:r>
          </a:p>
          <a:p>
            <a:r>
              <a:rPr lang="en-US" dirty="0"/>
              <a:t>For constant and array type declarations, this method simply adds them to the list.</a:t>
            </a:r>
          </a:p>
          <a:p>
            <a:r>
              <a:rPr lang="en-US" dirty="0"/>
              <a:t>For variable declarations (</a:t>
            </a:r>
            <a:r>
              <a:rPr lang="en-US" dirty="0">
                <a:latin typeface="Consolas" panose="020B0609020204030204" pitchFamily="49" charset="0"/>
              </a:rPr>
              <a:t>VarDecl</a:t>
            </a:r>
            <a:r>
              <a:rPr lang="en-US" dirty="0"/>
              <a:t>s), this method extracts the list of single variable declarations (</a:t>
            </a:r>
            <a:r>
              <a:rPr lang="en-US" dirty="0">
                <a:latin typeface="Consolas" panose="020B0609020204030204" pitchFamily="49" charset="0"/>
              </a:rPr>
              <a:t>SingleVarDecl</a:t>
            </a:r>
            <a:r>
              <a:rPr lang="en-US" dirty="0"/>
              <a:t>s) and adds them to the list.  The original </a:t>
            </a:r>
            <a:r>
              <a:rPr lang="en-US" dirty="0">
                <a:latin typeface="Consolas" panose="020B0609020204030204" pitchFamily="49" charset="0"/>
              </a:rPr>
              <a:t>VarDecl</a:t>
            </a:r>
            <a:r>
              <a:rPr lang="en-US" dirty="0"/>
              <a:t> is no longer used after this point.</a:t>
            </a:r>
          </a:p>
        </p:txBody>
      </p:sp>
      <p:sp>
        <p:nvSpPr>
          <p:cNvPr id="4" name="Footer Placeholder 3"/>
          <p:cNvSpPr>
            <a:spLocks noGrp="1"/>
          </p:cNvSpPr>
          <p:nvPr>
            <p:ph type="ftr" sz="quarter" idx="10"/>
          </p:nvPr>
        </p:nvSpPr>
        <p:spPr/>
        <p:txBody>
          <a:bodyPr/>
          <a:lstStyle/>
          <a:p>
            <a:r>
              <a:rPr lang="en-US" dirty="0"/>
              <a:t>©SoftMoore Consulting</a:t>
            </a:r>
          </a:p>
        </p:txBody>
      </p:sp>
      <p:sp>
        <p:nvSpPr>
          <p:cNvPr id="5" name="Slide Number Placeholder 4"/>
          <p:cNvSpPr>
            <a:spLocks noGrp="1"/>
          </p:cNvSpPr>
          <p:nvPr>
            <p:ph type="sldNum" sz="quarter" idx="11"/>
          </p:nvPr>
        </p:nvSpPr>
        <p:spPr/>
        <p:txBody>
          <a:bodyPr/>
          <a:lstStyle/>
          <a:p>
            <a:r>
              <a:rPr lang="en-US" dirty="0"/>
              <a:t>Slide </a:t>
            </a:r>
            <a:fld id="{A413A2F6-7BFD-463C-B63A-922040FAF32C}" type="slidenum">
              <a:rPr lang="en-US" smtClean="0"/>
              <a:pPr/>
              <a:t>40</a:t>
            </a:fld>
            <a:endParaRPr lang="en-US" dirty="0"/>
          </a:p>
        </p:txBody>
      </p:sp>
    </p:spTree>
    <p:extLst>
      <p:ext uri="{BB962C8B-B14F-4D97-AF65-F5344CB8AC3E}">
        <p14:creationId xmlns:p14="http://schemas.microsoft.com/office/powerpoint/2010/main" val="258468108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Method </a:t>
            </a:r>
            <a:r>
              <a:rPr lang="en-US" dirty="0">
                <a:latin typeface="Consolas" panose="020B0609020204030204" pitchFamily="49" charset="0"/>
              </a:rPr>
              <a:t>parseInitialDecls()</a:t>
            </a:r>
            <a:br>
              <a:rPr lang="en-US" dirty="0"/>
            </a:br>
            <a:r>
              <a:rPr lang="en-US" sz="2400" dirty="0"/>
              <a:t>(continued)</a:t>
            </a:r>
          </a:p>
        </p:txBody>
      </p:sp>
      <p:sp>
        <p:nvSpPr>
          <p:cNvPr id="9" name="Content Placeholder 8"/>
          <p:cNvSpPr>
            <a:spLocks noGrp="1"/>
          </p:cNvSpPr>
          <p:nvPr>
            <p:ph idx="1"/>
          </p:nvPr>
        </p:nvSpPr>
        <p:spPr>
          <a:xfrm>
            <a:off x="458788" y="1363663"/>
            <a:ext cx="8595360" cy="4935537"/>
          </a:xfrm>
        </p:spPr>
        <p:txBody>
          <a:bodyPr/>
          <a:lstStyle/>
          <a:p>
            <a:pPr marL="0" lvl="1" indent="0">
              <a:spcBef>
                <a:spcPts val="200"/>
              </a:spcBef>
              <a:buNone/>
            </a:pPr>
            <a:r>
              <a:rPr lang="en-US" sz="1800" dirty="0">
                <a:latin typeface="Consolas" panose="020B0609020204030204" pitchFamily="49" charset="0"/>
              </a:rPr>
              <a:t>...</a:t>
            </a:r>
          </a:p>
          <a:p>
            <a:pPr marL="0" lvl="1" indent="0">
              <a:spcBef>
                <a:spcPts val="200"/>
              </a:spcBef>
              <a:buNone/>
            </a:pPr>
            <a:endParaRPr lang="en-US" sz="1800" dirty="0">
              <a:latin typeface="Consolas" panose="020B0609020204030204" pitchFamily="49" charset="0"/>
            </a:endParaRPr>
          </a:p>
          <a:p>
            <a:pPr marL="0" lvl="1" indent="0">
              <a:spcBef>
                <a:spcPts val="200"/>
              </a:spcBef>
              <a:buNone/>
            </a:pPr>
            <a:r>
              <a:rPr lang="en-US" sz="1800" dirty="0">
                <a:latin typeface="Consolas" panose="020B0609020204030204" pitchFamily="49" charset="0"/>
              </a:rPr>
              <a:t>InitialDecl decl = parseInitialDecl();</a:t>
            </a:r>
          </a:p>
          <a:p>
            <a:pPr marL="0" lvl="1" indent="0">
              <a:spcBef>
                <a:spcPts val="200"/>
              </a:spcBef>
              <a:buNone/>
            </a:pPr>
            <a:endParaRPr lang="en-US" sz="1800" dirty="0">
              <a:latin typeface="Consolas" panose="020B0609020204030204" pitchFamily="49" charset="0"/>
            </a:endParaRPr>
          </a:p>
          <a:p>
            <a:pPr marL="0" lvl="1" indent="0">
              <a:spcBef>
                <a:spcPts val="200"/>
              </a:spcBef>
              <a:buNone/>
            </a:pPr>
            <a:r>
              <a:rPr lang="en-US" sz="1800" dirty="0">
                <a:latin typeface="Consolas" panose="020B0609020204030204" pitchFamily="49" charset="0"/>
              </a:rPr>
              <a:t>if (decl instanceof VarDecl)</a:t>
            </a:r>
          </a:p>
          <a:p>
            <a:pPr marL="0" lvl="1" indent="0">
              <a:spcBef>
                <a:spcPts val="200"/>
              </a:spcBef>
              <a:buNone/>
            </a:pPr>
            <a:r>
              <a:rPr lang="en-US" sz="1800" dirty="0">
                <a:latin typeface="Consolas" panose="020B0609020204030204" pitchFamily="49" charset="0"/>
              </a:rPr>
              <a:t>  {</a:t>
            </a:r>
          </a:p>
          <a:p>
            <a:pPr marL="0" lvl="1" indent="0">
              <a:spcBef>
                <a:spcPts val="200"/>
              </a:spcBef>
              <a:buNone/>
            </a:pPr>
            <a:r>
              <a:rPr lang="en-US" sz="1800" dirty="0">
                <a:latin typeface="Consolas" panose="020B0609020204030204" pitchFamily="49" charset="0"/>
              </a:rPr>
              <a:t>    // add the single variable declarations</a:t>
            </a:r>
          </a:p>
          <a:p>
            <a:pPr marL="0" lvl="1" indent="0">
              <a:spcBef>
                <a:spcPts val="200"/>
              </a:spcBef>
              <a:buNone/>
            </a:pPr>
            <a:r>
              <a:rPr lang="en-US" sz="1800" dirty="0">
                <a:latin typeface="Consolas" panose="020B0609020204030204" pitchFamily="49" charset="0"/>
              </a:rPr>
              <a:t>    VarDecl </a:t>
            </a:r>
            <a:r>
              <a:rPr lang="en-US" sz="1800" dirty="0" err="1">
                <a:latin typeface="Consolas" panose="020B0609020204030204" pitchFamily="49" charset="0"/>
              </a:rPr>
              <a:t>varDecl</a:t>
            </a:r>
            <a:r>
              <a:rPr lang="en-US" sz="1800" dirty="0">
                <a:latin typeface="Consolas" panose="020B0609020204030204" pitchFamily="49" charset="0"/>
              </a:rPr>
              <a:t> = (VarDecl) decl;</a:t>
            </a:r>
          </a:p>
          <a:p>
            <a:pPr marL="0" lvl="1" indent="0">
              <a:spcBef>
                <a:spcPts val="200"/>
              </a:spcBef>
              <a:buNone/>
            </a:pPr>
            <a:r>
              <a:rPr lang="en-US" sz="1800" dirty="0">
                <a:latin typeface="Consolas" panose="020B0609020204030204" pitchFamily="49" charset="0"/>
              </a:rPr>
              <a:t>    for (SingleVarDecl </a:t>
            </a:r>
            <a:r>
              <a:rPr lang="en-US" sz="1800" dirty="0" err="1">
                <a:latin typeface="Consolas" panose="020B0609020204030204" pitchFamily="49" charset="0"/>
              </a:rPr>
              <a:t>singleVarDecl</a:t>
            </a:r>
            <a:r>
              <a:rPr lang="en-US" sz="1800" dirty="0">
                <a:latin typeface="Consolas" panose="020B0609020204030204" pitchFamily="49" charset="0"/>
              </a:rPr>
              <a:t> : </a:t>
            </a:r>
            <a:r>
              <a:rPr lang="en-US" sz="1800" dirty="0" err="1">
                <a:latin typeface="Consolas" panose="020B0609020204030204" pitchFamily="49" charset="0"/>
              </a:rPr>
              <a:t>varDecl.getSingleVarDecls</a:t>
            </a:r>
            <a:r>
              <a:rPr lang="en-US" sz="1800" dirty="0">
                <a:latin typeface="Consolas" panose="020B0609020204030204" pitchFamily="49" charset="0"/>
              </a:rPr>
              <a:t>())</a:t>
            </a:r>
          </a:p>
          <a:p>
            <a:pPr marL="0" lvl="1" indent="0">
              <a:spcBef>
                <a:spcPts val="200"/>
              </a:spcBef>
              <a:buNone/>
            </a:pPr>
            <a:r>
              <a:rPr lang="en-US" sz="1800" dirty="0">
                <a:latin typeface="Consolas" panose="020B0609020204030204" pitchFamily="49" charset="0"/>
              </a:rPr>
              <a:t>        initialDecls.add(singleVarDecl);</a:t>
            </a:r>
          </a:p>
          <a:p>
            <a:pPr marL="0" lvl="1" indent="0">
              <a:spcBef>
                <a:spcPts val="200"/>
              </a:spcBef>
              <a:buNone/>
            </a:pPr>
            <a:r>
              <a:rPr lang="en-US" sz="1800" dirty="0">
                <a:latin typeface="Consolas" panose="020B0609020204030204" pitchFamily="49" charset="0"/>
              </a:rPr>
              <a:t>  }</a:t>
            </a:r>
          </a:p>
          <a:p>
            <a:pPr marL="0" lvl="1" indent="0">
              <a:spcBef>
                <a:spcPts val="200"/>
              </a:spcBef>
              <a:buNone/>
            </a:pPr>
            <a:r>
              <a:rPr lang="en-US" sz="1800" dirty="0">
                <a:latin typeface="Consolas" panose="020B0609020204030204" pitchFamily="49" charset="0"/>
              </a:rPr>
              <a:t>else</a:t>
            </a:r>
          </a:p>
          <a:p>
            <a:pPr marL="0" lvl="1" indent="0">
              <a:spcBef>
                <a:spcPts val="200"/>
              </a:spcBef>
              <a:buNone/>
            </a:pPr>
            <a:r>
              <a:rPr lang="en-US" sz="1800" dirty="0">
                <a:latin typeface="Consolas" panose="020B0609020204030204" pitchFamily="49" charset="0"/>
              </a:rPr>
              <a:t>    initialDecls.add(decl);</a:t>
            </a:r>
          </a:p>
        </p:txBody>
      </p:sp>
      <p:sp>
        <p:nvSpPr>
          <p:cNvPr id="4" name="Footer Placeholder 3"/>
          <p:cNvSpPr>
            <a:spLocks noGrp="1"/>
          </p:cNvSpPr>
          <p:nvPr>
            <p:ph type="ftr" sz="quarter" idx="10"/>
          </p:nvPr>
        </p:nvSpPr>
        <p:spPr/>
        <p:txBody>
          <a:bodyPr/>
          <a:lstStyle/>
          <a:p>
            <a:r>
              <a:rPr lang="en-US" dirty="0"/>
              <a:t>©SoftMoore Consulting</a:t>
            </a:r>
          </a:p>
        </p:txBody>
      </p:sp>
      <p:sp>
        <p:nvSpPr>
          <p:cNvPr id="5" name="Slide Number Placeholder 4"/>
          <p:cNvSpPr>
            <a:spLocks noGrp="1"/>
          </p:cNvSpPr>
          <p:nvPr>
            <p:ph type="sldNum" sz="quarter" idx="11"/>
          </p:nvPr>
        </p:nvSpPr>
        <p:spPr/>
        <p:txBody>
          <a:bodyPr/>
          <a:lstStyle/>
          <a:p>
            <a:r>
              <a:rPr lang="en-US" dirty="0"/>
              <a:t>Slide </a:t>
            </a:r>
            <a:fld id="{A413A2F6-7BFD-463C-B63A-922040FAF32C}" type="slidenum">
              <a:rPr lang="en-US" smtClean="0"/>
              <a:pPr/>
              <a:t>41</a:t>
            </a:fld>
            <a:endParaRPr lang="en-US" dirty="0"/>
          </a:p>
        </p:txBody>
      </p:sp>
    </p:spTree>
    <p:extLst>
      <p:ext uri="{BB962C8B-B14F-4D97-AF65-F5344CB8AC3E}">
        <p14:creationId xmlns:p14="http://schemas.microsoft.com/office/powerpoint/2010/main" val="280299466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Example: Abstract Syntax Tree</a:t>
            </a:r>
          </a:p>
        </p:txBody>
      </p:sp>
      <p:sp>
        <p:nvSpPr>
          <p:cNvPr id="4" name="Content Placeholder 3"/>
          <p:cNvSpPr>
            <a:spLocks noGrp="1"/>
          </p:cNvSpPr>
          <p:nvPr>
            <p:ph idx="1"/>
          </p:nvPr>
        </p:nvSpPr>
        <p:spPr/>
        <p:txBody>
          <a:bodyPr tIns="91440"/>
          <a:lstStyle/>
          <a:p>
            <a:pPr marL="274320" indent="0">
              <a:spcBef>
                <a:spcPts val="300"/>
              </a:spcBef>
              <a:buNone/>
            </a:pPr>
            <a:r>
              <a:rPr lang="en-US" sz="1800" dirty="0">
                <a:latin typeface="Consolas" panose="020B0609020204030204" pitchFamily="49" charset="0"/>
              </a:rPr>
              <a:t>var x : Integer;</a:t>
            </a:r>
          </a:p>
          <a:p>
            <a:pPr marL="274320" indent="0">
              <a:spcBef>
                <a:spcPts val="300"/>
              </a:spcBef>
              <a:buNone/>
            </a:pPr>
            <a:r>
              <a:rPr lang="en-US" sz="1800" dirty="0">
                <a:latin typeface="Consolas" panose="020B0609020204030204" pitchFamily="49" charset="0"/>
              </a:rPr>
              <a:t>begin</a:t>
            </a:r>
          </a:p>
          <a:p>
            <a:pPr marL="274320" indent="0">
              <a:spcBef>
                <a:spcPts val="300"/>
              </a:spcBef>
              <a:buNone/>
            </a:pPr>
            <a:r>
              <a:rPr lang="en-US" sz="1800" dirty="0">
                <a:latin typeface="Consolas" panose="020B0609020204030204" pitchFamily="49" charset="0"/>
              </a:rPr>
              <a:t>   x := 5;</a:t>
            </a:r>
          </a:p>
          <a:p>
            <a:pPr marL="274320" indent="0">
              <a:spcBef>
                <a:spcPts val="300"/>
              </a:spcBef>
              <a:buNone/>
            </a:pPr>
            <a:r>
              <a:rPr lang="en-US" sz="1800" dirty="0">
                <a:latin typeface="Consolas" panose="020B0609020204030204" pitchFamily="49" charset="0"/>
              </a:rPr>
              <a:t>   writeln x;</a:t>
            </a:r>
          </a:p>
          <a:p>
            <a:pPr marL="274320" indent="0">
              <a:spcBef>
                <a:spcPts val="300"/>
              </a:spcBef>
              <a:buNone/>
            </a:pPr>
            <a:r>
              <a:rPr lang="en-US" sz="1800" dirty="0">
                <a:latin typeface="Consolas" panose="020B0609020204030204" pitchFamily="49" charset="0"/>
              </a:rPr>
              <a:t>end.</a:t>
            </a:r>
          </a:p>
        </p:txBody>
      </p:sp>
      <p:sp>
        <p:nvSpPr>
          <p:cNvPr id="5" name="TextBox 4"/>
          <p:cNvSpPr txBox="1"/>
          <p:nvPr/>
        </p:nvSpPr>
        <p:spPr>
          <a:xfrm>
            <a:off x="2075868" y="3657600"/>
            <a:ext cx="4992264" cy="400110"/>
          </a:xfrm>
          <a:prstGeom prst="rect">
            <a:avLst/>
          </a:prstGeom>
          <a:noFill/>
          <a:ln>
            <a:solidFill>
              <a:schemeClr val="tx1"/>
            </a:solidFill>
          </a:ln>
        </p:spPr>
        <p:txBody>
          <a:bodyPr wrap="none" rtlCol="0">
            <a:spAutoFit/>
          </a:bodyPr>
          <a:lstStyle/>
          <a:p>
            <a:r>
              <a:rPr lang="en-US" sz="2000" dirty="0"/>
              <a:t>(AST for this example is on the next slide.)</a:t>
            </a:r>
          </a:p>
        </p:txBody>
      </p:sp>
    </p:spTree>
    <p:extLst>
      <p:ext uri="{BB962C8B-B14F-4D97-AF65-F5344CB8AC3E}">
        <p14:creationId xmlns:p14="http://schemas.microsoft.com/office/powerpoint/2010/main" val="146425912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Example: Abstract Syntax Tree</a:t>
            </a:r>
            <a:br>
              <a:rPr lang="en-US" dirty="0"/>
            </a:br>
            <a:r>
              <a:rPr lang="en-US" sz="2400" dirty="0"/>
              <a:t>(continued)</a:t>
            </a:r>
          </a:p>
        </p:txBody>
      </p:sp>
      <p:grpSp>
        <p:nvGrpSpPr>
          <p:cNvPr id="62" name="Group 61">
            <a:extLst>
              <a:ext uri="{FF2B5EF4-FFF2-40B4-BE49-F238E27FC236}">
                <a16:creationId xmlns:a16="http://schemas.microsoft.com/office/drawing/2014/main" id="{84A0F92E-D236-438D-B90F-306715C4E2CB}"/>
              </a:ext>
            </a:extLst>
          </p:cNvPr>
          <p:cNvGrpSpPr/>
          <p:nvPr/>
        </p:nvGrpSpPr>
        <p:grpSpPr>
          <a:xfrm>
            <a:off x="527716" y="1442111"/>
            <a:ext cx="8103828" cy="4349089"/>
            <a:chOff x="674432" y="1392930"/>
            <a:chExt cx="8103828" cy="4349089"/>
          </a:xfrm>
        </p:grpSpPr>
        <p:sp>
          <p:nvSpPr>
            <p:cNvPr id="5" name="TextBox 4"/>
            <p:cNvSpPr txBox="1"/>
            <p:nvPr/>
          </p:nvSpPr>
          <p:spPr>
            <a:xfrm>
              <a:off x="3479957" y="1392930"/>
              <a:ext cx="971741" cy="338554"/>
            </a:xfrm>
            <a:prstGeom prst="rect">
              <a:avLst/>
            </a:prstGeom>
            <a:noFill/>
            <a:ln>
              <a:solidFill>
                <a:schemeClr val="tx1"/>
              </a:solidFill>
            </a:ln>
          </p:spPr>
          <p:txBody>
            <a:bodyPr wrap="none" rtlCol="0">
              <a:spAutoFit/>
            </a:bodyPr>
            <a:lstStyle/>
            <a:p>
              <a:r>
                <a:rPr lang="en-US" sz="1600" dirty="0"/>
                <a:t>Program</a:t>
              </a:r>
            </a:p>
          </p:txBody>
        </p:sp>
        <p:sp>
          <p:nvSpPr>
            <p:cNvPr id="6" name="TextBox 5"/>
            <p:cNvSpPr txBox="1"/>
            <p:nvPr/>
          </p:nvSpPr>
          <p:spPr>
            <a:xfrm>
              <a:off x="970147" y="2179765"/>
              <a:ext cx="1585690" cy="338554"/>
            </a:xfrm>
            <a:prstGeom prst="rect">
              <a:avLst/>
            </a:prstGeom>
            <a:noFill/>
            <a:ln>
              <a:solidFill>
                <a:schemeClr val="tx1"/>
              </a:solidFill>
            </a:ln>
          </p:spPr>
          <p:txBody>
            <a:bodyPr wrap="none" rtlCol="0">
              <a:spAutoFit/>
            </a:bodyPr>
            <a:lstStyle>
              <a:defPPr>
                <a:defRPr lang="en-US"/>
              </a:defPPr>
            </a:lstStyle>
            <a:p>
              <a:r>
                <a:rPr lang="en-US" sz="1600" dirty="0"/>
                <a:t>DeclarativePart</a:t>
              </a:r>
            </a:p>
          </p:txBody>
        </p:sp>
        <p:sp>
          <p:nvSpPr>
            <p:cNvPr id="7" name="TextBox 6"/>
            <p:cNvSpPr txBox="1"/>
            <p:nvPr/>
          </p:nvSpPr>
          <p:spPr>
            <a:xfrm>
              <a:off x="5375817" y="2179765"/>
              <a:ext cx="1497526" cy="338554"/>
            </a:xfrm>
            <a:prstGeom prst="rect">
              <a:avLst/>
            </a:prstGeom>
            <a:noFill/>
            <a:ln>
              <a:solidFill>
                <a:schemeClr val="tx1"/>
              </a:solidFill>
            </a:ln>
          </p:spPr>
          <p:txBody>
            <a:bodyPr wrap="none" rtlCol="0">
              <a:spAutoFit/>
            </a:bodyPr>
            <a:lstStyle>
              <a:defPPr>
                <a:defRPr lang="en-US"/>
              </a:defPPr>
            </a:lstStyle>
            <a:p>
              <a:r>
                <a:rPr lang="en-US" sz="1600" dirty="0"/>
                <a:t>StatementPart</a:t>
              </a:r>
            </a:p>
          </p:txBody>
        </p:sp>
        <p:sp>
          <p:nvSpPr>
            <p:cNvPr id="8" name="TextBox 7"/>
            <p:cNvSpPr txBox="1"/>
            <p:nvPr/>
          </p:nvSpPr>
          <p:spPr>
            <a:xfrm>
              <a:off x="674432" y="3200400"/>
              <a:ext cx="2178802" cy="1077218"/>
            </a:xfrm>
            <a:prstGeom prst="rect">
              <a:avLst/>
            </a:prstGeom>
            <a:noFill/>
            <a:ln>
              <a:solidFill>
                <a:schemeClr val="tx1"/>
              </a:solidFill>
            </a:ln>
          </p:spPr>
          <p:txBody>
            <a:bodyPr wrap="none" rtlCol="0">
              <a:spAutoFit/>
            </a:bodyPr>
            <a:lstStyle>
              <a:defPPr>
                <a:defRPr lang="en-US"/>
              </a:defPPr>
            </a:lstStyle>
            <a:p>
              <a:pPr algn="l"/>
              <a:r>
                <a:rPr lang="en-US" sz="1600" dirty="0"/>
                <a:t>      SingleVarDecl</a:t>
              </a:r>
            </a:p>
            <a:p>
              <a:pPr algn="l"/>
              <a:r>
                <a:rPr lang="en-US" sz="1600" dirty="0"/>
                <a:t>identifier : “x”</a:t>
              </a:r>
            </a:p>
            <a:p>
              <a:pPr algn="l"/>
              <a:r>
                <a:rPr lang="en-US" sz="1600" dirty="0"/>
                <a:t>varType : Integer</a:t>
              </a:r>
            </a:p>
            <a:p>
              <a:pPr algn="l"/>
              <a:r>
                <a:rPr lang="en-US" sz="1600" dirty="0" err="1"/>
                <a:t>scopeLevel</a:t>
              </a:r>
              <a:r>
                <a:rPr lang="en-US" sz="1600" dirty="0"/>
                <a:t> : </a:t>
              </a:r>
              <a:r>
                <a:rPr lang="en-US" sz="1600" dirty="0">
                  <a:latin typeface="Consolas" panose="020B0609020204030204" pitchFamily="49" charset="0"/>
                </a:rPr>
                <a:t>PROGRAM</a:t>
              </a:r>
            </a:p>
          </p:txBody>
        </p:sp>
        <p:sp>
          <p:nvSpPr>
            <p:cNvPr id="11" name="TextBox 10"/>
            <p:cNvSpPr txBox="1"/>
            <p:nvPr/>
          </p:nvSpPr>
          <p:spPr>
            <a:xfrm>
              <a:off x="5308915" y="4911022"/>
              <a:ext cx="1227387" cy="584775"/>
            </a:xfrm>
            <a:prstGeom prst="rect">
              <a:avLst/>
            </a:prstGeom>
            <a:noFill/>
            <a:ln>
              <a:solidFill>
                <a:schemeClr val="tx1"/>
              </a:solidFill>
            </a:ln>
          </p:spPr>
          <p:txBody>
            <a:bodyPr wrap="none" rtlCol="0">
              <a:spAutoFit/>
            </a:bodyPr>
            <a:lstStyle>
              <a:defPPr>
                <a:defRPr lang="en-US"/>
              </a:defPPr>
            </a:lstStyle>
            <a:p>
              <a:pPr algn="l"/>
              <a:r>
                <a:rPr lang="en-US" sz="1600" dirty="0"/>
                <a:t>ConstValue</a:t>
              </a:r>
            </a:p>
            <a:p>
              <a:pPr algn="l"/>
              <a:r>
                <a:rPr lang="en-US" sz="1600" dirty="0"/>
                <a:t>literal : 5</a:t>
              </a:r>
            </a:p>
          </p:txBody>
        </p:sp>
        <p:cxnSp>
          <p:nvCxnSpPr>
            <p:cNvPr id="3" name="Elbow Connector 2"/>
            <p:cNvCxnSpPr>
              <a:stCxn id="5" idx="2"/>
              <a:endCxn id="6" idx="0"/>
            </p:cNvCxnSpPr>
            <p:nvPr/>
          </p:nvCxnSpPr>
          <p:spPr bwMode="auto">
            <a:xfrm rot="5400000">
              <a:off x="2640270" y="854206"/>
              <a:ext cx="448281" cy="2202836"/>
            </a:xfrm>
            <a:prstGeom prst="bentConnector3">
              <a:avLst>
                <a:gd name="adj1" fmla="val 50000"/>
              </a:avLst>
            </a:prstGeom>
            <a:noFill/>
            <a:ln w="9525" cap="flat" cmpd="sng" algn="ctr">
              <a:solidFill>
                <a:schemeClr val="tx1"/>
              </a:solidFill>
              <a:prstDash val="solid"/>
              <a:round/>
              <a:headEnd type="none" w="med" len="med"/>
              <a:tailEnd type="triangle"/>
            </a:ln>
            <a:effectLst/>
          </p:spPr>
        </p:cxnSp>
        <p:cxnSp>
          <p:nvCxnSpPr>
            <p:cNvPr id="15" name="Elbow Connector 14"/>
            <p:cNvCxnSpPr>
              <a:stCxn id="5" idx="2"/>
              <a:endCxn id="7" idx="0"/>
            </p:cNvCxnSpPr>
            <p:nvPr/>
          </p:nvCxnSpPr>
          <p:spPr bwMode="auto">
            <a:xfrm rot="16200000" flipH="1">
              <a:off x="4821064" y="876248"/>
              <a:ext cx="448281" cy="2158752"/>
            </a:xfrm>
            <a:prstGeom prst="bentConnector3">
              <a:avLst>
                <a:gd name="adj1" fmla="val 50000"/>
              </a:avLst>
            </a:prstGeom>
            <a:noFill/>
            <a:ln w="9525" cap="flat" cmpd="sng" algn="ctr">
              <a:solidFill>
                <a:schemeClr val="tx1"/>
              </a:solidFill>
              <a:prstDash val="solid"/>
              <a:round/>
              <a:headEnd type="none" w="med" len="med"/>
              <a:tailEnd type="triangle"/>
            </a:ln>
            <a:effectLst/>
          </p:spPr>
        </p:cxnSp>
        <p:cxnSp>
          <p:nvCxnSpPr>
            <p:cNvPr id="17" name="Elbow Connector 16"/>
            <p:cNvCxnSpPr>
              <a:cxnSpLocks/>
              <a:stCxn id="6" idx="2"/>
              <a:endCxn id="8" idx="0"/>
            </p:cNvCxnSpPr>
            <p:nvPr/>
          </p:nvCxnSpPr>
          <p:spPr bwMode="auto">
            <a:xfrm rot="16200000" flipH="1">
              <a:off x="1422372" y="2858938"/>
              <a:ext cx="682081" cy="841"/>
            </a:xfrm>
            <a:prstGeom prst="bentConnector3">
              <a:avLst>
                <a:gd name="adj1" fmla="val 50000"/>
              </a:avLst>
            </a:prstGeom>
            <a:noFill/>
            <a:ln w="9525" cap="flat" cmpd="sng" algn="ctr">
              <a:solidFill>
                <a:schemeClr val="tx1"/>
              </a:solidFill>
              <a:prstDash val="solid"/>
              <a:round/>
              <a:headEnd type="none" w="med" len="med"/>
              <a:tailEnd type="triangle"/>
            </a:ln>
            <a:effectLst/>
          </p:spPr>
        </p:cxnSp>
        <p:cxnSp>
          <p:nvCxnSpPr>
            <p:cNvPr id="19" name="Elbow Connector 18"/>
            <p:cNvCxnSpPr>
              <a:cxnSpLocks/>
              <a:stCxn id="7" idx="2"/>
              <a:endCxn id="9" idx="0"/>
            </p:cNvCxnSpPr>
            <p:nvPr/>
          </p:nvCxnSpPr>
          <p:spPr bwMode="auto">
            <a:xfrm rot="5400000">
              <a:off x="5073196" y="2149015"/>
              <a:ext cx="682081" cy="1420689"/>
            </a:xfrm>
            <a:prstGeom prst="bentConnector3">
              <a:avLst>
                <a:gd name="adj1" fmla="val 50000"/>
              </a:avLst>
            </a:prstGeom>
            <a:noFill/>
            <a:ln w="9525" cap="flat" cmpd="sng" algn="ctr">
              <a:solidFill>
                <a:schemeClr val="tx1"/>
              </a:solidFill>
              <a:prstDash val="solid"/>
              <a:round/>
              <a:headEnd type="none" w="med" len="med"/>
              <a:tailEnd type="triangle"/>
            </a:ln>
            <a:effectLst/>
          </p:spPr>
        </p:cxnSp>
        <p:cxnSp>
          <p:nvCxnSpPr>
            <p:cNvPr id="21" name="Elbow Connector 20"/>
            <p:cNvCxnSpPr>
              <a:cxnSpLocks/>
              <a:stCxn id="7" idx="2"/>
              <a:endCxn id="10" idx="0"/>
            </p:cNvCxnSpPr>
            <p:nvPr/>
          </p:nvCxnSpPr>
          <p:spPr bwMode="auto">
            <a:xfrm rot="16200000" flipH="1">
              <a:off x="6440183" y="2202715"/>
              <a:ext cx="682081" cy="1313287"/>
            </a:xfrm>
            <a:prstGeom prst="bentConnector3">
              <a:avLst>
                <a:gd name="adj1" fmla="val 50000"/>
              </a:avLst>
            </a:prstGeom>
            <a:noFill/>
            <a:ln w="9525" cap="flat" cmpd="sng" algn="ctr">
              <a:solidFill>
                <a:schemeClr val="tx1"/>
              </a:solidFill>
              <a:prstDash val="solid"/>
              <a:round/>
              <a:headEnd type="none" w="med" len="med"/>
              <a:tailEnd type="triangle"/>
            </a:ln>
            <a:effectLst/>
          </p:spPr>
        </p:cxnSp>
        <p:grpSp>
          <p:nvGrpSpPr>
            <p:cNvPr id="47" name="Group 46">
              <a:extLst>
                <a:ext uri="{FF2B5EF4-FFF2-40B4-BE49-F238E27FC236}">
                  <a16:creationId xmlns:a16="http://schemas.microsoft.com/office/drawing/2014/main" id="{9BB86394-B51D-4E49-A759-02F8D892EAF2}"/>
                </a:ext>
              </a:extLst>
            </p:cNvPr>
            <p:cNvGrpSpPr/>
            <p:nvPr/>
          </p:nvGrpSpPr>
          <p:grpSpPr>
            <a:xfrm>
              <a:off x="3864558" y="3200400"/>
              <a:ext cx="1678665" cy="1077218"/>
              <a:chOff x="3830724" y="3200400"/>
              <a:chExt cx="1678665" cy="1077218"/>
            </a:xfrm>
          </p:grpSpPr>
          <p:sp>
            <p:nvSpPr>
              <p:cNvPr id="9" name="TextBox 8"/>
              <p:cNvSpPr txBox="1"/>
              <p:nvPr/>
            </p:nvSpPr>
            <p:spPr>
              <a:xfrm>
                <a:off x="3830724" y="3200400"/>
                <a:ext cx="1678665" cy="1077218"/>
              </a:xfrm>
              <a:prstGeom prst="rect">
                <a:avLst/>
              </a:prstGeom>
              <a:noFill/>
              <a:ln>
                <a:solidFill>
                  <a:schemeClr val="tx1"/>
                </a:solidFill>
              </a:ln>
            </p:spPr>
            <p:txBody>
              <a:bodyPr wrap="none" rtlCol="0">
                <a:spAutoFit/>
              </a:bodyPr>
              <a:lstStyle>
                <a:defPPr>
                  <a:defRPr lang="en-US"/>
                </a:defPPr>
              </a:lstStyle>
              <a:p>
                <a:pPr algn="l"/>
                <a:r>
                  <a:rPr lang="en-US" sz="1600" dirty="0"/>
                  <a:t>AssignmentStmt</a:t>
                </a:r>
              </a:p>
              <a:p>
                <a:pPr algn="l"/>
                <a:r>
                  <a:rPr lang="en-US" sz="1600" dirty="0"/>
                  <a:t>      variable  </a:t>
                </a:r>
              </a:p>
              <a:p>
                <a:pPr algn="l"/>
                <a:r>
                  <a:rPr lang="en-US" sz="1600" dirty="0"/>
                  <a:t>expression  </a:t>
                </a:r>
              </a:p>
              <a:p>
                <a:pPr algn="l"/>
                <a:r>
                  <a:rPr lang="en-US" sz="1600" dirty="0"/>
                  <a:t>position : (3, 6)</a:t>
                </a:r>
              </a:p>
            </p:txBody>
          </p:sp>
          <p:sp>
            <p:nvSpPr>
              <p:cNvPr id="22" name="Oval 21"/>
              <p:cNvSpPr/>
              <p:nvPr/>
            </p:nvSpPr>
            <p:spPr bwMode="auto">
              <a:xfrm>
                <a:off x="4019083" y="3581339"/>
                <a:ext cx="85989" cy="85989"/>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23" name="Oval 22"/>
              <p:cNvSpPr/>
              <p:nvPr/>
            </p:nvSpPr>
            <p:spPr bwMode="auto">
              <a:xfrm>
                <a:off x="5048656" y="3819728"/>
                <a:ext cx="85989" cy="85989"/>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grpSp>
        <p:grpSp>
          <p:nvGrpSpPr>
            <p:cNvPr id="48" name="Group 47">
              <a:extLst>
                <a:ext uri="{FF2B5EF4-FFF2-40B4-BE49-F238E27FC236}">
                  <a16:creationId xmlns:a16="http://schemas.microsoft.com/office/drawing/2014/main" id="{BD18DF71-C131-4AB1-93D1-425763458441}"/>
                </a:ext>
              </a:extLst>
            </p:cNvPr>
            <p:cNvGrpSpPr/>
            <p:nvPr/>
          </p:nvGrpSpPr>
          <p:grpSpPr>
            <a:xfrm>
              <a:off x="6705936" y="3200400"/>
              <a:ext cx="1463862" cy="584775"/>
              <a:chOff x="6672102" y="3200400"/>
              <a:chExt cx="1463862" cy="584775"/>
            </a:xfrm>
          </p:grpSpPr>
          <p:sp>
            <p:nvSpPr>
              <p:cNvPr id="10" name="TextBox 9"/>
              <p:cNvSpPr txBox="1"/>
              <p:nvPr/>
            </p:nvSpPr>
            <p:spPr>
              <a:xfrm>
                <a:off x="6672102" y="3200400"/>
                <a:ext cx="1463862" cy="584775"/>
              </a:xfrm>
              <a:prstGeom prst="rect">
                <a:avLst/>
              </a:prstGeom>
              <a:noFill/>
              <a:ln>
                <a:solidFill>
                  <a:schemeClr val="tx1"/>
                </a:solidFill>
              </a:ln>
            </p:spPr>
            <p:txBody>
              <a:bodyPr wrap="none" rtlCol="0">
                <a:spAutoFit/>
              </a:bodyPr>
              <a:lstStyle>
                <a:defPPr>
                  <a:defRPr lang="en-US"/>
                </a:defPPr>
              </a:lstStyle>
              <a:p>
                <a:pPr algn="l"/>
                <a:r>
                  <a:rPr lang="en-US" sz="1600" dirty="0"/>
                  <a:t> WritelnStmt</a:t>
                </a:r>
              </a:p>
              <a:p>
                <a:pPr algn="l"/>
                <a:r>
                  <a:rPr lang="en-US" sz="1600" dirty="0"/>
                  <a:t>expression     </a:t>
                </a:r>
              </a:p>
            </p:txBody>
          </p:sp>
          <p:sp>
            <p:nvSpPr>
              <p:cNvPr id="24" name="Oval 23"/>
              <p:cNvSpPr/>
              <p:nvPr/>
            </p:nvSpPr>
            <p:spPr bwMode="auto">
              <a:xfrm>
                <a:off x="7864889" y="3591067"/>
                <a:ext cx="85989" cy="85989"/>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grpSp>
        <p:grpSp>
          <p:nvGrpSpPr>
            <p:cNvPr id="61" name="Group 60">
              <a:extLst>
                <a:ext uri="{FF2B5EF4-FFF2-40B4-BE49-F238E27FC236}">
                  <a16:creationId xmlns:a16="http://schemas.microsoft.com/office/drawing/2014/main" id="{0EBAA1A3-0D61-41D4-AEEF-A6EA949E32C9}"/>
                </a:ext>
              </a:extLst>
            </p:cNvPr>
            <p:cNvGrpSpPr/>
            <p:nvPr/>
          </p:nvGrpSpPr>
          <p:grpSpPr>
            <a:xfrm>
              <a:off x="7120434" y="4911022"/>
              <a:ext cx="1657826" cy="830997"/>
              <a:chOff x="7120434" y="4911022"/>
              <a:chExt cx="1657826" cy="830997"/>
            </a:xfrm>
          </p:grpSpPr>
          <p:sp>
            <p:nvSpPr>
              <p:cNvPr id="13" name="TextBox 12"/>
              <p:cNvSpPr txBox="1"/>
              <p:nvPr/>
            </p:nvSpPr>
            <p:spPr>
              <a:xfrm>
                <a:off x="7120434" y="4911022"/>
                <a:ext cx="1657826" cy="830997"/>
              </a:xfrm>
              <a:prstGeom prst="rect">
                <a:avLst/>
              </a:prstGeom>
              <a:noFill/>
              <a:ln>
                <a:solidFill>
                  <a:schemeClr val="tx1"/>
                </a:solidFill>
              </a:ln>
            </p:spPr>
            <p:txBody>
              <a:bodyPr wrap="none" rtlCol="0">
                <a:spAutoFit/>
              </a:bodyPr>
              <a:lstStyle>
                <a:defPPr>
                  <a:defRPr lang="en-US"/>
                </a:defPPr>
              </a:lstStyle>
              <a:p>
                <a:pPr algn="l"/>
                <a:r>
                  <a:rPr lang="en-US" sz="1600" dirty="0"/>
                  <a:t>  NamedValue</a:t>
                </a:r>
              </a:p>
              <a:p>
                <a:pPr algn="l"/>
                <a:r>
                  <a:rPr lang="en-US" sz="1600" dirty="0"/>
                  <a:t>decl  </a:t>
                </a:r>
              </a:p>
              <a:p>
                <a:pPr algn="l"/>
                <a:r>
                  <a:rPr lang="en-US" sz="1600" dirty="0"/>
                  <a:t>position : (4, 12)</a:t>
                </a:r>
              </a:p>
            </p:txBody>
          </p:sp>
          <p:sp>
            <p:nvSpPr>
              <p:cNvPr id="25" name="Oval 24"/>
              <p:cNvSpPr/>
              <p:nvPr/>
            </p:nvSpPr>
            <p:spPr bwMode="auto">
              <a:xfrm>
                <a:off x="7696200" y="5293029"/>
                <a:ext cx="85989" cy="85989"/>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grpSp>
        <p:cxnSp>
          <p:nvCxnSpPr>
            <p:cNvPr id="27" name="Elbow Connector 26"/>
            <p:cNvCxnSpPr>
              <a:cxnSpLocks/>
              <a:stCxn id="22" idx="2"/>
              <a:endCxn id="12" idx="0"/>
            </p:cNvCxnSpPr>
            <p:nvPr/>
          </p:nvCxnSpPr>
          <p:spPr bwMode="auto">
            <a:xfrm rot="10800000" flipV="1">
              <a:off x="3625241" y="3624334"/>
              <a:ext cx="427677" cy="1286688"/>
            </a:xfrm>
            <a:prstGeom prst="bentConnector2">
              <a:avLst/>
            </a:prstGeom>
            <a:noFill/>
            <a:ln w="9525" cap="flat" cmpd="sng" algn="ctr">
              <a:solidFill>
                <a:schemeClr val="tx1"/>
              </a:solidFill>
              <a:prstDash val="solid"/>
              <a:round/>
              <a:headEnd type="none" w="med" len="med"/>
              <a:tailEnd type="triangle"/>
            </a:ln>
            <a:effectLst/>
          </p:spPr>
        </p:cxnSp>
        <p:cxnSp>
          <p:nvCxnSpPr>
            <p:cNvPr id="29" name="Elbow Connector 28"/>
            <p:cNvCxnSpPr>
              <a:stCxn id="23" idx="6"/>
              <a:endCxn id="11" idx="0"/>
            </p:cNvCxnSpPr>
            <p:nvPr/>
          </p:nvCxnSpPr>
          <p:spPr bwMode="auto">
            <a:xfrm>
              <a:off x="5168479" y="3862723"/>
              <a:ext cx="754130" cy="1048299"/>
            </a:xfrm>
            <a:prstGeom prst="bentConnector2">
              <a:avLst/>
            </a:prstGeom>
            <a:noFill/>
            <a:ln w="9525" cap="flat" cmpd="sng" algn="ctr">
              <a:solidFill>
                <a:schemeClr val="tx1"/>
              </a:solidFill>
              <a:prstDash val="solid"/>
              <a:round/>
              <a:headEnd type="none" w="med" len="med"/>
              <a:tailEnd type="triangle"/>
            </a:ln>
            <a:effectLst/>
          </p:spPr>
        </p:cxnSp>
        <p:grpSp>
          <p:nvGrpSpPr>
            <p:cNvPr id="49" name="Group 48">
              <a:extLst>
                <a:ext uri="{FF2B5EF4-FFF2-40B4-BE49-F238E27FC236}">
                  <a16:creationId xmlns:a16="http://schemas.microsoft.com/office/drawing/2014/main" id="{EE6C3F99-EEEF-463B-9194-EBE867713A51}"/>
                </a:ext>
              </a:extLst>
            </p:cNvPr>
            <p:cNvGrpSpPr/>
            <p:nvPr/>
          </p:nvGrpSpPr>
          <p:grpSpPr>
            <a:xfrm>
              <a:off x="2853234" y="4911022"/>
              <a:ext cx="1544012" cy="830997"/>
              <a:chOff x="2819400" y="4911022"/>
              <a:chExt cx="1544012" cy="830997"/>
            </a:xfrm>
          </p:grpSpPr>
          <p:sp>
            <p:nvSpPr>
              <p:cNvPr id="12" name="TextBox 11"/>
              <p:cNvSpPr txBox="1"/>
              <p:nvPr/>
            </p:nvSpPr>
            <p:spPr>
              <a:xfrm>
                <a:off x="2819400" y="4911022"/>
                <a:ext cx="1544012" cy="830997"/>
              </a:xfrm>
              <a:prstGeom prst="rect">
                <a:avLst/>
              </a:prstGeom>
              <a:noFill/>
              <a:ln>
                <a:solidFill>
                  <a:schemeClr val="tx1"/>
                </a:solidFill>
              </a:ln>
            </p:spPr>
            <p:txBody>
              <a:bodyPr wrap="none" rtlCol="0">
                <a:spAutoFit/>
              </a:bodyPr>
              <a:lstStyle>
                <a:defPPr>
                  <a:defRPr lang="en-US"/>
                </a:defPPr>
              </a:lstStyle>
              <a:p>
                <a:pPr algn="l"/>
                <a:r>
                  <a:rPr lang="en-US" sz="1600" dirty="0"/>
                  <a:t>     Variable</a:t>
                </a:r>
              </a:p>
              <a:p>
                <a:pPr algn="l"/>
                <a:r>
                  <a:rPr lang="en-US" sz="1600" dirty="0"/>
                  <a:t>     decl </a:t>
                </a:r>
              </a:p>
              <a:p>
                <a:pPr algn="l"/>
                <a:r>
                  <a:rPr lang="en-US" sz="1600" dirty="0"/>
                  <a:t>position : (3, 4)</a:t>
                </a:r>
              </a:p>
            </p:txBody>
          </p:sp>
          <p:sp>
            <p:nvSpPr>
              <p:cNvPr id="30" name="Oval 29"/>
              <p:cNvSpPr/>
              <p:nvPr/>
            </p:nvSpPr>
            <p:spPr bwMode="auto">
              <a:xfrm>
                <a:off x="2964922" y="5293029"/>
                <a:ext cx="85989" cy="85989"/>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grpSp>
        <p:cxnSp>
          <p:nvCxnSpPr>
            <p:cNvPr id="36" name="Elbow Connector 35"/>
            <p:cNvCxnSpPr>
              <a:cxnSpLocks/>
              <a:stCxn id="24" idx="4"/>
              <a:endCxn id="13" idx="0"/>
            </p:cNvCxnSpPr>
            <p:nvPr/>
          </p:nvCxnSpPr>
          <p:spPr bwMode="auto">
            <a:xfrm rot="16200000" flipH="1">
              <a:off x="7328549" y="4290224"/>
              <a:ext cx="1233966" cy="7629"/>
            </a:xfrm>
            <a:prstGeom prst="bentConnector3">
              <a:avLst>
                <a:gd name="adj1" fmla="val 50000"/>
              </a:avLst>
            </a:prstGeom>
            <a:noFill/>
            <a:ln w="9525" cap="flat" cmpd="sng" algn="ctr">
              <a:solidFill>
                <a:schemeClr val="tx1"/>
              </a:solidFill>
              <a:prstDash val="solid"/>
              <a:round/>
              <a:headEnd type="none" w="med" len="med"/>
              <a:tailEnd type="triangle"/>
            </a:ln>
            <a:effectLst/>
          </p:spPr>
        </p:cxnSp>
        <p:cxnSp>
          <p:nvCxnSpPr>
            <p:cNvPr id="39" name="Elbow Connector 38"/>
            <p:cNvCxnSpPr>
              <a:cxnSpLocks/>
              <a:stCxn id="25" idx="6"/>
              <a:endCxn id="8" idx="2"/>
            </p:cNvCxnSpPr>
            <p:nvPr/>
          </p:nvCxnSpPr>
          <p:spPr bwMode="auto">
            <a:xfrm flipH="1" flipV="1">
              <a:off x="1763833" y="4277618"/>
              <a:ext cx="6018356" cy="1058406"/>
            </a:xfrm>
            <a:prstGeom prst="bentConnector4">
              <a:avLst>
                <a:gd name="adj1" fmla="val -19961"/>
                <a:gd name="adj2" fmla="val -74803"/>
              </a:avLst>
            </a:prstGeom>
            <a:noFill/>
            <a:ln w="9525" cap="flat" cmpd="sng" algn="ctr">
              <a:solidFill>
                <a:schemeClr val="tx1"/>
              </a:solidFill>
              <a:prstDash val="dash"/>
              <a:round/>
              <a:headEnd type="none" w="med" len="med"/>
              <a:tailEnd type="triangle"/>
            </a:ln>
            <a:effectLst/>
          </p:spPr>
        </p:cxnSp>
        <p:cxnSp>
          <p:nvCxnSpPr>
            <p:cNvPr id="41" name="Elbow Connector 40"/>
            <p:cNvCxnSpPr>
              <a:stCxn id="30" idx="2"/>
              <a:endCxn id="8" idx="2"/>
            </p:cNvCxnSpPr>
            <p:nvPr/>
          </p:nvCxnSpPr>
          <p:spPr bwMode="auto">
            <a:xfrm rot="10800000">
              <a:off x="1763834" y="4277618"/>
              <a:ext cx="1234923" cy="1058406"/>
            </a:xfrm>
            <a:prstGeom prst="bentConnector2">
              <a:avLst/>
            </a:prstGeom>
            <a:noFill/>
            <a:ln w="9525" cap="flat" cmpd="sng" algn="ctr">
              <a:solidFill>
                <a:schemeClr val="tx1"/>
              </a:solidFill>
              <a:prstDash val="dash"/>
              <a:round/>
              <a:headEnd type="none" w="med" len="med"/>
              <a:tailEnd type="triangle"/>
            </a:ln>
            <a:effectLst/>
          </p:spPr>
        </p:cxnSp>
      </p:grpSp>
    </p:spTree>
    <p:extLst>
      <p:ext uri="{BB962C8B-B14F-4D97-AF65-F5344CB8AC3E}">
        <p14:creationId xmlns:p14="http://schemas.microsoft.com/office/powerpoint/2010/main" val="118074581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Determining Types of Expressions</a:t>
            </a: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p:txBody>
          <a:bodyPr/>
          <a:lstStyle/>
          <a:p>
            <a:r>
              <a:rPr lang="en-US" dirty="0"/>
              <a:t>Since CPRL is statically typed, it is possible to determine the type of every expression at compile time, and AST class Expression has a property for the expression type that is inherited by all expression subclasses.</a:t>
            </a:r>
          </a:p>
          <a:p>
            <a:r>
              <a:rPr lang="en-US" dirty="0"/>
              <a:t>Where within the compiler should type determination take place?  In general, we will determine the type of an expression in the constructor for the expression’s AST class.</a:t>
            </a: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44</a:t>
            </a:fld>
            <a:endParaRPr lang="en-US" dirty="0"/>
          </a:p>
        </p:txBody>
      </p:sp>
    </p:spTree>
    <p:extLst>
      <p:ext uri="{BB962C8B-B14F-4D97-AF65-F5344CB8AC3E}">
        <p14:creationId xmlns:p14="http://schemas.microsoft.com/office/powerpoint/2010/main" val="225010089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err="1">
                <a:latin typeface="Consolas" panose="020B0609020204030204" pitchFamily="49" charset="0"/>
              </a:rPr>
              <a:t>RelationalExpr</a:t>
            </a:r>
            <a:endParaRPr lang="en-US" dirty="0">
              <a:latin typeface="Consolas" panose="020B0609020204030204" pitchFamily="49" charset="0"/>
            </a:endParaRP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p:txBody>
          <a:bodyPr/>
          <a:lstStyle/>
          <a:p>
            <a:r>
              <a:rPr lang="en-US" dirty="0"/>
              <a:t>A relational expression is a binary expression where the operator is a relational operator such as “</a:t>
            </a:r>
            <a:r>
              <a:rPr lang="en-US" dirty="0">
                <a:latin typeface="Consolas" panose="020B0609020204030204" pitchFamily="49" charset="0"/>
              </a:rPr>
              <a:t>&lt;=</a:t>
            </a:r>
            <a:r>
              <a:rPr lang="en-US" dirty="0"/>
              <a:t>” or “&gt;”.</a:t>
            </a:r>
          </a:p>
          <a:p>
            <a:r>
              <a:rPr lang="en-US" dirty="0"/>
              <a:t>Regardless of the types of the two operands, a relational expression always has type </a:t>
            </a:r>
            <a:r>
              <a:rPr lang="en-US" dirty="0">
                <a:latin typeface="Consolas" panose="020B0609020204030204" pitchFamily="49" charset="0"/>
              </a:rPr>
              <a:t>Boolean</a:t>
            </a:r>
            <a:r>
              <a:rPr lang="en-US" dirty="0"/>
              <a:t>.</a:t>
            </a:r>
          </a:p>
          <a:p>
            <a:r>
              <a:rPr lang="en-US" dirty="0"/>
              <a:t>Constructor for </a:t>
            </a:r>
            <a:r>
              <a:rPr lang="en-US" dirty="0" err="1">
                <a:latin typeface="Consolas" panose="020B0609020204030204" pitchFamily="49" charset="0"/>
              </a:rPr>
              <a:t>RelationalExpr</a:t>
            </a:r>
            <a:endParaRPr lang="en-US" dirty="0">
              <a:latin typeface="Consolas" panose="020B0609020204030204" pitchFamily="49" charset="0"/>
            </a:endParaRPr>
          </a:p>
          <a:p>
            <a:pPr marL="365760" indent="0">
              <a:buNone/>
            </a:pPr>
            <a:r>
              <a:rPr lang="en-US" sz="1800" dirty="0">
                <a:latin typeface="Consolas" panose="020B0609020204030204" pitchFamily="49" charset="0"/>
              </a:rPr>
              <a:t>public </a:t>
            </a:r>
            <a:r>
              <a:rPr lang="en-US" sz="1800" dirty="0" err="1">
                <a:latin typeface="Consolas" panose="020B0609020204030204" pitchFamily="49" charset="0"/>
              </a:rPr>
              <a:t>RelationalExpr</a:t>
            </a:r>
            <a:r>
              <a:rPr lang="en-US" sz="1800" dirty="0">
                <a:latin typeface="Consolas" panose="020B0609020204030204" pitchFamily="49" charset="0"/>
              </a:rPr>
              <a:t>(Expression </a:t>
            </a:r>
            <a:r>
              <a:rPr lang="en-US" sz="1800" dirty="0" err="1">
                <a:latin typeface="Consolas" panose="020B0609020204030204" pitchFamily="49" charset="0"/>
              </a:rPr>
              <a:t>leftOperand</a:t>
            </a:r>
            <a:r>
              <a:rPr lang="en-US" sz="1800" dirty="0">
                <a:latin typeface="Consolas" panose="020B0609020204030204" pitchFamily="49" charset="0"/>
              </a:rPr>
              <a:t>,</a:t>
            </a:r>
          </a:p>
          <a:p>
            <a:pPr marL="365760" indent="0">
              <a:spcBef>
                <a:spcPts val="200"/>
              </a:spcBef>
              <a:buNone/>
            </a:pPr>
            <a:r>
              <a:rPr lang="en-US" sz="1800" dirty="0">
                <a:latin typeface="Consolas" panose="020B0609020204030204" pitchFamily="49" charset="0"/>
              </a:rPr>
              <a:t>                      Token      operator,</a:t>
            </a:r>
          </a:p>
          <a:p>
            <a:pPr marL="365760" indent="0">
              <a:spcBef>
                <a:spcPts val="200"/>
              </a:spcBef>
              <a:buNone/>
            </a:pPr>
            <a:r>
              <a:rPr lang="en-US" sz="1800" dirty="0">
                <a:latin typeface="Consolas" panose="020B0609020204030204" pitchFamily="49" charset="0"/>
              </a:rPr>
              <a:t>                      Expression </a:t>
            </a:r>
            <a:r>
              <a:rPr lang="en-US" sz="1800" dirty="0" err="1">
                <a:latin typeface="Consolas" panose="020B0609020204030204" pitchFamily="49" charset="0"/>
              </a:rPr>
              <a:t>rightOperand</a:t>
            </a:r>
            <a:r>
              <a:rPr lang="en-US" sz="1800" dirty="0">
                <a:latin typeface="Consolas" panose="020B0609020204030204" pitchFamily="49" charset="0"/>
              </a:rPr>
              <a:t>)</a:t>
            </a:r>
          </a:p>
          <a:p>
            <a:pPr marL="365760" indent="0">
              <a:spcBef>
                <a:spcPts val="200"/>
              </a:spcBef>
              <a:buNone/>
            </a:pPr>
            <a:r>
              <a:rPr lang="en-US" sz="1800" dirty="0">
                <a:latin typeface="Consolas" panose="020B0609020204030204" pitchFamily="49" charset="0"/>
              </a:rPr>
              <a:t>  {</a:t>
            </a:r>
          </a:p>
          <a:p>
            <a:pPr marL="365760" indent="0">
              <a:spcBef>
                <a:spcPts val="200"/>
              </a:spcBef>
              <a:buNone/>
            </a:pPr>
            <a:r>
              <a:rPr lang="en-US" sz="1800" dirty="0">
                <a:latin typeface="Consolas" panose="020B0609020204030204" pitchFamily="49" charset="0"/>
              </a:rPr>
              <a:t>    super(</a:t>
            </a:r>
            <a:r>
              <a:rPr lang="en-US" sz="1800" dirty="0" err="1">
                <a:latin typeface="Consolas" panose="020B0609020204030204" pitchFamily="49" charset="0"/>
              </a:rPr>
              <a:t>leftOperand</a:t>
            </a:r>
            <a:r>
              <a:rPr lang="en-US" sz="1800" dirty="0">
                <a:latin typeface="Consolas" panose="020B0609020204030204" pitchFamily="49" charset="0"/>
              </a:rPr>
              <a:t>, operator, </a:t>
            </a:r>
            <a:r>
              <a:rPr lang="en-US" sz="1800" dirty="0" err="1">
                <a:latin typeface="Consolas" panose="020B0609020204030204" pitchFamily="49" charset="0"/>
              </a:rPr>
              <a:t>rightOperand</a:t>
            </a:r>
            <a:r>
              <a:rPr lang="en-US" sz="1800" dirty="0">
                <a:latin typeface="Consolas" panose="020B0609020204030204" pitchFamily="49" charset="0"/>
              </a:rPr>
              <a:t>);</a:t>
            </a:r>
          </a:p>
          <a:p>
            <a:pPr marL="365760" indent="0">
              <a:spcBef>
                <a:spcPts val="200"/>
              </a:spcBef>
              <a:buNone/>
            </a:pPr>
            <a:r>
              <a:rPr lang="en-US" sz="1800" dirty="0">
                <a:latin typeface="Consolas" panose="020B0609020204030204" pitchFamily="49" charset="0"/>
              </a:rPr>
              <a:t>    </a:t>
            </a:r>
            <a:r>
              <a:rPr lang="en-US" sz="1800" b="1" dirty="0" err="1">
                <a:latin typeface="Consolas" panose="020B0609020204030204" pitchFamily="49" charset="0"/>
              </a:rPr>
              <a:t>setType</a:t>
            </a:r>
            <a:r>
              <a:rPr lang="en-US" sz="1800" b="1" dirty="0">
                <a:latin typeface="Consolas" panose="020B0609020204030204" pitchFamily="49" charset="0"/>
              </a:rPr>
              <a:t>(</a:t>
            </a:r>
            <a:r>
              <a:rPr lang="en-US" sz="1800" b="1" dirty="0" err="1">
                <a:latin typeface="Consolas" panose="020B0609020204030204" pitchFamily="49" charset="0"/>
              </a:rPr>
              <a:t>Type.Boolean</a:t>
            </a:r>
            <a:r>
              <a:rPr lang="en-US" sz="1800" b="1" dirty="0">
                <a:latin typeface="Consolas" panose="020B0609020204030204" pitchFamily="49" charset="0"/>
              </a:rPr>
              <a:t>);</a:t>
            </a:r>
          </a:p>
          <a:p>
            <a:pPr marL="365760" indent="0">
              <a:spcBef>
                <a:spcPts val="200"/>
              </a:spcBef>
              <a:buNone/>
            </a:pPr>
            <a:r>
              <a:rPr lang="en-US" sz="1800" dirty="0">
                <a:latin typeface="Consolas" panose="020B0609020204030204" pitchFamily="49" charset="0"/>
              </a:rPr>
              <a:t>    ...</a:t>
            </a:r>
          </a:p>
          <a:p>
            <a:pPr marL="365760" indent="0">
              <a:spcBef>
                <a:spcPts val="200"/>
              </a:spcBef>
              <a:buNone/>
            </a:pPr>
            <a:r>
              <a:rPr lang="en-US" sz="1800" dirty="0">
                <a:latin typeface="Consolas" panose="020B0609020204030204" pitchFamily="49" charset="0"/>
              </a:rPr>
              <a:t>  }</a:t>
            </a: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45</a:t>
            </a:fld>
            <a:endParaRPr lang="en-US" dirty="0"/>
          </a:p>
        </p:txBody>
      </p:sp>
    </p:spTree>
    <p:extLst>
      <p:ext uri="{BB962C8B-B14F-4D97-AF65-F5344CB8AC3E}">
        <p14:creationId xmlns:p14="http://schemas.microsoft.com/office/powerpoint/2010/main" val="271479920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err="1">
                <a:latin typeface="Consolas" panose="020B0609020204030204" pitchFamily="49" charset="0"/>
              </a:rPr>
              <a:t>AddingExpr</a:t>
            </a:r>
            <a:endParaRPr lang="en-US" dirty="0">
              <a:latin typeface="Consolas" panose="020B0609020204030204" pitchFamily="49" charset="0"/>
            </a:endParaRP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p:txBody>
          <a:bodyPr/>
          <a:lstStyle/>
          <a:p>
            <a:r>
              <a:rPr lang="en-US" dirty="0"/>
              <a:t>For most “real” programming languages, determining the type of an adding expression can be somewhat complicated.</a:t>
            </a:r>
          </a:p>
          <a:p>
            <a:pPr lvl="1"/>
            <a:r>
              <a:rPr lang="en-US" dirty="0"/>
              <a:t>C and Java have multiple numeric types with rules about automatic conversions (coercions) when an operator has different operand types.</a:t>
            </a:r>
          </a:p>
          <a:p>
            <a:r>
              <a:rPr lang="en-US" dirty="0"/>
              <a:t>In CPRL, an adding expression always has type Integer.  (Similarly for a multiplying expression in CPRL.)</a:t>
            </a: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46</a:t>
            </a:fld>
            <a:endParaRPr lang="en-US" dirty="0"/>
          </a:p>
        </p:txBody>
      </p:sp>
    </p:spTree>
    <p:extLst>
      <p:ext uri="{BB962C8B-B14F-4D97-AF65-F5344CB8AC3E}">
        <p14:creationId xmlns:p14="http://schemas.microsoft.com/office/powerpoint/2010/main" val="193024442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err="1">
                <a:latin typeface="Consolas" panose="020B0609020204030204" pitchFamily="49" charset="0"/>
              </a:rPr>
              <a:t>AddingExpr</a:t>
            </a:r>
            <a:br>
              <a:rPr lang="en-US" dirty="0">
                <a:latin typeface="Consolas" panose="020B0609020204030204" pitchFamily="49" charset="0"/>
              </a:rPr>
            </a:br>
            <a:r>
              <a:rPr lang="en-US" sz="2400" dirty="0"/>
              <a:t>(continued)</a:t>
            </a: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p:txBody>
          <a:bodyPr/>
          <a:lstStyle/>
          <a:p>
            <a:r>
              <a:rPr lang="en-US" dirty="0"/>
              <a:t>Constructor for </a:t>
            </a:r>
            <a:r>
              <a:rPr lang="en-US" dirty="0" err="1">
                <a:latin typeface="Consolas" panose="020B0609020204030204" pitchFamily="49" charset="0"/>
              </a:rPr>
              <a:t>AddingExpr</a:t>
            </a:r>
            <a:endParaRPr lang="en-US" dirty="0">
              <a:latin typeface="Consolas" panose="020B0609020204030204" pitchFamily="49" charset="0"/>
            </a:endParaRPr>
          </a:p>
          <a:p>
            <a:pPr marL="457200" indent="0">
              <a:buNone/>
            </a:pPr>
            <a:r>
              <a:rPr lang="en-US" sz="1800" dirty="0">
                <a:latin typeface="Consolas" panose="020B0609020204030204" pitchFamily="49" charset="0"/>
              </a:rPr>
              <a:t>public </a:t>
            </a:r>
            <a:r>
              <a:rPr lang="en-US" sz="1800" dirty="0" err="1">
                <a:latin typeface="Consolas" panose="020B0609020204030204" pitchFamily="49" charset="0"/>
              </a:rPr>
              <a:t>AddingExpr</a:t>
            </a:r>
            <a:r>
              <a:rPr lang="en-US" sz="1800" dirty="0">
                <a:latin typeface="Consolas" panose="020B0609020204030204" pitchFamily="49" charset="0"/>
              </a:rPr>
              <a:t>(Expression </a:t>
            </a:r>
            <a:r>
              <a:rPr lang="en-US" sz="1800" dirty="0" err="1">
                <a:latin typeface="Consolas" panose="020B0609020204030204" pitchFamily="49" charset="0"/>
              </a:rPr>
              <a:t>leftOperand</a:t>
            </a:r>
            <a:r>
              <a:rPr lang="en-US" sz="1800" dirty="0">
                <a:latin typeface="Consolas" panose="020B0609020204030204" pitchFamily="49" charset="0"/>
              </a:rPr>
              <a:t>, Token operator, </a:t>
            </a:r>
          </a:p>
          <a:p>
            <a:pPr marL="457200" indent="0">
              <a:spcBef>
                <a:spcPts val="200"/>
              </a:spcBef>
              <a:buNone/>
            </a:pPr>
            <a:r>
              <a:rPr lang="en-US" sz="1800" dirty="0">
                <a:latin typeface="Consolas" panose="020B0609020204030204" pitchFamily="49" charset="0"/>
              </a:rPr>
              <a:t>                  Expression </a:t>
            </a:r>
            <a:r>
              <a:rPr lang="en-US" sz="1800" dirty="0" err="1">
                <a:latin typeface="Consolas" panose="020B0609020204030204" pitchFamily="49" charset="0"/>
              </a:rPr>
              <a:t>rightOperand</a:t>
            </a:r>
            <a:r>
              <a:rPr lang="en-US" sz="1800" dirty="0">
                <a:latin typeface="Consolas" panose="020B0609020204030204" pitchFamily="49" charset="0"/>
              </a:rPr>
              <a:t>)</a:t>
            </a:r>
          </a:p>
          <a:p>
            <a:pPr marL="457200" indent="0">
              <a:spcBef>
                <a:spcPts val="200"/>
              </a:spcBef>
              <a:buNone/>
            </a:pPr>
            <a:r>
              <a:rPr lang="en-US" sz="1800" dirty="0">
                <a:latin typeface="Consolas" panose="020B0609020204030204" pitchFamily="49" charset="0"/>
              </a:rPr>
              <a:t>  {</a:t>
            </a:r>
          </a:p>
          <a:p>
            <a:pPr marL="457200" indent="0">
              <a:spcBef>
                <a:spcPts val="200"/>
              </a:spcBef>
              <a:buNone/>
            </a:pPr>
            <a:r>
              <a:rPr lang="en-US" sz="1800" dirty="0">
                <a:latin typeface="Consolas" panose="020B0609020204030204" pitchFamily="49" charset="0"/>
              </a:rPr>
              <a:t>    super(</a:t>
            </a:r>
            <a:r>
              <a:rPr lang="en-US" sz="1800" dirty="0" err="1">
                <a:latin typeface="Consolas" panose="020B0609020204030204" pitchFamily="49" charset="0"/>
              </a:rPr>
              <a:t>leftOperand</a:t>
            </a:r>
            <a:r>
              <a:rPr lang="en-US" sz="1800" dirty="0">
                <a:latin typeface="Consolas" panose="020B0609020204030204" pitchFamily="49" charset="0"/>
              </a:rPr>
              <a:t>, operator, </a:t>
            </a:r>
            <a:r>
              <a:rPr lang="en-US" sz="1800" dirty="0" err="1">
                <a:latin typeface="Consolas" panose="020B0609020204030204" pitchFamily="49" charset="0"/>
              </a:rPr>
              <a:t>rightOperand</a:t>
            </a:r>
            <a:r>
              <a:rPr lang="en-US" sz="1800" dirty="0">
                <a:latin typeface="Consolas" panose="020B0609020204030204" pitchFamily="49" charset="0"/>
              </a:rPr>
              <a:t>);</a:t>
            </a:r>
          </a:p>
          <a:p>
            <a:pPr marL="457200" indent="0">
              <a:spcBef>
                <a:spcPts val="200"/>
              </a:spcBef>
              <a:buNone/>
            </a:pPr>
            <a:r>
              <a:rPr lang="en-US" sz="1800" dirty="0">
                <a:latin typeface="Consolas" panose="020B0609020204030204" pitchFamily="49" charset="0"/>
              </a:rPr>
              <a:t>    </a:t>
            </a:r>
            <a:r>
              <a:rPr lang="en-US" sz="1800" b="1" dirty="0" err="1">
                <a:latin typeface="Consolas" panose="020B0609020204030204" pitchFamily="49" charset="0"/>
              </a:rPr>
              <a:t>setType</a:t>
            </a:r>
            <a:r>
              <a:rPr lang="en-US" sz="1800" b="1" dirty="0">
                <a:latin typeface="Consolas" panose="020B0609020204030204" pitchFamily="49" charset="0"/>
              </a:rPr>
              <a:t>(</a:t>
            </a:r>
            <a:r>
              <a:rPr lang="en-US" sz="1800" b="1" dirty="0" err="1">
                <a:latin typeface="Consolas" panose="020B0609020204030204" pitchFamily="49" charset="0"/>
              </a:rPr>
              <a:t>Type.Integer</a:t>
            </a:r>
            <a:r>
              <a:rPr lang="en-US" sz="1800" b="1" dirty="0">
                <a:latin typeface="Consolas" panose="020B0609020204030204" pitchFamily="49" charset="0"/>
              </a:rPr>
              <a:t>);</a:t>
            </a:r>
          </a:p>
          <a:p>
            <a:pPr marL="457200" indent="0">
              <a:spcBef>
                <a:spcPts val="200"/>
              </a:spcBef>
              <a:buNone/>
            </a:pPr>
            <a:r>
              <a:rPr lang="en-US" sz="1800" dirty="0">
                <a:latin typeface="Consolas" panose="020B0609020204030204" pitchFamily="49" charset="0"/>
              </a:rPr>
              <a:t>    ...</a:t>
            </a:r>
          </a:p>
          <a:p>
            <a:pPr marL="457200" indent="0">
              <a:spcBef>
                <a:spcPts val="200"/>
              </a:spcBef>
              <a:buNone/>
            </a:pPr>
            <a:r>
              <a:rPr lang="en-US" sz="1800" dirty="0">
                <a:latin typeface="Consolas" panose="020B0609020204030204" pitchFamily="49" charset="0"/>
              </a:rPr>
              <a:t>  }</a:t>
            </a: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47</a:t>
            </a:fld>
            <a:endParaRPr lang="en-US" dirty="0"/>
          </a:p>
        </p:txBody>
      </p:sp>
    </p:spTree>
    <p:extLst>
      <p:ext uri="{BB962C8B-B14F-4D97-AF65-F5344CB8AC3E}">
        <p14:creationId xmlns:p14="http://schemas.microsoft.com/office/powerpoint/2010/main" val="258723773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a:latin typeface="Consolas" panose="020B0609020204030204" pitchFamily="49" charset="0"/>
              </a:rPr>
              <a:t>Variable</a:t>
            </a: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p:txBody>
          <a:bodyPr/>
          <a:lstStyle/>
          <a:p>
            <a:r>
              <a:rPr lang="en-US" dirty="0"/>
              <a:t>The type for a variable (and therefore also for a named value) is initialized to the type specified in the variable’s declaration.</a:t>
            </a:r>
          </a:p>
          <a:p>
            <a:r>
              <a:rPr lang="en-US" dirty="0"/>
              <a:t>Constructor for Variable</a:t>
            </a:r>
          </a:p>
          <a:p>
            <a:pPr marL="457200" lvl="1" indent="0">
              <a:buNone/>
            </a:pPr>
            <a:r>
              <a:rPr lang="en-US" sz="1800" dirty="0">
                <a:latin typeface="Consolas" panose="020B0609020204030204" pitchFamily="49" charset="0"/>
              </a:rPr>
              <a:t>public Variable(</a:t>
            </a:r>
            <a:r>
              <a:rPr lang="en-US" sz="1800" dirty="0" err="1">
                <a:latin typeface="Consolas" panose="020B0609020204030204" pitchFamily="49" charset="0"/>
              </a:rPr>
              <a:t>NamedDecl</a:t>
            </a:r>
            <a:r>
              <a:rPr lang="en-US" sz="1800" dirty="0">
                <a:latin typeface="Consolas" panose="020B0609020204030204" pitchFamily="49" charset="0"/>
              </a:rPr>
              <a:t> </a:t>
            </a:r>
            <a:r>
              <a:rPr lang="en-US" sz="1800" dirty="0" err="1">
                <a:latin typeface="Consolas" panose="020B0609020204030204" pitchFamily="49" charset="0"/>
              </a:rPr>
              <a:t>decl</a:t>
            </a:r>
            <a:r>
              <a:rPr lang="en-US" sz="1800" dirty="0">
                <a:latin typeface="Consolas" panose="020B0609020204030204" pitchFamily="49" charset="0"/>
              </a:rPr>
              <a:t>, Position </a:t>
            </a:r>
            <a:r>
              <a:rPr lang="en-US" sz="1800" dirty="0" err="1">
                <a:latin typeface="Consolas" panose="020B0609020204030204" pitchFamily="49" charset="0"/>
              </a:rPr>
              <a:t>position</a:t>
            </a:r>
            <a:r>
              <a:rPr lang="en-US" sz="1800" dirty="0">
                <a:latin typeface="Consolas" panose="020B0609020204030204" pitchFamily="49" charset="0"/>
              </a:rPr>
              <a:t>,</a:t>
            </a:r>
          </a:p>
          <a:p>
            <a:pPr marL="457200" lvl="1" indent="0">
              <a:spcBef>
                <a:spcPts val="200"/>
              </a:spcBef>
              <a:buNone/>
            </a:pPr>
            <a:r>
              <a:rPr lang="en-US" sz="1800" dirty="0">
                <a:latin typeface="Consolas" panose="020B0609020204030204" pitchFamily="49" charset="0"/>
              </a:rPr>
              <a:t>                List&lt;Expression&gt; </a:t>
            </a:r>
            <a:r>
              <a:rPr lang="en-US" sz="1800" dirty="0" err="1">
                <a:latin typeface="Consolas" panose="020B0609020204030204" pitchFamily="49" charset="0"/>
              </a:rPr>
              <a:t>indexExprs</a:t>
            </a:r>
            <a:r>
              <a:rPr lang="en-US" sz="1800" dirty="0">
                <a:latin typeface="Consolas" panose="020B0609020204030204" pitchFamily="49" charset="0"/>
              </a:rPr>
              <a:t>)</a:t>
            </a: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a:t>
            </a:r>
            <a:r>
              <a:rPr lang="en-US" sz="1800" b="1" dirty="0">
                <a:latin typeface="Consolas" panose="020B0609020204030204" pitchFamily="49" charset="0"/>
              </a:rPr>
              <a:t>super(</a:t>
            </a:r>
            <a:r>
              <a:rPr lang="en-US" sz="1800" b="1" dirty="0" err="1">
                <a:latin typeface="Consolas" panose="020B0609020204030204" pitchFamily="49" charset="0"/>
              </a:rPr>
              <a:t>decl.getType</a:t>
            </a:r>
            <a:r>
              <a:rPr lang="en-US" sz="1800" b="1" dirty="0">
                <a:latin typeface="Consolas" panose="020B0609020204030204" pitchFamily="49" charset="0"/>
              </a:rPr>
              <a:t>(), position);</a:t>
            </a:r>
          </a:p>
          <a:p>
            <a:pPr marL="457200" lvl="1"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this.decl</a:t>
            </a:r>
            <a:r>
              <a:rPr lang="en-US" sz="1800" dirty="0">
                <a:latin typeface="Consolas" panose="020B0609020204030204" pitchFamily="49" charset="0"/>
              </a:rPr>
              <a:t>       = </a:t>
            </a:r>
            <a:r>
              <a:rPr lang="en-US" sz="1800" dirty="0" err="1">
                <a:latin typeface="Consolas" panose="020B0609020204030204" pitchFamily="49" charset="0"/>
              </a:rPr>
              <a:t>decl</a:t>
            </a:r>
            <a:r>
              <a:rPr lang="en-US" sz="1800" dirty="0">
                <a:latin typeface="Consolas" panose="020B0609020204030204" pitchFamily="49" charset="0"/>
              </a:rPr>
              <a:t>;</a:t>
            </a:r>
          </a:p>
          <a:p>
            <a:pPr marL="457200" lvl="1"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this.indexExprs</a:t>
            </a:r>
            <a:r>
              <a:rPr lang="en-US" sz="1800" dirty="0">
                <a:latin typeface="Consolas" panose="020B0609020204030204" pitchFamily="49" charset="0"/>
              </a:rPr>
              <a:t> = </a:t>
            </a:r>
            <a:r>
              <a:rPr lang="en-US" sz="1800" dirty="0" err="1">
                <a:latin typeface="Consolas" panose="020B0609020204030204" pitchFamily="49" charset="0"/>
              </a:rPr>
              <a:t>indexExprs</a:t>
            </a:r>
            <a:r>
              <a:rPr lang="en-US" sz="1800" dirty="0">
                <a:latin typeface="Consolas" panose="020B0609020204030204" pitchFamily="49" charset="0"/>
              </a:rPr>
              <a:t>;</a:t>
            </a:r>
          </a:p>
          <a:p>
            <a:pPr marL="457200" lvl="1" indent="0">
              <a:spcBef>
                <a:spcPts val="200"/>
              </a:spcBef>
              <a:buNone/>
            </a:pPr>
            <a:r>
              <a:rPr lang="en-US" sz="1800" dirty="0">
                <a:latin typeface="Consolas" panose="020B0609020204030204" pitchFamily="49" charset="0"/>
              </a:rPr>
              <a:t>  }</a:t>
            </a: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48</a:t>
            </a:fld>
            <a:endParaRPr lang="en-US" dirty="0"/>
          </a:p>
        </p:txBody>
      </p:sp>
    </p:spTree>
    <p:extLst>
      <p:ext uri="{BB962C8B-B14F-4D97-AF65-F5344CB8AC3E}">
        <p14:creationId xmlns:p14="http://schemas.microsoft.com/office/powerpoint/2010/main" val="322950668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a:latin typeface="Consolas" panose="020B0609020204030204" pitchFamily="49" charset="0"/>
              </a:rPr>
              <a:t>Variable</a:t>
            </a:r>
            <a:br>
              <a:rPr lang="en-US" dirty="0"/>
            </a:br>
            <a:r>
              <a:rPr lang="en-US" sz="2400" dirty="0"/>
              <a:t>(continued)</a:t>
            </a: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a:xfrm>
            <a:off x="458788" y="1363663"/>
            <a:ext cx="8229600" cy="4935537"/>
          </a:xfrm>
        </p:spPr>
        <p:txBody>
          <a:bodyPr/>
          <a:lstStyle/>
          <a:p>
            <a:r>
              <a:rPr lang="en-US" dirty="0"/>
              <a:t>The initialized type for a variable is correct for predefined types such as </a:t>
            </a:r>
            <a:r>
              <a:rPr lang="en-US" dirty="0">
                <a:latin typeface="Consolas" panose="020B0609020204030204" pitchFamily="49" charset="0"/>
              </a:rPr>
              <a:t>Integer</a:t>
            </a:r>
            <a:r>
              <a:rPr lang="en-US" dirty="0"/>
              <a:t> or </a:t>
            </a:r>
            <a:r>
              <a:rPr lang="en-US" dirty="0">
                <a:latin typeface="Consolas" panose="020B0609020204030204" pitchFamily="49" charset="0"/>
              </a:rPr>
              <a:t>Char</a:t>
            </a:r>
            <a:r>
              <a:rPr lang="en-US" dirty="0"/>
              <a:t>, but additional work is required for arrays.</a:t>
            </a:r>
          </a:p>
          <a:p>
            <a:r>
              <a:rPr lang="en-US" dirty="0"/>
              <a:t>Consider the following declarations:</a:t>
            </a:r>
          </a:p>
          <a:p>
            <a:pPr marL="457200" lvl="1" indent="0">
              <a:buNone/>
            </a:pPr>
            <a:r>
              <a:rPr lang="en-US" dirty="0">
                <a:latin typeface="Consolas" panose="020B0609020204030204" pitchFamily="49" charset="0"/>
              </a:rPr>
              <a:t>type T1 is array(10) of Integer;</a:t>
            </a:r>
          </a:p>
          <a:p>
            <a:pPr marL="457200" lvl="1" indent="0">
              <a:spcBef>
                <a:spcPts val="200"/>
              </a:spcBef>
              <a:buNone/>
            </a:pPr>
            <a:r>
              <a:rPr lang="en-US" dirty="0">
                <a:latin typeface="Consolas" panose="020B0609020204030204" pitchFamily="49" charset="0"/>
              </a:rPr>
              <a:t>type T2 is array(10) of T1;</a:t>
            </a:r>
          </a:p>
          <a:p>
            <a:pPr marL="457200" lvl="1" indent="0">
              <a:spcBef>
                <a:spcPts val="200"/>
              </a:spcBef>
              <a:buNone/>
            </a:pPr>
            <a:r>
              <a:rPr lang="en-US" dirty="0">
                <a:latin typeface="Consolas" panose="020B0609020204030204" pitchFamily="49" charset="0"/>
              </a:rPr>
              <a:t>var a, b : T2;</a:t>
            </a:r>
          </a:p>
          <a:p>
            <a:r>
              <a:rPr lang="en-US" dirty="0"/>
              <a:t>While the declared (initialized) type of both </a:t>
            </a:r>
            <a:r>
              <a:rPr lang="en-US" dirty="0">
                <a:latin typeface="Consolas" panose="020B0609020204030204" pitchFamily="49" charset="0"/>
              </a:rPr>
              <a:t>a</a:t>
            </a:r>
            <a:r>
              <a:rPr lang="en-US" dirty="0"/>
              <a:t> and </a:t>
            </a:r>
            <a:r>
              <a:rPr lang="en-US" dirty="0">
                <a:latin typeface="Consolas" panose="020B0609020204030204" pitchFamily="49" charset="0"/>
              </a:rPr>
              <a:t>b</a:t>
            </a:r>
            <a:r>
              <a:rPr lang="en-US" dirty="0"/>
              <a:t> is </a:t>
            </a:r>
            <a:r>
              <a:rPr lang="en-US" dirty="0">
                <a:latin typeface="Consolas" panose="020B0609020204030204" pitchFamily="49" charset="0"/>
              </a:rPr>
              <a:t>T2</a:t>
            </a:r>
            <a:r>
              <a:rPr lang="en-US" dirty="0"/>
              <a:t>, we could have a variable or named value with zero, one,</a:t>
            </a:r>
            <a:br>
              <a:rPr lang="en-US" dirty="0"/>
            </a:br>
            <a:r>
              <a:rPr lang="en-US" dirty="0"/>
              <a:t>or two index expressions, as in the following:</a:t>
            </a:r>
          </a:p>
          <a:p>
            <a:pPr marL="457200" lvl="1" indent="0">
              <a:buNone/>
            </a:pPr>
            <a:r>
              <a:rPr lang="en-US" sz="1800" dirty="0">
                <a:latin typeface="Consolas" panose="020B0609020204030204" pitchFamily="49" charset="0"/>
              </a:rPr>
              <a:t>a := b;              // type of var and named </a:t>
            </a:r>
            <a:r>
              <a:rPr lang="en-US" sz="1800" dirty="0" err="1">
                <a:latin typeface="Consolas" panose="020B0609020204030204" pitchFamily="49" charset="0"/>
              </a:rPr>
              <a:t>val</a:t>
            </a:r>
            <a:r>
              <a:rPr lang="en-US" sz="1800" dirty="0">
                <a:latin typeface="Consolas" panose="020B0609020204030204" pitchFamily="49" charset="0"/>
              </a:rPr>
              <a:t> is T2</a:t>
            </a:r>
          </a:p>
          <a:p>
            <a:pPr marL="457200" lvl="1" indent="0">
              <a:spcBef>
                <a:spcPts val="200"/>
              </a:spcBef>
              <a:buNone/>
            </a:pPr>
            <a:r>
              <a:rPr lang="en-US" sz="1800" dirty="0">
                <a:latin typeface="Consolas" panose="020B0609020204030204" pitchFamily="49" charset="0"/>
              </a:rPr>
              <a:t>a[0] := b[0];        // type of var and named </a:t>
            </a:r>
            <a:r>
              <a:rPr lang="en-US" sz="1800" dirty="0" err="1">
                <a:latin typeface="Consolas" panose="020B0609020204030204" pitchFamily="49" charset="0"/>
              </a:rPr>
              <a:t>val</a:t>
            </a:r>
            <a:r>
              <a:rPr lang="en-US" sz="1800" dirty="0">
                <a:latin typeface="Consolas" panose="020B0609020204030204" pitchFamily="49" charset="0"/>
              </a:rPr>
              <a:t> is T1</a:t>
            </a:r>
          </a:p>
          <a:p>
            <a:pPr marL="457200" lvl="1" indent="0">
              <a:spcBef>
                <a:spcPts val="200"/>
              </a:spcBef>
              <a:buNone/>
            </a:pPr>
            <a:r>
              <a:rPr lang="en-US" sz="1800" dirty="0">
                <a:latin typeface="Consolas" panose="020B0609020204030204" pitchFamily="49" charset="0"/>
              </a:rPr>
              <a:t>a[1][6] := b[5][7];  // type of var and named </a:t>
            </a:r>
            <a:r>
              <a:rPr lang="en-US" sz="1800" dirty="0" err="1">
                <a:latin typeface="Consolas" panose="020B0609020204030204" pitchFamily="49" charset="0"/>
              </a:rPr>
              <a:t>val</a:t>
            </a:r>
            <a:r>
              <a:rPr lang="en-US" sz="1800" dirty="0">
                <a:latin typeface="Consolas" panose="020B0609020204030204" pitchFamily="49" charset="0"/>
              </a:rPr>
              <a:t> is Integer</a:t>
            </a: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49</a:t>
            </a:fld>
            <a:endParaRPr lang="en-US" dirty="0"/>
          </a:p>
        </p:txBody>
      </p:sp>
    </p:spTree>
    <p:extLst>
      <p:ext uri="{BB962C8B-B14F-4D97-AF65-F5344CB8AC3E}">
        <p14:creationId xmlns:p14="http://schemas.microsoft.com/office/powerpoint/2010/main" val="30204427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ooter Placeholder 3"/>
          <p:cNvSpPr>
            <a:spLocks noGrp="1"/>
          </p:cNvSpPr>
          <p:nvPr>
            <p:ph type="ftr" sz="quarter" idx="10"/>
          </p:nvPr>
        </p:nvSpPr>
        <p:spPr>
          <a:noFill/>
        </p:spPr>
        <p:txBody>
          <a:bodyPr/>
          <a:lstStyle/>
          <a:p>
            <a:r>
              <a:rPr lang="en-US" dirty="0"/>
              <a:t>©SoftMoore Consulting</a:t>
            </a:r>
          </a:p>
        </p:txBody>
      </p:sp>
      <p:sp>
        <p:nvSpPr>
          <p:cNvPr id="21507" name="Slide Number Placeholder 4"/>
          <p:cNvSpPr>
            <a:spLocks noGrp="1"/>
          </p:cNvSpPr>
          <p:nvPr>
            <p:ph type="sldNum" sz="quarter" idx="11"/>
          </p:nvPr>
        </p:nvSpPr>
        <p:spPr>
          <a:noFill/>
        </p:spPr>
        <p:txBody>
          <a:bodyPr/>
          <a:lstStyle/>
          <a:p>
            <a:r>
              <a:rPr lang="en-US" dirty="0"/>
              <a:t>Slide </a:t>
            </a:r>
            <a:fld id="{F8A40E36-7FF5-4D57-83BE-4E5297BCA419}" type="slidenum">
              <a:rPr lang="en-US" smtClean="0"/>
              <a:pPr/>
              <a:t>5</a:t>
            </a:fld>
            <a:endParaRPr lang="en-US" dirty="0"/>
          </a:p>
        </p:txBody>
      </p:sp>
      <p:sp>
        <p:nvSpPr>
          <p:cNvPr id="21508" name="Rectangle 2"/>
          <p:cNvSpPr>
            <a:spLocks noGrp="1" noChangeArrowheads="1"/>
          </p:cNvSpPr>
          <p:nvPr>
            <p:ph type="title"/>
          </p:nvPr>
        </p:nvSpPr>
        <p:spPr/>
        <p:txBody>
          <a:bodyPr/>
          <a:lstStyle/>
          <a:p>
            <a:r>
              <a:rPr lang="en-US" dirty="0"/>
              <a:t>Class </a:t>
            </a:r>
            <a:r>
              <a:rPr lang="en-US" dirty="0">
                <a:latin typeface="Consolas" pitchFamily="49" charset="0"/>
              </a:rPr>
              <a:t>AssignmentStmt</a:t>
            </a:r>
          </a:p>
        </p:txBody>
      </p:sp>
      <p:sp>
        <p:nvSpPr>
          <p:cNvPr id="21509" name="Rectangle 3"/>
          <p:cNvSpPr>
            <a:spLocks noGrp="1" noChangeArrowheads="1"/>
          </p:cNvSpPr>
          <p:nvPr>
            <p:ph type="body" idx="1"/>
          </p:nvPr>
        </p:nvSpPr>
        <p:spPr>
          <a:xfrm>
            <a:off x="458787" y="1363663"/>
            <a:ext cx="8229600" cy="4935537"/>
          </a:xfrm>
        </p:spPr>
        <p:txBody>
          <a:bodyPr lIns="182880" tIns="91440"/>
          <a:lstStyle/>
          <a:p>
            <a:pPr marL="0" indent="0">
              <a:spcBef>
                <a:spcPts val="0"/>
              </a:spcBef>
              <a:buFontTx/>
              <a:buNone/>
            </a:pPr>
            <a:r>
              <a:rPr lang="en-US" sz="1800" dirty="0">
                <a:latin typeface="Consolas" pitchFamily="49" charset="0"/>
              </a:rPr>
              <a:t>public class AssignmentStmt extends Statement</a:t>
            </a:r>
          </a:p>
          <a:p>
            <a:pPr marL="0" indent="0">
              <a:spcBef>
                <a:spcPts val="0"/>
              </a:spcBef>
              <a:buFontTx/>
              <a:buNone/>
            </a:pPr>
            <a:r>
              <a:rPr lang="en-US" sz="1800" dirty="0">
                <a:latin typeface="Consolas" pitchFamily="49" charset="0"/>
              </a:rPr>
              <a:t>  {</a:t>
            </a:r>
          </a:p>
          <a:p>
            <a:pPr marL="0" indent="0">
              <a:spcBef>
                <a:spcPts val="0"/>
              </a:spcBef>
              <a:buFontTx/>
              <a:buNone/>
            </a:pPr>
            <a:r>
              <a:rPr lang="en-US" sz="1800" dirty="0">
                <a:latin typeface="Consolas" pitchFamily="49" charset="0"/>
              </a:rPr>
              <a:t>    private Variable   variable;</a:t>
            </a:r>
          </a:p>
          <a:p>
            <a:pPr marL="0" indent="0">
              <a:spcBef>
                <a:spcPts val="0"/>
              </a:spcBef>
              <a:buFontTx/>
              <a:buNone/>
            </a:pPr>
            <a:r>
              <a:rPr lang="en-US" sz="1800" dirty="0">
                <a:latin typeface="Consolas" pitchFamily="49" charset="0"/>
              </a:rPr>
              <a:t>    private Expression expr;</a:t>
            </a:r>
          </a:p>
          <a:p>
            <a:pPr marL="0" indent="0">
              <a:spcBef>
                <a:spcPts val="0"/>
              </a:spcBef>
              <a:buFontTx/>
              <a:buNone/>
            </a:pPr>
            <a:endParaRPr lang="en-US" sz="1800" dirty="0">
              <a:latin typeface="Consolas" pitchFamily="49" charset="0"/>
            </a:endParaRPr>
          </a:p>
          <a:p>
            <a:pPr marL="0" indent="0">
              <a:spcBef>
                <a:spcPts val="0"/>
              </a:spcBef>
              <a:buFontTx/>
              <a:buNone/>
            </a:pPr>
            <a:r>
              <a:rPr lang="en-US" sz="1800" dirty="0">
                <a:latin typeface="Consolas" pitchFamily="49" charset="0"/>
              </a:rPr>
              <a:t>    // position of assignment operator (for error reporting)</a:t>
            </a:r>
          </a:p>
          <a:p>
            <a:pPr marL="0" indent="0">
              <a:spcBef>
                <a:spcPts val="0"/>
              </a:spcBef>
              <a:buFontTx/>
              <a:buNone/>
            </a:pPr>
            <a:r>
              <a:rPr lang="en-US" sz="1800" dirty="0">
                <a:latin typeface="Consolas" pitchFamily="49" charset="0"/>
              </a:rPr>
              <a:t>    private Position assignPosition;</a:t>
            </a:r>
          </a:p>
          <a:p>
            <a:pPr marL="0" indent="0">
              <a:spcBef>
                <a:spcPts val="0"/>
              </a:spcBef>
              <a:buFontTx/>
              <a:buNone/>
            </a:pPr>
            <a:endParaRPr lang="en-US" sz="1800" dirty="0">
              <a:latin typeface="Consolas" pitchFamily="49" charset="0"/>
            </a:endParaRPr>
          </a:p>
          <a:p>
            <a:pPr marL="0" indent="0">
              <a:spcBef>
                <a:spcPts val="0"/>
              </a:spcBef>
              <a:buFontTx/>
              <a:buNone/>
            </a:pPr>
            <a:r>
              <a:rPr lang="en-US" sz="1800" dirty="0">
                <a:latin typeface="Consolas" pitchFamily="49" charset="0"/>
              </a:rPr>
              <a:t>    public AssignmentStmt(Variable   variable,</a:t>
            </a:r>
          </a:p>
          <a:p>
            <a:pPr marL="0" indent="0">
              <a:spcBef>
                <a:spcPts val="0"/>
              </a:spcBef>
              <a:buFontTx/>
              <a:buNone/>
            </a:pPr>
            <a:r>
              <a:rPr lang="en-US" sz="1800" dirty="0">
                <a:latin typeface="Consolas" pitchFamily="49" charset="0"/>
              </a:rPr>
              <a:t>                          Expression expr,</a:t>
            </a:r>
          </a:p>
          <a:p>
            <a:pPr marL="0" indent="0">
              <a:spcBef>
                <a:spcPts val="0"/>
              </a:spcBef>
              <a:buFontTx/>
              <a:buNone/>
            </a:pPr>
            <a:r>
              <a:rPr lang="en-US" sz="1800" dirty="0">
                <a:latin typeface="Consolas" pitchFamily="49" charset="0"/>
              </a:rPr>
              <a:t>                          Position   assignPosition)</a:t>
            </a:r>
          </a:p>
          <a:p>
            <a:pPr marL="0" indent="0">
              <a:spcBef>
                <a:spcPts val="0"/>
              </a:spcBef>
              <a:buFontTx/>
              <a:buNone/>
            </a:pPr>
            <a:r>
              <a:rPr lang="en-US" sz="1800" dirty="0">
                <a:latin typeface="Consolas" pitchFamily="49" charset="0"/>
              </a:rPr>
              <a:t>      {</a:t>
            </a:r>
          </a:p>
          <a:p>
            <a:pPr marL="0" indent="0">
              <a:spcBef>
                <a:spcPts val="0"/>
              </a:spcBef>
              <a:buFontTx/>
              <a:buNone/>
            </a:pPr>
            <a:r>
              <a:rPr lang="en-US" sz="1800" dirty="0">
                <a:latin typeface="Consolas" pitchFamily="49" charset="0"/>
              </a:rPr>
              <a:t>        this.variable = variable;</a:t>
            </a:r>
          </a:p>
          <a:p>
            <a:pPr marL="0" indent="0">
              <a:spcBef>
                <a:spcPts val="0"/>
              </a:spcBef>
              <a:buFontTx/>
              <a:buNone/>
            </a:pPr>
            <a:r>
              <a:rPr lang="en-US" sz="1800" dirty="0">
                <a:latin typeface="Consolas" pitchFamily="49" charset="0"/>
              </a:rPr>
              <a:t>        this.expr = expr;</a:t>
            </a:r>
          </a:p>
          <a:p>
            <a:pPr marL="0" indent="0">
              <a:spcBef>
                <a:spcPts val="0"/>
              </a:spcBef>
              <a:buFontTx/>
              <a:buNone/>
            </a:pPr>
            <a:r>
              <a:rPr lang="en-US" sz="1800" dirty="0">
                <a:latin typeface="Consolas" pitchFamily="49" charset="0"/>
              </a:rPr>
              <a:t>        this.assignPosition = assignPosition;</a:t>
            </a:r>
          </a:p>
          <a:p>
            <a:pPr marL="0" indent="0">
              <a:spcBef>
                <a:spcPts val="0"/>
              </a:spcBef>
              <a:buFontTx/>
              <a:buNone/>
            </a:pPr>
            <a:r>
              <a:rPr lang="en-US" sz="1800" dirty="0">
                <a:latin typeface="Consolas" pitchFamily="49" charset="0"/>
              </a:rPr>
              <a:t>      }</a:t>
            </a:r>
          </a:p>
          <a:p>
            <a:pPr marL="0" indent="0">
              <a:spcBef>
                <a:spcPts val="0"/>
              </a:spcBef>
              <a:buFontTx/>
              <a:buNone/>
            </a:pPr>
            <a:r>
              <a:rPr lang="en-US" sz="1800" dirty="0">
                <a:latin typeface="Consolas" pitchFamily="49" charset="0"/>
              </a:rPr>
              <a:t>    ...</a:t>
            </a:r>
          </a:p>
          <a:p>
            <a:pPr marL="0" indent="0">
              <a:spcBef>
                <a:spcPts val="0"/>
              </a:spcBef>
              <a:buFontTx/>
              <a:buNone/>
            </a:pPr>
            <a:r>
              <a:rPr lang="en-US" sz="1800" dirty="0">
                <a:latin typeface="Consolas" pitchFamily="49" charset="0"/>
              </a:rPr>
              <a:t>  }</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a:latin typeface="Consolas" panose="020B0609020204030204" pitchFamily="49" charset="0"/>
              </a:rPr>
              <a:t>Variable</a:t>
            </a:r>
            <a:br>
              <a:rPr lang="en-US" dirty="0"/>
            </a:br>
            <a:r>
              <a:rPr lang="en-US" sz="2400" dirty="0"/>
              <a:t>(continued)</a:t>
            </a: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p:txBody>
          <a:bodyPr/>
          <a:lstStyle/>
          <a:p>
            <a:r>
              <a:rPr lang="en-US" dirty="0"/>
              <a:t>For arrays, we determine the actual type of a variable or named value in method </a:t>
            </a:r>
            <a:r>
              <a:rPr lang="en-US" dirty="0" err="1">
                <a:latin typeface="Consolas" panose="020B0609020204030204" pitchFamily="49" charset="0"/>
              </a:rPr>
              <a:t>checkConstraints</a:t>
            </a:r>
            <a:r>
              <a:rPr lang="en-US" dirty="0">
                <a:latin typeface="Consolas" panose="020B0609020204030204" pitchFamily="49" charset="0"/>
              </a:rPr>
              <a:t>()</a:t>
            </a:r>
            <a:r>
              <a:rPr lang="en-US" dirty="0"/>
              <a:t>.</a:t>
            </a:r>
          </a:p>
          <a:p>
            <a:pPr marL="457200" lvl="1" indent="0">
              <a:buNone/>
            </a:pPr>
            <a:r>
              <a:rPr lang="en-US" sz="1750" dirty="0">
                <a:latin typeface="Consolas" panose="020B0609020204030204" pitchFamily="49" charset="0"/>
              </a:rPr>
              <a:t>for (Expression expr : </a:t>
            </a:r>
            <a:r>
              <a:rPr lang="en-US" sz="1750" dirty="0" err="1">
                <a:latin typeface="Consolas" panose="020B0609020204030204" pitchFamily="49" charset="0"/>
              </a:rPr>
              <a:t>indexExprs</a:t>
            </a:r>
            <a:r>
              <a:rPr lang="en-US" sz="1750" dirty="0">
                <a:latin typeface="Consolas" panose="020B0609020204030204" pitchFamily="49" charset="0"/>
              </a:rPr>
              <a:t>)</a:t>
            </a:r>
          </a:p>
          <a:p>
            <a:pPr marL="457200" lvl="1" indent="0">
              <a:spcBef>
                <a:spcPts val="100"/>
              </a:spcBef>
              <a:buNone/>
            </a:pPr>
            <a:r>
              <a:rPr lang="en-US" sz="1750" dirty="0">
                <a:latin typeface="Consolas" panose="020B0609020204030204" pitchFamily="49" charset="0"/>
              </a:rPr>
              <a:t>  {</a:t>
            </a:r>
          </a:p>
          <a:p>
            <a:pPr marL="457200" lvl="1" indent="0">
              <a:spcBef>
                <a:spcPts val="100"/>
              </a:spcBef>
              <a:buNone/>
            </a:pPr>
            <a:r>
              <a:rPr lang="en-US" sz="1750" dirty="0">
                <a:latin typeface="Consolas" panose="020B0609020204030204" pitchFamily="49" charset="0"/>
              </a:rPr>
              <a:t>    </a:t>
            </a:r>
            <a:r>
              <a:rPr lang="en-US" sz="1750" dirty="0" err="1">
                <a:latin typeface="Consolas" panose="020B0609020204030204" pitchFamily="49" charset="0"/>
              </a:rPr>
              <a:t>expr.checkConstraints</a:t>
            </a:r>
            <a:r>
              <a:rPr lang="en-US" sz="1750" dirty="0">
                <a:latin typeface="Consolas" panose="020B0609020204030204" pitchFamily="49" charset="0"/>
              </a:rPr>
              <a:t>();</a:t>
            </a:r>
          </a:p>
          <a:p>
            <a:pPr marL="457200" lvl="1" indent="0">
              <a:spcBef>
                <a:spcPts val="100"/>
              </a:spcBef>
              <a:buNone/>
            </a:pPr>
            <a:endParaRPr lang="en-US" sz="1750" dirty="0">
              <a:latin typeface="Consolas" panose="020B0609020204030204" pitchFamily="49" charset="0"/>
            </a:endParaRPr>
          </a:p>
          <a:p>
            <a:pPr marL="457200" lvl="1" indent="0">
              <a:spcBef>
                <a:spcPts val="0"/>
              </a:spcBef>
              <a:buNone/>
            </a:pPr>
            <a:r>
              <a:rPr lang="en-US" sz="1750" dirty="0">
                <a:latin typeface="Consolas" panose="020B0609020204030204" pitchFamily="49" charset="0"/>
              </a:rPr>
              <a:t>    if (</a:t>
            </a:r>
            <a:r>
              <a:rPr lang="en-US" sz="1750" dirty="0" err="1">
                <a:latin typeface="Consolas" panose="020B0609020204030204" pitchFamily="49" charset="0"/>
              </a:rPr>
              <a:t>expr.getType</a:t>
            </a:r>
            <a:r>
              <a:rPr lang="en-US" sz="1750" dirty="0">
                <a:latin typeface="Consolas" panose="020B0609020204030204" pitchFamily="49" charset="0"/>
              </a:rPr>
              <a:t>() != </a:t>
            </a:r>
            <a:r>
              <a:rPr lang="en-US" sz="1750" dirty="0" err="1">
                <a:latin typeface="Consolas" panose="020B0609020204030204" pitchFamily="49" charset="0"/>
              </a:rPr>
              <a:t>Type.Integer</a:t>
            </a:r>
            <a:r>
              <a:rPr lang="en-US" sz="1750" dirty="0">
                <a:latin typeface="Consolas" panose="020B0609020204030204" pitchFamily="49" charset="0"/>
              </a:rPr>
              <a:t>)</a:t>
            </a:r>
          </a:p>
          <a:p>
            <a:pPr marL="457200" lvl="1" indent="0">
              <a:spcBef>
                <a:spcPts val="100"/>
              </a:spcBef>
              <a:buNone/>
            </a:pPr>
            <a:r>
              <a:rPr lang="en-US" sz="1750" dirty="0">
                <a:latin typeface="Consolas" panose="020B0609020204030204" pitchFamily="49" charset="0"/>
              </a:rPr>
              <a:t>        throw error(...);</a:t>
            </a:r>
          </a:p>
          <a:p>
            <a:pPr marL="457200" lvl="1" indent="0">
              <a:spcBef>
                <a:spcPts val="100"/>
              </a:spcBef>
              <a:buNone/>
            </a:pPr>
            <a:endParaRPr lang="en-US" sz="1750" dirty="0">
              <a:latin typeface="Consolas" panose="020B0609020204030204" pitchFamily="49" charset="0"/>
            </a:endParaRPr>
          </a:p>
          <a:p>
            <a:pPr marL="457200" lvl="1" indent="0">
              <a:spcBef>
                <a:spcPts val="0"/>
              </a:spcBef>
              <a:buNone/>
            </a:pPr>
            <a:r>
              <a:rPr lang="en-US" sz="1750" dirty="0">
                <a:latin typeface="Consolas" panose="020B0609020204030204" pitchFamily="49" charset="0"/>
              </a:rPr>
              <a:t>    if (</a:t>
            </a:r>
            <a:r>
              <a:rPr lang="en-US" sz="1750" dirty="0" err="1">
                <a:latin typeface="Consolas" panose="020B0609020204030204" pitchFamily="49" charset="0"/>
              </a:rPr>
              <a:t>getType</a:t>
            </a:r>
            <a:r>
              <a:rPr lang="en-US" sz="1750" dirty="0">
                <a:latin typeface="Consolas" panose="020B0609020204030204" pitchFamily="49" charset="0"/>
              </a:rPr>
              <a:t>() </a:t>
            </a:r>
            <a:r>
              <a:rPr lang="en-US" sz="1750" dirty="0" err="1">
                <a:latin typeface="Consolas" panose="020B0609020204030204" pitchFamily="49" charset="0"/>
              </a:rPr>
              <a:t>instanceof</a:t>
            </a:r>
            <a:r>
              <a:rPr lang="en-US" sz="1750" dirty="0">
                <a:latin typeface="Consolas" panose="020B0609020204030204" pitchFamily="49" charset="0"/>
              </a:rPr>
              <a:t> </a:t>
            </a:r>
            <a:r>
              <a:rPr lang="en-US" sz="1750" dirty="0" err="1">
                <a:latin typeface="Consolas" panose="020B0609020204030204" pitchFamily="49" charset="0"/>
              </a:rPr>
              <a:t>ArrayType</a:t>
            </a:r>
            <a:r>
              <a:rPr lang="en-US" sz="1750" dirty="0">
                <a:latin typeface="Consolas" panose="020B0609020204030204" pitchFamily="49" charset="0"/>
              </a:rPr>
              <a:t>)</a:t>
            </a:r>
          </a:p>
          <a:p>
            <a:pPr marL="457200" lvl="1" indent="0">
              <a:spcBef>
                <a:spcPts val="100"/>
              </a:spcBef>
              <a:buNone/>
            </a:pPr>
            <a:r>
              <a:rPr lang="en-US" sz="1750" dirty="0">
                <a:latin typeface="Consolas" panose="020B0609020204030204" pitchFamily="49" charset="0"/>
              </a:rPr>
              <a:t>      {</a:t>
            </a:r>
          </a:p>
          <a:p>
            <a:pPr marL="457200" lvl="1" indent="0">
              <a:spcBef>
                <a:spcPts val="100"/>
              </a:spcBef>
              <a:buNone/>
            </a:pPr>
            <a:r>
              <a:rPr lang="en-US" sz="1750" dirty="0">
                <a:latin typeface="Consolas" panose="020B0609020204030204" pitchFamily="49" charset="0"/>
              </a:rPr>
              <a:t>        </a:t>
            </a:r>
            <a:r>
              <a:rPr lang="en-US" sz="1750" b="1" dirty="0" err="1">
                <a:latin typeface="Consolas" panose="020B0609020204030204" pitchFamily="49" charset="0"/>
              </a:rPr>
              <a:t>ArrayType</a:t>
            </a:r>
            <a:r>
              <a:rPr lang="en-US" sz="1750" b="1" dirty="0">
                <a:latin typeface="Consolas" panose="020B0609020204030204" pitchFamily="49" charset="0"/>
              </a:rPr>
              <a:t> type = (</a:t>
            </a:r>
            <a:r>
              <a:rPr lang="en-US" sz="1750" b="1" dirty="0" err="1">
                <a:latin typeface="Consolas" panose="020B0609020204030204" pitchFamily="49" charset="0"/>
              </a:rPr>
              <a:t>ArrayType</a:t>
            </a:r>
            <a:r>
              <a:rPr lang="en-US" sz="1750" b="1" dirty="0">
                <a:latin typeface="Consolas" panose="020B0609020204030204" pitchFamily="49" charset="0"/>
              </a:rPr>
              <a:t>) </a:t>
            </a:r>
            <a:r>
              <a:rPr lang="en-US" sz="1750" b="1" dirty="0" err="1">
                <a:latin typeface="Consolas" panose="020B0609020204030204" pitchFamily="49" charset="0"/>
              </a:rPr>
              <a:t>getType</a:t>
            </a:r>
            <a:r>
              <a:rPr lang="en-US" sz="1750" b="1" dirty="0">
                <a:latin typeface="Consolas" panose="020B0609020204030204" pitchFamily="49" charset="0"/>
              </a:rPr>
              <a:t>();</a:t>
            </a:r>
          </a:p>
          <a:p>
            <a:pPr marL="457200" lvl="1" indent="0">
              <a:spcBef>
                <a:spcPts val="100"/>
              </a:spcBef>
              <a:buNone/>
            </a:pPr>
            <a:r>
              <a:rPr lang="en-US" sz="1750" b="1" dirty="0">
                <a:latin typeface="Consolas" panose="020B0609020204030204" pitchFamily="49" charset="0"/>
              </a:rPr>
              <a:t>        </a:t>
            </a:r>
            <a:r>
              <a:rPr lang="en-US" sz="1750" b="1" dirty="0" err="1">
                <a:latin typeface="Consolas" panose="020B0609020204030204" pitchFamily="49" charset="0"/>
              </a:rPr>
              <a:t>setType</a:t>
            </a:r>
            <a:r>
              <a:rPr lang="en-US" sz="1750" b="1" dirty="0">
                <a:latin typeface="Consolas" panose="020B0609020204030204" pitchFamily="49" charset="0"/>
              </a:rPr>
              <a:t>(</a:t>
            </a:r>
            <a:r>
              <a:rPr lang="en-US" sz="1750" b="1" dirty="0" err="1">
                <a:latin typeface="Consolas" panose="020B0609020204030204" pitchFamily="49" charset="0"/>
              </a:rPr>
              <a:t>type.getElementType</a:t>
            </a:r>
            <a:r>
              <a:rPr lang="en-US" sz="1750" b="1" dirty="0">
                <a:latin typeface="Consolas" panose="020B0609020204030204" pitchFamily="49" charset="0"/>
              </a:rPr>
              <a:t>());</a:t>
            </a:r>
          </a:p>
          <a:p>
            <a:pPr marL="457200" lvl="1" indent="0">
              <a:spcBef>
                <a:spcPts val="100"/>
              </a:spcBef>
              <a:buNone/>
            </a:pPr>
            <a:r>
              <a:rPr lang="en-US" sz="1750" dirty="0">
                <a:latin typeface="Consolas" panose="020B0609020204030204" pitchFamily="49" charset="0"/>
              </a:rPr>
              <a:t>      }</a:t>
            </a:r>
          </a:p>
          <a:p>
            <a:pPr marL="457200" lvl="1" indent="0">
              <a:spcBef>
                <a:spcPts val="100"/>
              </a:spcBef>
              <a:buNone/>
            </a:pPr>
            <a:r>
              <a:rPr lang="en-US" sz="1750" dirty="0">
                <a:latin typeface="Consolas" panose="020B0609020204030204" pitchFamily="49" charset="0"/>
              </a:rPr>
              <a:t>    else</a:t>
            </a:r>
          </a:p>
          <a:p>
            <a:pPr marL="457200" lvl="1" indent="0">
              <a:spcBef>
                <a:spcPts val="100"/>
              </a:spcBef>
              <a:buNone/>
            </a:pPr>
            <a:r>
              <a:rPr lang="en-US" sz="1750" dirty="0">
                <a:latin typeface="Consolas" panose="020B0609020204030204" pitchFamily="49" charset="0"/>
              </a:rPr>
              <a:t>        throw error(...);</a:t>
            </a:r>
          </a:p>
          <a:p>
            <a:pPr marL="457200" lvl="1" indent="0">
              <a:spcBef>
                <a:spcPts val="100"/>
              </a:spcBef>
              <a:buNone/>
            </a:pPr>
            <a:r>
              <a:rPr lang="en-US" sz="1750" dirty="0">
                <a:latin typeface="Consolas" panose="020B0609020204030204" pitchFamily="49" charset="0"/>
              </a:rPr>
              <a:t>  }</a:t>
            </a: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50</a:t>
            </a:fld>
            <a:endParaRPr lang="en-US" dirty="0"/>
          </a:p>
        </p:txBody>
      </p:sp>
    </p:spTree>
    <p:extLst>
      <p:ext uri="{BB962C8B-B14F-4D97-AF65-F5344CB8AC3E}">
        <p14:creationId xmlns:p14="http://schemas.microsoft.com/office/powerpoint/2010/main" val="376047112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3"/>
          <p:cNvSpPr>
            <a:spLocks noGrp="1"/>
          </p:cNvSpPr>
          <p:nvPr>
            <p:ph type="ftr" sz="quarter" idx="10"/>
          </p:nvPr>
        </p:nvSpPr>
        <p:spPr>
          <a:noFill/>
        </p:spPr>
        <p:txBody>
          <a:bodyPr/>
          <a:lstStyle/>
          <a:p>
            <a:r>
              <a:rPr lang="en-US" dirty="0"/>
              <a:t>©SoftMoore Consulting</a:t>
            </a:r>
          </a:p>
        </p:txBody>
      </p:sp>
      <p:sp>
        <p:nvSpPr>
          <p:cNvPr id="22531" name="Slide Number Placeholder 4"/>
          <p:cNvSpPr>
            <a:spLocks noGrp="1"/>
          </p:cNvSpPr>
          <p:nvPr>
            <p:ph type="sldNum" sz="quarter" idx="11"/>
          </p:nvPr>
        </p:nvSpPr>
        <p:spPr>
          <a:noFill/>
        </p:spPr>
        <p:txBody>
          <a:bodyPr/>
          <a:lstStyle/>
          <a:p>
            <a:r>
              <a:rPr lang="en-US" dirty="0"/>
              <a:t>Slide </a:t>
            </a:r>
            <a:fld id="{E181C637-EA7A-4AA2-BD9E-5103699E8BC5}" type="slidenum">
              <a:rPr lang="en-US" smtClean="0"/>
              <a:pPr/>
              <a:t>51</a:t>
            </a:fld>
            <a:endParaRPr lang="en-US" dirty="0"/>
          </a:p>
        </p:txBody>
      </p:sp>
      <p:sp>
        <p:nvSpPr>
          <p:cNvPr id="22532" name="Rectangle 2"/>
          <p:cNvSpPr>
            <a:spLocks noGrp="1" noChangeArrowheads="1"/>
          </p:cNvSpPr>
          <p:nvPr>
            <p:ph type="title"/>
          </p:nvPr>
        </p:nvSpPr>
        <p:spPr/>
        <p:txBody>
          <a:bodyPr/>
          <a:lstStyle/>
          <a:p>
            <a:r>
              <a:rPr lang="en-US" dirty="0"/>
              <a:t>Maintaining Context During Parsing</a:t>
            </a:r>
          </a:p>
        </p:txBody>
      </p:sp>
      <p:sp>
        <p:nvSpPr>
          <p:cNvPr id="22533" name="Rectangle 3"/>
          <p:cNvSpPr>
            <a:spLocks noGrp="1" noChangeArrowheads="1"/>
          </p:cNvSpPr>
          <p:nvPr>
            <p:ph type="body" idx="1"/>
          </p:nvPr>
        </p:nvSpPr>
        <p:spPr/>
        <p:txBody>
          <a:bodyPr/>
          <a:lstStyle/>
          <a:p>
            <a:r>
              <a:rPr lang="en-US" dirty="0"/>
              <a:t>Certain CPRL statements need access to an enclosing context for constraint checking and code generation.</a:t>
            </a:r>
          </a:p>
          <a:p>
            <a:r>
              <a:rPr lang="en-US" dirty="0"/>
              <a:t>Example: </a:t>
            </a:r>
            <a:r>
              <a:rPr lang="en-US" sz="2000" dirty="0">
                <a:latin typeface="Consolas" pitchFamily="49" charset="0"/>
              </a:rPr>
              <a:t>exit when n &gt; 10;</a:t>
            </a:r>
            <a:endParaRPr lang="en-US" dirty="0"/>
          </a:p>
          <a:p>
            <a:pPr>
              <a:spcBef>
                <a:spcPts val="400"/>
              </a:spcBef>
              <a:buNone/>
            </a:pPr>
            <a:r>
              <a:rPr lang="en-US" dirty="0"/>
              <a:t>	An exit statement has meaning only when nested inside a loop., and code generation for an exit statement requires knowledge of which loop encloses it.</a:t>
            </a:r>
          </a:p>
          <a:p>
            <a:r>
              <a:rPr lang="en-US" dirty="0"/>
              <a:t>Similarly, a return statement needs to know which subprogram it is returning from.</a:t>
            </a:r>
          </a:p>
          <a:p>
            <a:r>
              <a:rPr lang="en-US" dirty="0"/>
              <a:t>Classes </a:t>
            </a:r>
            <a:r>
              <a:rPr lang="en-US" dirty="0">
                <a:latin typeface="Consolas" panose="020B0609020204030204" pitchFamily="49" charset="0"/>
              </a:rPr>
              <a:t>LoopContext</a:t>
            </a:r>
            <a:r>
              <a:rPr lang="en-US" dirty="0"/>
              <a:t> and </a:t>
            </a:r>
            <a:r>
              <a:rPr lang="en-US" dirty="0">
                <a:latin typeface="Consolas" pitchFamily="49" charset="0"/>
                <a:cs typeface="Consolas" pitchFamily="49" charset="0"/>
              </a:rPr>
              <a:t>SubprogramContext</a:t>
            </a:r>
            <a:r>
              <a:rPr lang="en-US" dirty="0"/>
              <a:t> will be used to maintain contextual information in these cases.</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3"/>
          <p:cNvSpPr>
            <a:spLocks noGrp="1"/>
          </p:cNvSpPr>
          <p:nvPr>
            <p:ph type="ftr" sz="quarter" idx="10"/>
          </p:nvPr>
        </p:nvSpPr>
        <p:spPr>
          <a:noFill/>
        </p:spPr>
        <p:txBody>
          <a:bodyPr/>
          <a:lstStyle/>
          <a:p>
            <a:r>
              <a:rPr lang="en-US" dirty="0"/>
              <a:t>©SoftMoore Consulting</a:t>
            </a:r>
          </a:p>
        </p:txBody>
      </p:sp>
      <p:sp>
        <p:nvSpPr>
          <p:cNvPr id="23555" name="Slide Number Placeholder 4"/>
          <p:cNvSpPr>
            <a:spLocks noGrp="1"/>
          </p:cNvSpPr>
          <p:nvPr>
            <p:ph type="sldNum" sz="quarter" idx="11"/>
          </p:nvPr>
        </p:nvSpPr>
        <p:spPr>
          <a:noFill/>
        </p:spPr>
        <p:txBody>
          <a:bodyPr/>
          <a:lstStyle/>
          <a:p>
            <a:r>
              <a:rPr lang="en-US" dirty="0"/>
              <a:t>Slide </a:t>
            </a:r>
            <a:fld id="{239EA5B9-23A7-4CC1-AF6B-C52A3FEA3809}" type="slidenum">
              <a:rPr lang="en-US" smtClean="0"/>
              <a:pPr/>
              <a:t>52</a:t>
            </a:fld>
            <a:endParaRPr lang="en-US" dirty="0"/>
          </a:p>
        </p:txBody>
      </p:sp>
      <p:sp>
        <p:nvSpPr>
          <p:cNvPr id="23556" name="Rectangle 2"/>
          <p:cNvSpPr>
            <a:spLocks noGrp="1" noChangeArrowheads="1"/>
          </p:cNvSpPr>
          <p:nvPr>
            <p:ph type="title"/>
          </p:nvPr>
        </p:nvSpPr>
        <p:spPr/>
        <p:txBody>
          <a:bodyPr/>
          <a:lstStyle/>
          <a:p>
            <a:r>
              <a:rPr lang="en-US" dirty="0"/>
              <a:t>Class </a:t>
            </a:r>
            <a:r>
              <a:rPr lang="en-US" dirty="0">
                <a:latin typeface="Consolas" panose="020B0609020204030204" pitchFamily="49" charset="0"/>
              </a:rPr>
              <a:t>Loop</a:t>
            </a:r>
            <a:r>
              <a:rPr lang="en-US" dirty="0">
                <a:latin typeface="Consolas" panose="020B0609020204030204" pitchFamily="49" charset="0"/>
                <a:cs typeface="Consolas" pitchFamily="49" charset="0"/>
              </a:rPr>
              <a:t>Context</a:t>
            </a:r>
          </a:p>
        </p:txBody>
      </p:sp>
      <p:sp>
        <p:nvSpPr>
          <p:cNvPr id="23557" name="Rectangle 3"/>
          <p:cNvSpPr>
            <a:spLocks noGrp="1" noChangeArrowheads="1"/>
          </p:cNvSpPr>
          <p:nvPr>
            <p:ph type="body" idx="1"/>
          </p:nvPr>
        </p:nvSpPr>
        <p:spPr/>
        <p:txBody>
          <a:bodyPr lIns="182880" tIns="91440"/>
          <a:lstStyle/>
          <a:p>
            <a:pPr marL="91440" indent="0">
              <a:spcBef>
                <a:spcPts val="100"/>
              </a:spcBef>
              <a:buFontTx/>
              <a:buNone/>
            </a:pPr>
            <a:r>
              <a:rPr lang="en-US" sz="1800" dirty="0">
                <a:latin typeface="Consolas" pitchFamily="49" charset="0"/>
              </a:rPr>
              <a:t>/**</a:t>
            </a:r>
          </a:p>
          <a:p>
            <a:pPr marL="91440" indent="0">
              <a:spcBef>
                <a:spcPts val="100"/>
              </a:spcBef>
              <a:buFontTx/>
              <a:buNone/>
            </a:pPr>
            <a:r>
              <a:rPr lang="en-US" sz="1800" dirty="0">
                <a:latin typeface="Consolas" pitchFamily="49" charset="0"/>
              </a:rPr>
              <a:t> * Returns the loop statement currently being parsed;</a:t>
            </a:r>
          </a:p>
          <a:p>
            <a:pPr marL="91440" indent="0">
              <a:spcBef>
                <a:spcPts val="100"/>
              </a:spcBef>
              <a:buFontTx/>
              <a:buNone/>
            </a:pPr>
            <a:r>
              <a:rPr lang="en-US" sz="1800" dirty="0">
                <a:latin typeface="Consolas" pitchFamily="49" charset="0"/>
              </a:rPr>
              <a:t> * returns null if no such loop statement exists.</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public LoopStmt getLoopStmt()</a:t>
            </a:r>
          </a:p>
          <a:p>
            <a:pPr marL="91440" indent="0">
              <a:spcBef>
                <a:spcPts val="100"/>
              </a:spcBef>
              <a:buFontTx/>
              <a:buNone/>
            </a:pPr>
            <a:endParaRPr lang="en-US" sz="1800" dirty="0">
              <a:latin typeface="Consolas" pitchFamily="49" charset="0"/>
            </a:endParaRPr>
          </a:p>
          <a:p>
            <a:pPr marL="91440" indent="0">
              <a:spcBef>
                <a:spcPts val="100"/>
              </a:spcBef>
              <a:buFontTx/>
              <a:buNone/>
            </a:pPr>
            <a:r>
              <a:rPr lang="en-US" sz="1800" dirty="0">
                <a:latin typeface="Consolas" pitchFamily="49" charset="0"/>
              </a:rPr>
              <a:t>/**</a:t>
            </a:r>
          </a:p>
          <a:p>
            <a:pPr marL="91440" indent="0">
              <a:spcBef>
                <a:spcPts val="100"/>
              </a:spcBef>
              <a:buFontTx/>
              <a:buNone/>
            </a:pPr>
            <a:r>
              <a:rPr lang="en-US" sz="1800" dirty="0">
                <a:latin typeface="Consolas" pitchFamily="49" charset="0"/>
              </a:rPr>
              <a:t> * Called when starting to parse a loop statement.</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public void beginLoop(LoopStmt stmt)</a:t>
            </a:r>
          </a:p>
          <a:p>
            <a:pPr marL="91440" indent="0">
              <a:spcBef>
                <a:spcPts val="100"/>
              </a:spcBef>
              <a:buFontTx/>
              <a:buNone/>
            </a:pPr>
            <a:endParaRPr lang="en-US" sz="1800" dirty="0">
              <a:latin typeface="Consolas" pitchFamily="49" charset="0"/>
            </a:endParaRPr>
          </a:p>
          <a:p>
            <a:pPr marL="91440" indent="0">
              <a:spcBef>
                <a:spcPts val="100"/>
              </a:spcBef>
              <a:buFontTx/>
              <a:buNone/>
            </a:pPr>
            <a:r>
              <a:rPr lang="en-US" sz="1800" dirty="0">
                <a:latin typeface="Consolas" pitchFamily="49" charset="0"/>
              </a:rPr>
              <a:t>/**</a:t>
            </a:r>
          </a:p>
          <a:p>
            <a:pPr marL="91440" indent="0">
              <a:spcBef>
                <a:spcPts val="100"/>
              </a:spcBef>
              <a:buFontTx/>
              <a:buNone/>
            </a:pPr>
            <a:r>
              <a:rPr lang="en-US" sz="1800" dirty="0">
                <a:latin typeface="Consolas" pitchFamily="49" charset="0"/>
              </a:rPr>
              <a:t> * Called when finished parsing a loop statement.</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public void endLoop()</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3"/>
          <p:cNvSpPr>
            <a:spLocks noGrp="1"/>
          </p:cNvSpPr>
          <p:nvPr>
            <p:ph type="ftr" sz="quarter" idx="10"/>
          </p:nvPr>
        </p:nvSpPr>
        <p:spPr>
          <a:noFill/>
        </p:spPr>
        <p:txBody>
          <a:bodyPr/>
          <a:lstStyle/>
          <a:p>
            <a:r>
              <a:rPr lang="en-US" dirty="0"/>
              <a:t>©SoftMoore Consulting</a:t>
            </a:r>
          </a:p>
        </p:txBody>
      </p:sp>
      <p:sp>
        <p:nvSpPr>
          <p:cNvPr id="23555" name="Slide Number Placeholder 4"/>
          <p:cNvSpPr>
            <a:spLocks noGrp="1"/>
          </p:cNvSpPr>
          <p:nvPr>
            <p:ph type="sldNum" sz="quarter" idx="11"/>
          </p:nvPr>
        </p:nvSpPr>
        <p:spPr>
          <a:noFill/>
        </p:spPr>
        <p:txBody>
          <a:bodyPr/>
          <a:lstStyle/>
          <a:p>
            <a:r>
              <a:rPr lang="en-US" dirty="0"/>
              <a:t>Slide </a:t>
            </a:r>
            <a:fld id="{239EA5B9-23A7-4CC1-AF6B-C52A3FEA3809}" type="slidenum">
              <a:rPr lang="en-US" smtClean="0"/>
              <a:pPr/>
              <a:t>53</a:t>
            </a:fld>
            <a:endParaRPr lang="en-US" dirty="0"/>
          </a:p>
        </p:txBody>
      </p:sp>
      <p:sp>
        <p:nvSpPr>
          <p:cNvPr id="23556" name="Rectangle 2"/>
          <p:cNvSpPr>
            <a:spLocks noGrp="1" noChangeArrowheads="1"/>
          </p:cNvSpPr>
          <p:nvPr>
            <p:ph type="title"/>
          </p:nvPr>
        </p:nvSpPr>
        <p:spPr/>
        <p:txBody>
          <a:bodyPr/>
          <a:lstStyle/>
          <a:p>
            <a:r>
              <a:rPr lang="en-US" dirty="0"/>
              <a:t>Class </a:t>
            </a:r>
            <a:r>
              <a:rPr lang="en-US" dirty="0">
                <a:latin typeface="Consolas" pitchFamily="49" charset="0"/>
                <a:cs typeface="Consolas" pitchFamily="49" charset="0"/>
              </a:rPr>
              <a:t>SubprogramContext</a:t>
            </a:r>
            <a:endParaRPr lang="en-US" sz="2800" dirty="0">
              <a:cs typeface="Consolas" pitchFamily="49" charset="0"/>
            </a:endParaRPr>
          </a:p>
        </p:txBody>
      </p:sp>
      <p:sp>
        <p:nvSpPr>
          <p:cNvPr id="23557" name="Rectangle 3"/>
          <p:cNvSpPr>
            <a:spLocks noGrp="1" noChangeArrowheads="1"/>
          </p:cNvSpPr>
          <p:nvPr>
            <p:ph type="body" idx="1"/>
          </p:nvPr>
        </p:nvSpPr>
        <p:spPr>
          <a:xfrm>
            <a:off x="458787" y="1363663"/>
            <a:ext cx="8321040" cy="4935537"/>
          </a:xfrm>
        </p:spPr>
        <p:txBody>
          <a:bodyPr lIns="182880" tIns="91440"/>
          <a:lstStyle/>
          <a:p>
            <a:pPr marL="91440" indent="0">
              <a:spcBef>
                <a:spcPts val="100"/>
              </a:spcBef>
              <a:buFontTx/>
              <a:buNone/>
            </a:pPr>
            <a:r>
              <a:rPr lang="en-US" sz="1800" dirty="0">
                <a:latin typeface="Consolas" pitchFamily="49" charset="0"/>
              </a:rPr>
              <a:t>/**</a:t>
            </a:r>
          </a:p>
          <a:p>
            <a:pPr marL="91440" indent="0">
              <a:spcBef>
                <a:spcPts val="100"/>
              </a:spcBef>
              <a:buFontTx/>
              <a:buNone/>
            </a:pPr>
            <a:r>
              <a:rPr lang="en-US" sz="1800" dirty="0">
                <a:latin typeface="Consolas" pitchFamily="49" charset="0"/>
              </a:rPr>
              <a:t> * Returns the subprogram declaration currently being</a:t>
            </a:r>
          </a:p>
          <a:p>
            <a:pPr marL="91440" indent="0">
              <a:spcBef>
                <a:spcPts val="100"/>
              </a:spcBef>
              <a:buFontTx/>
              <a:buNone/>
            </a:pPr>
            <a:r>
              <a:rPr lang="en-US" sz="1800" dirty="0">
                <a:latin typeface="Consolas" pitchFamily="49" charset="0"/>
              </a:rPr>
              <a:t> * parsed.  Returns null if no such procedure exists.</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public SubprogramDecl getSubprogramDecl()</a:t>
            </a:r>
          </a:p>
          <a:p>
            <a:pPr marL="91440" indent="0">
              <a:spcBef>
                <a:spcPts val="100"/>
              </a:spcBef>
              <a:buFontTx/>
              <a:buNone/>
            </a:pPr>
            <a:endParaRPr lang="en-US" sz="1800" dirty="0">
              <a:latin typeface="Consolas" pitchFamily="49" charset="0"/>
            </a:endParaRPr>
          </a:p>
          <a:p>
            <a:pPr marL="91440" indent="0">
              <a:spcBef>
                <a:spcPts val="100"/>
              </a:spcBef>
              <a:buFontTx/>
              <a:buNone/>
            </a:pPr>
            <a:r>
              <a:rPr lang="en-US" sz="1800" dirty="0">
                <a:latin typeface="Consolas" pitchFamily="49" charset="0"/>
              </a:rPr>
              <a:t>/**</a:t>
            </a:r>
          </a:p>
          <a:p>
            <a:pPr marL="91440" indent="0">
              <a:spcBef>
                <a:spcPts val="100"/>
              </a:spcBef>
              <a:buFontTx/>
              <a:buNone/>
            </a:pPr>
            <a:r>
              <a:rPr lang="en-US" sz="1800" dirty="0">
                <a:latin typeface="Consolas" pitchFamily="49" charset="0"/>
              </a:rPr>
              <a:t> * Called when starting to parse a subprogram declaration.</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public void beginSubprogramDecl(SubprogramDecl subprogDecl)</a:t>
            </a:r>
          </a:p>
          <a:p>
            <a:pPr marL="91440" indent="0">
              <a:spcBef>
                <a:spcPts val="100"/>
              </a:spcBef>
              <a:buFontTx/>
              <a:buNone/>
            </a:pPr>
            <a:endParaRPr lang="en-US" sz="1800" dirty="0">
              <a:latin typeface="Consolas" pitchFamily="49" charset="0"/>
            </a:endParaRPr>
          </a:p>
          <a:p>
            <a:pPr marL="91440" indent="0">
              <a:spcBef>
                <a:spcPts val="100"/>
              </a:spcBef>
              <a:buFontTx/>
              <a:buNone/>
            </a:pPr>
            <a:r>
              <a:rPr lang="en-US" sz="1800" dirty="0">
                <a:latin typeface="Consolas" pitchFamily="49" charset="0"/>
              </a:rPr>
              <a:t>/**</a:t>
            </a:r>
          </a:p>
          <a:p>
            <a:pPr marL="91440" indent="0">
              <a:spcBef>
                <a:spcPts val="100"/>
              </a:spcBef>
              <a:buFontTx/>
              <a:buNone/>
            </a:pPr>
            <a:r>
              <a:rPr lang="en-US" sz="1800" dirty="0">
                <a:latin typeface="Consolas" pitchFamily="49" charset="0"/>
              </a:rPr>
              <a:t> * Called when finished parsing a subprogram declaration.</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public void endSubprogramDecl()</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p:txBody>
          <a:bodyPr/>
          <a:lstStyle/>
          <a:p>
            <a:r>
              <a:rPr lang="en-US" dirty="0"/>
              <a:t>Example: Using Context During Parsing</a:t>
            </a:r>
          </a:p>
        </p:txBody>
      </p:sp>
      <p:sp>
        <p:nvSpPr>
          <p:cNvPr id="24581" name="Rectangle 3"/>
          <p:cNvSpPr>
            <a:spLocks noGrp="1" noChangeArrowheads="1"/>
          </p:cNvSpPr>
          <p:nvPr>
            <p:ph type="body" idx="1"/>
          </p:nvPr>
        </p:nvSpPr>
        <p:spPr/>
        <p:txBody>
          <a:bodyPr/>
          <a:lstStyle/>
          <a:p>
            <a:r>
              <a:rPr lang="en-US" dirty="0"/>
              <a:t>When parsing a loop statement:</a:t>
            </a:r>
          </a:p>
          <a:p>
            <a:pPr lvl="1">
              <a:buNone/>
            </a:pPr>
            <a:r>
              <a:rPr lang="en-US" sz="1800" dirty="0">
                <a:latin typeface="Consolas" pitchFamily="49" charset="0"/>
                <a:cs typeface="Consolas" pitchFamily="49" charset="0"/>
              </a:rPr>
              <a:t>LoopStmt stmt = new LoopStmt();</a:t>
            </a:r>
          </a:p>
          <a:p>
            <a:pPr lvl="1">
              <a:spcBef>
                <a:spcPts val="200"/>
              </a:spcBef>
              <a:buNone/>
            </a:pPr>
            <a:r>
              <a:rPr lang="en-US" sz="1800" dirty="0">
                <a:latin typeface="Consolas" pitchFamily="49" charset="0"/>
                <a:cs typeface="Consolas" pitchFamily="49" charset="0"/>
              </a:rPr>
              <a:t>...</a:t>
            </a:r>
          </a:p>
          <a:p>
            <a:pPr lvl="1">
              <a:spcBef>
                <a:spcPts val="200"/>
              </a:spcBef>
              <a:buNone/>
            </a:pPr>
            <a:r>
              <a:rPr lang="en-US" sz="1800" dirty="0">
                <a:latin typeface="Consolas" pitchFamily="49" charset="0"/>
                <a:cs typeface="Consolas" pitchFamily="49" charset="0"/>
              </a:rPr>
              <a:t>loopContext.beginLoop(stmt);</a:t>
            </a:r>
          </a:p>
          <a:p>
            <a:pPr lvl="1">
              <a:spcBef>
                <a:spcPts val="200"/>
              </a:spcBef>
              <a:buNone/>
            </a:pPr>
            <a:r>
              <a:rPr lang="en-US" sz="1800" dirty="0">
                <a:latin typeface="Consolas" pitchFamily="49" charset="0"/>
                <a:cs typeface="Consolas" pitchFamily="49" charset="0"/>
              </a:rPr>
              <a:t>stmt.setStatements(parseStatements());</a:t>
            </a:r>
          </a:p>
          <a:p>
            <a:pPr lvl="1">
              <a:spcBef>
                <a:spcPts val="200"/>
              </a:spcBef>
              <a:buNone/>
            </a:pPr>
            <a:r>
              <a:rPr lang="en-US" sz="1800" dirty="0">
                <a:latin typeface="Consolas" pitchFamily="49" charset="0"/>
                <a:cs typeface="Consolas" pitchFamily="49" charset="0"/>
              </a:rPr>
              <a:t>loopContext.endLoop();</a:t>
            </a:r>
          </a:p>
          <a:p>
            <a:r>
              <a:rPr lang="en-US" dirty="0"/>
              <a:t>When parsing an exit statement:</a:t>
            </a:r>
          </a:p>
          <a:p>
            <a:pPr lvl="1">
              <a:spcBef>
                <a:spcPts val="200"/>
              </a:spcBef>
              <a:buNone/>
            </a:pPr>
            <a:r>
              <a:rPr lang="en-US" sz="1800" dirty="0" err="1">
                <a:latin typeface="Consolas" pitchFamily="49" charset="0"/>
                <a:cs typeface="Consolas" pitchFamily="49" charset="0"/>
              </a:rPr>
              <a:t>LoopStmt</a:t>
            </a:r>
            <a:r>
              <a:rPr lang="en-US" sz="1800" dirty="0">
                <a:latin typeface="Consolas" pitchFamily="49" charset="0"/>
                <a:cs typeface="Consolas" pitchFamily="49" charset="0"/>
              </a:rPr>
              <a:t> </a:t>
            </a:r>
            <a:r>
              <a:rPr lang="en-US" sz="1800" dirty="0" err="1">
                <a:latin typeface="Consolas" pitchFamily="49" charset="0"/>
                <a:cs typeface="Consolas" pitchFamily="49" charset="0"/>
              </a:rPr>
              <a:t>loopStmt</a:t>
            </a:r>
            <a:r>
              <a:rPr lang="en-US" sz="1800" dirty="0">
                <a:latin typeface="Consolas" pitchFamily="49" charset="0"/>
                <a:cs typeface="Consolas" pitchFamily="49" charset="0"/>
              </a:rPr>
              <a:t> = </a:t>
            </a:r>
            <a:r>
              <a:rPr lang="en-US" sz="1800" dirty="0" err="1">
                <a:latin typeface="Consolas" pitchFamily="49" charset="0"/>
                <a:cs typeface="Consolas" pitchFamily="49" charset="0"/>
              </a:rPr>
              <a:t>loopContext.getLoopStmt</a:t>
            </a:r>
            <a:r>
              <a:rPr lang="en-US" sz="1800" dirty="0">
                <a:latin typeface="Consolas" pitchFamily="49" charset="0"/>
                <a:cs typeface="Consolas" pitchFamily="49" charset="0"/>
              </a:rPr>
              <a:t>();</a:t>
            </a:r>
          </a:p>
          <a:p>
            <a:pPr lvl="1">
              <a:spcBef>
                <a:spcPts val="200"/>
              </a:spcBef>
              <a:buNone/>
            </a:pPr>
            <a:r>
              <a:rPr lang="en-US" sz="1800" dirty="0">
                <a:latin typeface="Consolas" pitchFamily="49" charset="0"/>
                <a:cs typeface="Consolas" pitchFamily="49" charset="0"/>
              </a:rPr>
              <a:t>if (loopStmt == null)</a:t>
            </a:r>
          </a:p>
          <a:p>
            <a:pPr lvl="1">
              <a:spcBef>
                <a:spcPts val="200"/>
              </a:spcBef>
              <a:buNone/>
            </a:pPr>
            <a:r>
              <a:rPr lang="en-US" sz="1800" dirty="0">
                <a:latin typeface="Consolas" pitchFamily="49" charset="0"/>
                <a:cs typeface="Consolas" pitchFamily="49" charset="0"/>
              </a:rPr>
              <a:t>    throw error(exitPosition,</a:t>
            </a:r>
          </a:p>
          <a:p>
            <a:pPr lvl="1">
              <a:spcBef>
                <a:spcPts val="200"/>
              </a:spcBef>
              <a:buNone/>
            </a:pPr>
            <a:r>
              <a:rPr lang="en-US" sz="1800" dirty="0">
                <a:latin typeface="Consolas" pitchFamily="49" charset="0"/>
                <a:cs typeface="Consolas" pitchFamily="49" charset="0"/>
              </a:rPr>
              <a:t>        "Exit statement is not nested within a loop");</a:t>
            </a:r>
          </a:p>
          <a:p>
            <a:pPr lvl="1">
              <a:spcBef>
                <a:spcPts val="200"/>
              </a:spcBef>
              <a:buNone/>
            </a:pPr>
            <a:r>
              <a:rPr lang="en-US" sz="1800" dirty="0">
                <a:latin typeface="Consolas" pitchFamily="49" charset="0"/>
                <a:cs typeface="Consolas" pitchFamily="49" charset="0"/>
              </a:rPr>
              <a:t>return new ExitStmt(expr, loopStmt);</a:t>
            </a:r>
            <a:endParaRPr lang="en-US" dirty="0"/>
          </a:p>
        </p:txBody>
      </p:sp>
      <p:sp>
        <p:nvSpPr>
          <p:cNvPr id="24578" name="Footer Placeholder 3"/>
          <p:cNvSpPr>
            <a:spLocks noGrp="1"/>
          </p:cNvSpPr>
          <p:nvPr>
            <p:ph type="ftr" sz="quarter" idx="10"/>
          </p:nvPr>
        </p:nvSpPr>
        <p:spPr/>
        <p:txBody>
          <a:bodyPr/>
          <a:lstStyle/>
          <a:p>
            <a:r>
              <a:rPr lang="en-US" dirty="0"/>
              <a:t>©SoftMoore Consulting</a:t>
            </a:r>
          </a:p>
        </p:txBody>
      </p:sp>
      <p:sp>
        <p:nvSpPr>
          <p:cNvPr id="24579" name="Slide Number Placeholder 4"/>
          <p:cNvSpPr>
            <a:spLocks noGrp="1"/>
          </p:cNvSpPr>
          <p:nvPr>
            <p:ph type="sldNum" sz="quarter" idx="11"/>
          </p:nvPr>
        </p:nvSpPr>
        <p:spPr/>
        <p:txBody>
          <a:bodyPr/>
          <a:lstStyle/>
          <a:p>
            <a:r>
              <a:rPr lang="en-US" dirty="0"/>
              <a:t>Slide </a:t>
            </a:r>
            <a:fld id="{5290820B-F486-4161-A33F-1CCFEEE1147B}" type="slidenum">
              <a:rPr lang="en-US" smtClean="0"/>
              <a:pPr/>
              <a:t>54</a:t>
            </a:fld>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3"/>
          <p:cNvSpPr>
            <a:spLocks noGrp="1"/>
          </p:cNvSpPr>
          <p:nvPr>
            <p:ph type="ftr" sz="quarter" idx="10"/>
          </p:nvPr>
        </p:nvSpPr>
        <p:spPr>
          <a:noFill/>
        </p:spPr>
        <p:txBody>
          <a:bodyPr/>
          <a:lstStyle/>
          <a:p>
            <a:r>
              <a:rPr lang="en-US" dirty="0"/>
              <a:t>©SoftMoore Consulting</a:t>
            </a:r>
          </a:p>
        </p:txBody>
      </p:sp>
      <p:sp>
        <p:nvSpPr>
          <p:cNvPr id="16387" name="Slide Number Placeholder 4"/>
          <p:cNvSpPr>
            <a:spLocks noGrp="1"/>
          </p:cNvSpPr>
          <p:nvPr>
            <p:ph type="sldNum" sz="quarter" idx="11"/>
          </p:nvPr>
        </p:nvSpPr>
        <p:spPr>
          <a:noFill/>
        </p:spPr>
        <p:txBody>
          <a:bodyPr/>
          <a:lstStyle/>
          <a:p>
            <a:r>
              <a:rPr lang="en-US" dirty="0"/>
              <a:t>Slide </a:t>
            </a:r>
            <a:fld id="{134458ED-4E89-4858-9DDE-3B7F8D65D42C}" type="slidenum">
              <a:rPr lang="en-US" smtClean="0"/>
              <a:pPr/>
              <a:t>55</a:t>
            </a:fld>
            <a:endParaRPr lang="en-US" dirty="0"/>
          </a:p>
        </p:txBody>
      </p:sp>
      <p:sp>
        <p:nvSpPr>
          <p:cNvPr id="16388" name="Rectangle 2"/>
          <p:cNvSpPr>
            <a:spLocks noGrp="1" noChangeArrowheads="1"/>
          </p:cNvSpPr>
          <p:nvPr>
            <p:ph type="title"/>
          </p:nvPr>
        </p:nvSpPr>
        <p:spPr/>
        <p:txBody>
          <a:bodyPr/>
          <a:lstStyle/>
          <a:p>
            <a:r>
              <a:rPr lang="en-US" dirty="0"/>
              <a:t>Version 3 of the Parser</a:t>
            </a:r>
            <a:br>
              <a:rPr lang="en-US" dirty="0"/>
            </a:br>
            <a:r>
              <a:rPr lang="en-US" sz="2400" dirty="0"/>
              <a:t>(Abstract Syntax Trees)</a:t>
            </a:r>
          </a:p>
        </p:txBody>
      </p:sp>
      <p:sp>
        <p:nvSpPr>
          <p:cNvPr id="16389" name="Rectangle 3"/>
          <p:cNvSpPr>
            <a:spLocks noGrp="1" noChangeArrowheads="1"/>
          </p:cNvSpPr>
          <p:nvPr>
            <p:ph type="body" idx="1"/>
          </p:nvPr>
        </p:nvSpPr>
        <p:spPr>
          <a:xfrm>
            <a:off x="458788" y="1363663"/>
            <a:ext cx="8226425" cy="4935537"/>
          </a:xfrm>
        </p:spPr>
        <p:txBody>
          <a:bodyPr/>
          <a:lstStyle/>
          <a:p>
            <a:r>
              <a:rPr lang="en-US" dirty="0"/>
              <a:t>Create AST classes in package “</a:t>
            </a:r>
            <a:r>
              <a:rPr lang="en-US" dirty="0">
                <a:latin typeface="Consolas" pitchFamily="49" charset="0"/>
              </a:rPr>
              <a:t>…ast</a:t>
            </a:r>
            <a:r>
              <a:rPr lang="en-US" dirty="0"/>
              <a:t>”</a:t>
            </a:r>
          </a:p>
          <a:p>
            <a:r>
              <a:rPr lang="en-US" dirty="0"/>
              <a:t>Add generation of AST structure; i.e., parsing methods should return AST objects or lists of AST objects.</a:t>
            </a:r>
          </a:p>
          <a:p>
            <a:r>
              <a:rPr lang="en-US" dirty="0"/>
              <a:t>Use empty bodies when overriding abstract methods </a:t>
            </a:r>
            <a:r>
              <a:rPr lang="en-US" dirty="0">
                <a:latin typeface="Consolas" pitchFamily="49" charset="0"/>
                <a:cs typeface="Consolas" pitchFamily="49" charset="0"/>
              </a:rPr>
              <a:t>checkConstraints()</a:t>
            </a:r>
            <a:r>
              <a:rPr lang="en-US" dirty="0"/>
              <a:t> and </a:t>
            </a:r>
            <a:r>
              <a:rPr lang="en-US" dirty="0">
                <a:latin typeface="Consolas" pitchFamily="49" charset="0"/>
                <a:cs typeface="Consolas" pitchFamily="49" charset="0"/>
              </a:rPr>
              <a:t>emit()</a:t>
            </a:r>
            <a:r>
              <a:rPr lang="en-US" dirty="0"/>
              <a:t>.</a:t>
            </a:r>
          </a:p>
          <a:p>
            <a:r>
              <a:rPr lang="en-US" dirty="0"/>
              <a:t>Use complete version of </a:t>
            </a:r>
            <a:r>
              <a:rPr lang="en-US" dirty="0">
                <a:latin typeface="Consolas" pitchFamily="49" charset="0"/>
                <a:cs typeface="Consolas" pitchFamily="49" charset="0"/>
              </a:rPr>
              <a:t>IdTable</a:t>
            </a:r>
            <a:r>
              <a:rPr lang="en-US" dirty="0"/>
              <a:t> to check for scope errors.</a:t>
            </a:r>
          </a:p>
          <a:p>
            <a:r>
              <a:rPr lang="en-US" dirty="0"/>
              <a:t>Use class </a:t>
            </a:r>
            <a:r>
              <a:rPr lang="en-US" dirty="0">
                <a:latin typeface="Consolas" pitchFamily="49" charset="0"/>
                <a:cs typeface="Consolas" pitchFamily="49" charset="0"/>
              </a:rPr>
              <a:t>Context</a:t>
            </a:r>
            <a:r>
              <a:rPr lang="en-US" dirty="0"/>
              <a:t> to check exit and return statements.</a:t>
            </a:r>
          </a:p>
          <a:p>
            <a:endParaRPr lang="en-US" dirty="0"/>
          </a:p>
        </p:txBody>
      </p:sp>
      <p:sp>
        <p:nvSpPr>
          <p:cNvPr id="6" name="TextBox 5"/>
          <p:cNvSpPr txBox="1"/>
          <p:nvPr/>
        </p:nvSpPr>
        <p:spPr>
          <a:xfrm>
            <a:off x="758296" y="5191204"/>
            <a:ext cx="7627409" cy="1107996"/>
          </a:xfrm>
          <a:prstGeom prst="rect">
            <a:avLst/>
          </a:prstGeom>
          <a:noFill/>
          <a:ln>
            <a:solidFill>
              <a:schemeClr val="tx1"/>
            </a:solidFill>
          </a:ln>
        </p:spPr>
        <p:txBody>
          <a:bodyPr wrap="none" rtlCol="0">
            <a:spAutoFit/>
          </a:bodyPr>
          <a:lstStyle/>
          <a:p>
            <a:pPr algn="l"/>
            <a:r>
              <a:rPr lang="en-US" sz="2200" dirty="0"/>
              <a:t>At this point your compiler should accept all legal programs</a:t>
            </a:r>
          </a:p>
          <a:p>
            <a:pPr algn="l"/>
            <a:r>
              <a:rPr lang="en-US" sz="2200" dirty="0"/>
              <a:t>and reject most illegal programs.  Some programs with type</a:t>
            </a:r>
          </a:p>
          <a:p>
            <a:pPr algn="l"/>
            <a:r>
              <a:rPr lang="en-US" sz="2200" dirty="0"/>
              <a:t>or other miscellaneous errors will not yet be rejected.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027"/>
          <p:cNvSpPr>
            <a:spLocks noGrp="1" noChangeArrowheads="1"/>
          </p:cNvSpPr>
          <p:nvPr>
            <p:ph type="title"/>
          </p:nvPr>
        </p:nvSpPr>
        <p:spPr/>
        <p:txBody>
          <a:bodyPr/>
          <a:lstStyle/>
          <a:p>
            <a:r>
              <a:rPr lang="en-US" dirty="0"/>
              <a:t>Abstract Syntax Trees: Example 2</a:t>
            </a:r>
          </a:p>
        </p:txBody>
      </p:sp>
      <p:sp>
        <p:nvSpPr>
          <p:cNvPr id="6147" name="Rectangle 1026"/>
          <p:cNvSpPr>
            <a:spLocks noGrp="1" noChangeArrowheads="1"/>
          </p:cNvSpPr>
          <p:nvPr>
            <p:ph type="body" idx="1"/>
          </p:nvPr>
        </p:nvSpPr>
        <p:spPr/>
        <p:txBody>
          <a:bodyPr/>
          <a:lstStyle/>
          <a:p>
            <a:pPr>
              <a:spcBef>
                <a:spcPts val="1200"/>
              </a:spcBef>
            </a:pPr>
            <a:r>
              <a:rPr lang="en-US" dirty="0"/>
              <a:t>Consider the following grammar for a loop statement:</a:t>
            </a:r>
            <a:br>
              <a:rPr lang="en-US" dirty="0"/>
            </a:br>
            <a:r>
              <a:rPr lang="en-US" sz="2000" dirty="0">
                <a:latin typeface="Consolas" pitchFamily="49" charset="0"/>
                <a:cs typeface="Consolas" pitchFamily="49" charset="0"/>
              </a:rPr>
              <a:t>   loopStmt = ( "while" booleanExpr )?</a:t>
            </a:r>
            <a:br>
              <a:rPr lang="en-US" sz="2000" dirty="0">
                <a:latin typeface="Consolas" pitchFamily="49" charset="0"/>
                <a:cs typeface="Consolas" pitchFamily="49" charset="0"/>
              </a:rPr>
            </a:br>
            <a:r>
              <a:rPr lang="en-US" sz="2000" dirty="0">
                <a:latin typeface="Consolas" pitchFamily="49" charset="0"/>
                <a:cs typeface="Consolas" pitchFamily="49" charset="0"/>
              </a:rPr>
              <a:t>              "loop" statements "end" "loop" ";" .</a:t>
            </a:r>
            <a:endParaRPr lang="en-US" dirty="0"/>
          </a:p>
          <a:p>
            <a:r>
              <a:rPr lang="en-US" dirty="0"/>
              <a:t>Once a loop statement has been parsed, we don’t need to retain the nonterminal symbols.  The AST for a loop statement would contain only the statements in the body of the loop and the optional boolean expression (e.g., the reference to the boolean expression could be null).</a:t>
            </a:r>
          </a:p>
          <a:p>
            <a:endParaRPr lang="en-US" dirty="0"/>
          </a:p>
        </p:txBody>
      </p:sp>
      <p:sp>
        <p:nvSpPr>
          <p:cNvPr id="6148" name="Footer Placeholder 3"/>
          <p:cNvSpPr>
            <a:spLocks noGrp="1"/>
          </p:cNvSpPr>
          <p:nvPr>
            <p:ph type="ftr" sz="quarter" idx="10"/>
          </p:nvPr>
        </p:nvSpPr>
        <p:spPr>
          <a:noFill/>
        </p:spPr>
        <p:txBody>
          <a:bodyPr/>
          <a:lstStyle/>
          <a:p>
            <a:r>
              <a:rPr lang="en-US" dirty="0"/>
              <a:t>©SoftMoore Consulting</a:t>
            </a:r>
          </a:p>
        </p:txBody>
      </p:sp>
      <p:sp>
        <p:nvSpPr>
          <p:cNvPr id="6149" name="Slide Number Placeholder 4"/>
          <p:cNvSpPr>
            <a:spLocks noGrp="1"/>
          </p:cNvSpPr>
          <p:nvPr>
            <p:ph type="sldNum" sz="quarter" idx="11"/>
          </p:nvPr>
        </p:nvSpPr>
        <p:spPr>
          <a:noFill/>
        </p:spPr>
        <p:txBody>
          <a:bodyPr/>
          <a:lstStyle/>
          <a:p>
            <a:r>
              <a:rPr lang="en-US" dirty="0"/>
              <a:t>Slide </a:t>
            </a:r>
            <a:fld id="{C69BB9DA-6BC1-475A-9D42-BD2EB79B294B}" type="slidenum">
              <a:rPr lang="en-US" smtClean="0"/>
              <a:pPr/>
              <a:t>6</a:t>
            </a:fld>
            <a:endParaRPr lang="en-US" dirty="0"/>
          </a:p>
        </p:txBody>
      </p:sp>
      <p:grpSp>
        <p:nvGrpSpPr>
          <p:cNvPr id="4" name="Group 3">
            <a:extLst>
              <a:ext uri="{FF2B5EF4-FFF2-40B4-BE49-F238E27FC236}">
                <a16:creationId xmlns:a16="http://schemas.microsoft.com/office/drawing/2014/main" id="{C837C133-F0C3-4ED7-9847-07BDA8CA597D}"/>
              </a:ext>
            </a:extLst>
          </p:cNvPr>
          <p:cNvGrpSpPr/>
          <p:nvPr/>
        </p:nvGrpSpPr>
        <p:grpSpPr>
          <a:xfrm>
            <a:off x="3146233" y="4623900"/>
            <a:ext cx="2793826" cy="1408493"/>
            <a:chOff x="3146233" y="4623900"/>
            <a:chExt cx="2793826" cy="1408493"/>
          </a:xfrm>
        </p:grpSpPr>
        <p:sp>
          <p:nvSpPr>
            <p:cNvPr id="6150" name="Text Box 1028"/>
            <p:cNvSpPr txBox="1">
              <a:spLocks noChangeArrowheads="1"/>
            </p:cNvSpPr>
            <p:nvPr/>
          </p:nvSpPr>
          <p:spPr bwMode="auto">
            <a:xfrm>
              <a:off x="3965089" y="4623900"/>
              <a:ext cx="1173399" cy="369974"/>
            </a:xfrm>
            <a:prstGeom prst="rect">
              <a:avLst/>
            </a:prstGeom>
            <a:noFill/>
            <a:ln w="9525">
              <a:solidFill>
                <a:schemeClr val="tx1"/>
              </a:solidFill>
              <a:miter lim="800000"/>
              <a:headEnd/>
              <a:tailEnd/>
            </a:ln>
          </p:spPr>
          <p:txBody>
            <a:bodyPr wrap="none" lIns="92075" tIns="46038" rIns="92075" bIns="46038">
              <a:spAutoFit/>
            </a:bodyPr>
            <a:lstStyle/>
            <a:p>
              <a:r>
                <a:rPr lang="en-US" sz="1800" dirty="0"/>
                <a:t>LoopStmt</a:t>
              </a:r>
            </a:p>
          </p:txBody>
        </p:sp>
        <p:sp>
          <p:nvSpPr>
            <p:cNvPr id="6151" name="Text Box 1029"/>
            <p:cNvSpPr txBox="1">
              <a:spLocks noChangeArrowheads="1"/>
            </p:cNvSpPr>
            <p:nvPr/>
          </p:nvSpPr>
          <p:spPr bwMode="auto">
            <a:xfrm>
              <a:off x="3146233" y="5662419"/>
              <a:ext cx="1327286" cy="369974"/>
            </a:xfrm>
            <a:prstGeom prst="rect">
              <a:avLst/>
            </a:prstGeom>
            <a:noFill/>
            <a:ln w="9525">
              <a:solidFill>
                <a:schemeClr val="tx1"/>
              </a:solidFill>
              <a:miter lim="800000"/>
              <a:headEnd/>
              <a:tailEnd/>
            </a:ln>
          </p:spPr>
          <p:txBody>
            <a:bodyPr wrap="none" lIns="92075" tIns="46038" rIns="92075" bIns="46038">
              <a:spAutoFit/>
            </a:bodyPr>
            <a:lstStyle/>
            <a:p>
              <a:r>
                <a:rPr lang="en-US" sz="1800" dirty="0"/>
                <a:t>Expression</a:t>
              </a:r>
            </a:p>
          </p:txBody>
        </p:sp>
        <p:sp>
          <p:nvSpPr>
            <p:cNvPr id="6152" name="Text Box 1030"/>
            <p:cNvSpPr txBox="1">
              <a:spLocks noChangeArrowheads="1"/>
            </p:cNvSpPr>
            <p:nvPr/>
          </p:nvSpPr>
          <p:spPr bwMode="auto">
            <a:xfrm>
              <a:off x="4702541" y="5662419"/>
              <a:ext cx="1237518" cy="369974"/>
            </a:xfrm>
            <a:prstGeom prst="rect">
              <a:avLst/>
            </a:prstGeom>
            <a:noFill/>
            <a:ln w="9525">
              <a:solidFill>
                <a:schemeClr val="tx1"/>
              </a:solidFill>
              <a:miter lim="800000"/>
              <a:headEnd/>
              <a:tailEnd/>
            </a:ln>
          </p:spPr>
          <p:txBody>
            <a:bodyPr wrap="none" lIns="92075" tIns="46038" rIns="92075" bIns="46038">
              <a:spAutoFit/>
            </a:bodyPr>
            <a:lstStyle/>
            <a:p>
              <a:r>
                <a:rPr lang="en-US" sz="1800" dirty="0"/>
                <a:t>Statement</a:t>
              </a:r>
            </a:p>
          </p:txBody>
        </p:sp>
        <p:cxnSp>
          <p:nvCxnSpPr>
            <p:cNvPr id="6153" name="AutoShape 1031"/>
            <p:cNvCxnSpPr>
              <a:cxnSpLocks noChangeShapeType="1"/>
              <a:stCxn id="12" idx="2"/>
              <a:endCxn id="6151" idx="0"/>
            </p:cNvCxnSpPr>
            <p:nvPr/>
          </p:nvCxnSpPr>
          <p:spPr bwMode="auto">
            <a:xfrm rot="5400000">
              <a:off x="3945089" y="5055719"/>
              <a:ext cx="471488" cy="741913"/>
            </a:xfrm>
            <a:prstGeom prst="bentConnector3">
              <a:avLst>
                <a:gd name="adj1" fmla="val 50000"/>
              </a:avLst>
            </a:prstGeom>
            <a:noFill/>
            <a:ln w="9525">
              <a:solidFill>
                <a:schemeClr val="tx1"/>
              </a:solidFill>
              <a:miter lim="800000"/>
              <a:headEnd type="none" w="lg" len="lg"/>
              <a:tailEnd type="none" w="lg" len="lg"/>
            </a:ln>
          </p:spPr>
        </p:cxnSp>
        <p:cxnSp>
          <p:nvCxnSpPr>
            <p:cNvPr id="6154" name="AutoShape 1032"/>
            <p:cNvCxnSpPr>
              <a:cxnSpLocks noChangeShapeType="1"/>
              <a:stCxn id="12" idx="2"/>
              <a:endCxn id="6152" idx="0"/>
            </p:cNvCxnSpPr>
            <p:nvPr/>
          </p:nvCxnSpPr>
          <p:spPr bwMode="auto">
            <a:xfrm rot="16200000" flipH="1">
              <a:off x="4700800" y="5041919"/>
              <a:ext cx="471488" cy="769511"/>
            </a:xfrm>
            <a:prstGeom prst="bentConnector3">
              <a:avLst>
                <a:gd name="adj1" fmla="val 50000"/>
              </a:avLst>
            </a:prstGeom>
            <a:noFill/>
            <a:ln w="9525">
              <a:solidFill>
                <a:schemeClr val="tx1"/>
              </a:solidFill>
              <a:miter lim="800000"/>
              <a:headEnd type="none" w="lg" len="lg"/>
              <a:tailEnd type="none" w="lg" len="lg"/>
            </a:ln>
          </p:spPr>
        </p:cxnSp>
        <p:sp>
          <p:nvSpPr>
            <p:cNvPr id="12" name="AutoShape 1033"/>
            <p:cNvSpPr>
              <a:spLocks noChangeArrowheads="1"/>
            </p:cNvSpPr>
            <p:nvPr/>
          </p:nvSpPr>
          <p:spPr bwMode="auto">
            <a:xfrm>
              <a:off x="4483526" y="5008368"/>
              <a:ext cx="136525" cy="182563"/>
            </a:xfrm>
            <a:prstGeom prst="diamond">
              <a:avLst/>
            </a:prstGeom>
            <a:noFill/>
            <a:ln w="9525">
              <a:solidFill>
                <a:schemeClr val="tx1"/>
              </a:solidFill>
              <a:miter lim="800000"/>
              <a:headEnd type="none" w="sm" len="sm"/>
              <a:tailEnd type="none" w="sm" len="sm"/>
            </a:ln>
          </p:spPr>
          <p:txBody>
            <a:bodyPr wrap="none" lIns="92075" tIns="46038" rIns="92075" bIns="46038" anchor="ctr"/>
            <a:lstStyle/>
            <a:p>
              <a:endParaRPr lang="en-US" dirty="0">
                <a:latin typeface="+mn-lt"/>
              </a:endParaRPr>
            </a:p>
          </p:txBody>
        </p:sp>
        <p:sp>
          <p:nvSpPr>
            <p:cNvPr id="2" name="TextBox 1"/>
            <p:cNvSpPr txBox="1"/>
            <p:nvPr/>
          </p:nvSpPr>
          <p:spPr>
            <a:xfrm>
              <a:off x="5330085" y="5352662"/>
              <a:ext cx="304892" cy="419695"/>
            </a:xfrm>
            <a:prstGeom prst="rect">
              <a:avLst/>
            </a:prstGeom>
            <a:noFill/>
          </p:spPr>
          <p:txBody>
            <a:bodyPr wrap="none" rtlCol="0">
              <a:spAutoFit/>
            </a:bodyPr>
            <a:lstStyle/>
            <a:p>
              <a:r>
                <a:rPr lang="en-US" dirty="0"/>
                <a:t>*</a:t>
              </a:r>
            </a:p>
          </p:txBody>
        </p:sp>
        <p:sp>
          <p:nvSpPr>
            <p:cNvPr id="14" name="TextBox 13">
              <a:extLst>
                <a:ext uri="{FF2B5EF4-FFF2-40B4-BE49-F238E27FC236}">
                  <a16:creationId xmlns:a16="http://schemas.microsoft.com/office/drawing/2014/main" id="{E7040C70-D1A8-44C9-8544-09B56E375FCF}"/>
                </a:ext>
              </a:extLst>
            </p:cNvPr>
            <p:cNvSpPr txBox="1"/>
            <p:nvPr/>
          </p:nvSpPr>
          <p:spPr>
            <a:xfrm>
              <a:off x="3311475" y="5363184"/>
              <a:ext cx="527709" cy="338554"/>
            </a:xfrm>
            <a:prstGeom prst="rect">
              <a:avLst/>
            </a:prstGeom>
            <a:noFill/>
          </p:spPr>
          <p:txBody>
            <a:bodyPr wrap="none" rtlCol="0">
              <a:spAutoFit/>
            </a:bodyPr>
            <a:lstStyle/>
            <a:p>
              <a:r>
                <a:rPr lang="en-US" sz="1600" dirty="0"/>
                <a:t>0..1</a:t>
              </a: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a:latin typeface="Consolas" pitchFamily="49" charset="0"/>
                <a:cs typeface="Consolas" pitchFamily="49" charset="0"/>
              </a:rPr>
              <a:t>LoopStmt</a:t>
            </a:r>
          </a:p>
        </p:txBody>
      </p:sp>
      <p:sp>
        <p:nvSpPr>
          <p:cNvPr id="3" name="Content Placeholder 2"/>
          <p:cNvSpPr>
            <a:spLocks noGrp="1"/>
          </p:cNvSpPr>
          <p:nvPr>
            <p:ph idx="1"/>
          </p:nvPr>
        </p:nvSpPr>
        <p:spPr>
          <a:xfrm>
            <a:off x="458788" y="1363663"/>
            <a:ext cx="8229600" cy="4935537"/>
          </a:xfrm>
        </p:spPr>
        <p:txBody>
          <a:bodyPr lIns="182880" tIns="91440"/>
          <a:lstStyle/>
          <a:p>
            <a:pPr marL="0" indent="0">
              <a:spcBef>
                <a:spcPts val="200"/>
              </a:spcBef>
              <a:buNone/>
            </a:pPr>
            <a:r>
              <a:rPr lang="en-US" sz="1800" dirty="0">
                <a:latin typeface="Consolas" pitchFamily="49" charset="0"/>
                <a:cs typeface="Consolas" pitchFamily="49" charset="0"/>
              </a:rPr>
              <a:t>public class LoopStmt extends Statement</a:t>
            </a:r>
          </a:p>
          <a:p>
            <a:pPr marL="0" indent="0">
              <a:spcBef>
                <a:spcPts val="200"/>
              </a:spcBef>
              <a:buNone/>
            </a:pPr>
            <a:r>
              <a:rPr lang="en-US" sz="1800" dirty="0">
                <a:latin typeface="Consolas" pitchFamily="49" charset="0"/>
                <a:cs typeface="Consolas" pitchFamily="49" charset="0"/>
              </a:rPr>
              <a:t>  {</a:t>
            </a:r>
          </a:p>
          <a:p>
            <a:pPr marL="0" indent="0">
              <a:spcBef>
                <a:spcPts val="200"/>
              </a:spcBef>
              <a:buNone/>
            </a:pPr>
            <a:r>
              <a:rPr lang="en-US" sz="1800" dirty="0">
                <a:latin typeface="Consolas" pitchFamily="49" charset="0"/>
                <a:cs typeface="Consolas" pitchFamily="49" charset="0"/>
              </a:rPr>
              <a:t>    private Expression whileExpr;</a:t>
            </a:r>
          </a:p>
          <a:p>
            <a:pPr marL="0" indent="0">
              <a:spcBef>
                <a:spcPts val="200"/>
              </a:spcBef>
              <a:buNone/>
            </a:pPr>
            <a:r>
              <a:rPr lang="en-US" sz="1800" dirty="0">
                <a:latin typeface="Consolas" pitchFamily="49" charset="0"/>
                <a:cs typeface="Consolas" pitchFamily="49" charset="0"/>
              </a:rPr>
              <a:t>    private List&lt;Statement&gt; statements;</a:t>
            </a:r>
          </a:p>
          <a:p>
            <a:pPr marL="0" indent="0">
              <a:spcBef>
                <a:spcPts val="200"/>
              </a:spcBef>
              <a:buNone/>
            </a:pPr>
            <a:endParaRPr lang="en-US" sz="1800" dirty="0">
              <a:latin typeface="Consolas" pitchFamily="49" charset="0"/>
              <a:cs typeface="Consolas" pitchFamily="49" charset="0"/>
            </a:endParaRPr>
          </a:p>
          <a:p>
            <a:pPr marL="0" indent="0">
              <a:spcBef>
                <a:spcPts val="200"/>
              </a:spcBef>
              <a:buNone/>
            </a:pPr>
            <a:r>
              <a:rPr lang="en-US" sz="1800" dirty="0">
                <a:latin typeface="Consolas" pitchFamily="49" charset="0"/>
                <a:cs typeface="Consolas" pitchFamily="49" charset="0"/>
              </a:rPr>
              <a:t>    public LoopStmt(Expression </a:t>
            </a:r>
            <a:r>
              <a:rPr lang="en-US" sz="1800" dirty="0" err="1">
                <a:latin typeface="Consolas" pitchFamily="49" charset="0"/>
                <a:cs typeface="Consolas" pitchFamily="49" charset="0"/>
              </a:rPr>
              <a:t>whileExpr</a:t>
            </a:r>
            <a:r>
              <a:rPr lang="en-US" sz="1800" dirty="0">
                <a:latin typeface="Consolas" pitchFamily="49" charset="0"/>
                <a:cs typeface="Consolas" pitchFamily="49" charset="0"/>
              </a:rPr>
              <a:t>,</a:t>
            </a:r>
          </a:p>
          <a:p>
            <a:pPr marL="0" indent="0">
              <a:spcBef>
                <a:spcPts val="200"/>
              </a:spcBef>
              <a:buNone/>
            </a:pPr>
            <a:r>
              <a:rPr lang="en-US" sz="1800" dirty="0">
                <a:latin typeface="Consolas" pitchFamily="49" charset="0"/>
                <a:cs typeface="Consolas" pitchFamily="49" charset="0"/>
              </a:rPr>
              <a:t>                    List&lt;Statement&gt; statements)</a:t>
            </a:r>
          </a:p>
          <a:p>
            <a:pPr marL="0" indent="0">
              <a:spcBef>
                <a:spcPts val="200"/>
              </a:spcBef>
              <a:buNone/>
            </a:pPr>
            <a:r>
              <a:rPr lang="en-US" sz="1800" dirty="0">
                <a:latin typeface="Consolas" pitchFamily="49" charset="0"/>
                <a:cs typeface="Consolas" pitchFamily="49" charset="0"/>
              </a:rPr>
              <a:t>      {</a:t>
            </a:r>
          </a:p>
          <a:p>
            <a:pPr marL="0" indent="0">
              <a:spcBef>
                <a:spcPts val="200"/>
              </a:spcBef>
              <a:buNone/>
            </a:pPr>
            <a:r>
              <a:rPr lang="en-US" sz="1800" dirty="0">
                <a:latin typeface="Consolas" pitchFamily="49" charset="0"/>
                <a:cs typeface="Consolas" pitchFamily="49" charset="0"/>
              </a:rPr>
              <a:t>        this.whileExpr  = whileExpr;</a:t>
            </a:r>
          </a:p>
          <a:p>
            <a:pPr marL="0" indent="0">
              <a:spcBef>
                <a:spcPts val="200"/>
              </a:spcBef>
              <a:buNone/>
            </a:pPr>
            <a:r>
              <a:rPr lang="en-US" sz="1800" dirty="0">
                <a:latin typeface="Consolas" pitchFamily="49" charset="0"/>
                <a:cs typeface="Consolas" pitchFamily="49" charset="0"/>
              </a:rPr>
              <a:t>        this.statements = statements;</a:t>
            </a:r>
          </a:p>
          <a:p>
            <a:pPr marL="0" indent="0">
              <a:spcBef>
                <a:spcPts val="200"/>
              </a:spcBef>
              <a:buNone/>
            </a:pPr>
            <a:r>
              <a:rPr lang="en-US" sz="1800" dirty="0">
                <a:latin typeface="Consolas" pitchFamily="49" charset="0"/>
                <a:cs typeface="Consolas" pitchFamily="49" charset="0"/>
              </a:rPr>
              <a:t>        ...</a:t>
            </a:r>
          </a:p>
          <a:p>
            <a:pPr marL="0" indent="0">
              <a:spcBef>
                <a:spcPts val="200"/>
              </a:spcBef>
              <a:buNone/>
            </a:pPr>
            <a:r>
              <a:rPr lang="en-US" sz="1800" dirty="0">
                <a:latin typeface="Consolas" pitchFamily="49" charset="0"/>
                <a:cs typeface="Consolas" pitchFamily="49" charset="0"/>
              </a:rPr>
              <a:t>      }</a:t>
            </a:r>
          </a:p>
          <a:p>
            <a:pPr marL="0" indent="0">
              <a:spcBef>
                <a:spcPts val="200"/>
              </a:spcBef>
              <a:buNone/>
            </a:pPr>
            <a:r>
              <a:rPr lang="en-US" sz="1800" dirty="0">
                <a:latin typeface="Consolas" pitchFamily="49" charset="0"/>
                <a:cs typeface="Consolas" pitchFamily="49" charset="0"/>
              </a:rPr>
              <a:t>    ...</a:t>
            </a:r>
          </a:p>
          <a:p>
            <a:pPr marL="0" indent="0">
              <a:spcBef>
                <a:spcPts val="200"/>
              </a:spcBef>
              <a:buNone/>
            </a:pPr>
            <a:r>
              <a:rPr lang="en-US" sz="180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7</a:t>
            </a:fld>
            <a:endParaRPr lang="en-US" dirty="0"/>
          </a:p>
        </p:txBody>
      </p:sp>
      <p:sp>
        <p:nvSpPr>
          <p:cNvPr id="8" name="TextBox 7"/>
          <p:cNvSpPr txBox="1"/>
          <p:nvPr/>
        </p:nvSpPr>
        <p:spPr>
          <a:xfrm>
            <a:off x="2217830" y="5710535"/>
            <a:ext cx="4708341" cy="461665"/>
          </a:xfrm>
          <a:prstGeom prst="rect">
            <a:avLst/>
          </a:prstGeom>
          <a:noFill/>
          <a:ln>
            <a:solidFill>
              <a:schemeClr val="tx1"/>
            </a:solidFill>
          </a:ln>
        </p:spPr>
        <p:txBody>
          <a:bodyPr wrap="none" rtlCol="0">
            <a:spAutoFit/>
          </a:bodyPr>
          <a:lstStyle/>
          <a:p>
            <a:r>
              <a:rPr lang="en-US" dirty="0"/>
              <a:t>Note that </a:t>
            </a:r>
            <a:r>
              <a:rPr lang="en-US" dirty="0">
                <a:latin typeface="Consolas" panose="020B0609020204030204" pitchFamily="49" charset="0"/>
              </a:rPr>
              <a:t>whileExpr</a:t>
            </a:r>
            <a:r>
              <a:rPr lang="en-US" dirty="0"/>
              <a:t> can be null.</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p:cNvSpPr>
            <a:spLocks noGrp="1" noChangeArrowheads="1"/>
          </p:cNvSpPr>
          <p:nvPr>
            <p:ph type="title"/>
          </p:nvPr>
        </p:nvSpPr>
        <p:spPr/>
        <p:txBody>
          <a:bodyPr/>
          <a:lstStyle/>
          <a:p>
            <a:r>
              <a:rPr lang="en-US" dirty="0"/>
              <a:t>Abstract Syntax Trees: Example 3</a:t>
            </a:r>
          </a:p>
        </p:txBody>
      </p:sp>
      <p:sp>
        <p:nvSpPr>
          <p:cNvPr id="5125" name="Rectangle 3"/>
          <p:cNvSpPr>
            <a:spLocks noGrp="1" noChangeArrowheads="1"/>
          </p:cNvSpPr>
          <p:nvPr>
            <p:ph type="body" idx="1"/>
          </p:nvPr>
        </p:nvSpPr>
        <p:spPr/>
        <p:txBody>
          <a:bodyPr/>
          <a:lstStyle/>
          <a:p>
            <a:r>
              <a:rPr lang="en-US" dirty="0"/>
              <a:t>For binary expressions, part of the grammar exists simply to define operator precedence.</a:t>
            </a:r>
          </a:p>
          <a:p>
            <a:r>
              <a:rPr lang="en-US" dirty="0"/>
              <a:t>Once an expression has been parsed, we do not need to preserve additional information about nonterminals that were introduced to define precedence (</a:t>
            </a:r>
            <a:r>
              <a:rPr lang="en-US" dirty="0">
                <a:latin typeface="Consolas" panose="020B0609020204030204" pitchFamily="49" charset="0"/>
              </a:rPr>
              <a:t>relation</a:t>
            </a:r>
            <a:r>
              <a:rPr lang="en-US" dirty="0"/>
              <a:t>, </a:t>
            </a:r>
            <a:r>
              <a:rPr lang="en-US" dirty="0">
                <a:latin typeface="Consolas" panose="020B0609020204030204" pitchFamily="49" charset="0"/>
              </a:rPr>
              <a:t>simpleExpr</a:t>
            </a:r>
            <a:r>
              <a:rPr lang="en-US" dirty="0"/>
              <a:t>, </a:t>
            </a:r>
            <a:r>
              <a:rPr lang="en-US" dirty="0">
                <a:latin typeface="Consolas" panose="020B0609020204030204" pitchFamily="49" charset="0"/>
              </a:rPr>
              <a:t>term</a:t>
            </a:r>
            <a:r>
              <a:rPr lang="en-US" dirty="0"/>
              <a:t>, </a:t>
            </a:r>
            <a:r>
              <a:rPr lang="en-US" dirty="0">
                <a:latin typeface="Consolas" panose="020B0609020204030204" pitchFamily="49" charset="0"/>
              </a:rPr>
              <a:t>factor</a:t>
            </a:r>
            <a:r>
              <a:rPr lang="en-US" dirty="0"/>
              <a:t>, etc.).</a:t>
            </a:r>
          </a:p>
          <a:p>
            <a:r>
              <a:rPr lang="en-US" dirty="0"/>
              <a:t>A binary expression AST would contain only the operator and the left and right operands.  The parsing algorithm would build the AST so as to preserve operator precedence</a:t>
            </a:r>
            <a:r>
              <a:rPr lang="en-US" i="1" dirty="0"/>
              <a:t>.</a:t>
            </a:r>
          </a:p>
        </p:txBody>
      </p:sp>
      <p:sp>
        <p:nvSpPr>
          <p:cNvPr id="5122" name="Footer Placeholder 3"/>
          <p:cNvSpPr>
            <a:spLocks noGrp="1"/>
          </p:cNvSpPr>
          <p:nvPr>
            <p:ph type="ftr" sz="quarter" idx="10"/>
          </p:nvPr>
        </p:nvSpPr>
        <p:spPr/>
        <p:txBody>
          <a:bodyPr/>
          <a:lstStyle/>
          <a:p>
            <a:r>
              <a:rPr lang="en-US" dirty="0"/>
              <a:t>©SoftMoore Consulting</a:t>
            </a:r>
          </a:p>
        </p:txBody>
      </p:sp>
      <p:sp>
        <p:nvSpPr>
          <p:cNvPr id="5123" name="Slide Number Placeholder 4"/>
          <p:cNvSpPr>
            <a:spLocks noGrp="1"/>
          </p:cNvSpPr>
          <p:nvPr>
            <p:ph type="sldNum" sz="quarter" idx="11"/>
          </p:nvPr>
        </p:nvSpPr>
        <p:spPr/>
        <p:txBody>
          <a:bodyPr/>
          <a:lstStyle/>
          <a:p>
            <a:r>
              <a:rPr lang="en-US" dirty="0"/>
              <a:t>Slide </a:t>
            </a:r>
            <a:fld id="{9016C2D6-0D24-4B62-B632-9F7F22BA6511}" type="slidenum">
              <a:rPr lang="en-US" smtClean="0"/>
              <a:pPr/>
              <a:t>8</a:t>
            </a:fld>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p:cNvSpPr>
            <a:spLocks noGrp="1" noChangeArrowheads="1"/>
          </p:cNvSpPr>
          <p:nvPr>
            <p:ph type="title"/>
          </p:nvPr>
        </p:nvSpPr>
        <p:spPr/>
        <p:txBody>
          <a:bodyPr/>
          <a:lstStyle/>
          <a:p>
            <a:r>
              <a:rPr lang="en-US" dirty="0"/>
              <a:t>Abstract Syntax Trees: Example 3</a:t>
            </a:r>
            <a:br>
              <a:rPr lang="en-US" dirty="0"/>
            </a:br>
            <a:r>
              <a:rPr lang="en-US" sz="2400" dirty="0"/>
              <a:t>(continued)</a:t>
            </a:r>
          </a:p>
        </p:txBody>
      </p:sp>
      <p:sp>
        <p:nvSpPr>
          <p:cNvPr id="5122" name="Footer Placeholder 3"/>
          <p:cNvSpPr>
            <a:spLocks noGrp="1"/>
          </p:cNvSpPr>
          <p:nvPr>
            <p:ph type="ftr" sz="quarter" idx="10"/>
          </p:nvPr>
        </p:nvSpPr>
        <p:spPr>
          <a:noFill/>
        </p:spPr>
        <p:txBody>
          <a:bodyPr/>
          <a:lstStyle/>
          <a:p>
            <a:r>
              <a:rPr lang="en-US" dirty="0"/>
              <a:t>©SoftMoore Consulting</a:t>
            </a:r>
          </a:p>
        </p:txBody>
      </p:sp>
      <p:sp>
        <p:nvSpPr>
          <p:cNvPr id="5123" name="Slide Number Placeholder 4"/>
          <p:cNvSpPr>
            <a:spLocks noGrp="1"/>
          </p:cNvSpPr>
          <p:nvPr>
            <p:ph type="sldNum" sz="quarter" idx="11"/>
          </p:nvPr>
        </p:nvSpPr>
        <p:spPr>
          <a:noFill/>
        </p:spPr>
        <p:txBody>
          <a:bodyPr/>
          <a:lstStyle/>
          <a:p>
            <a:r>
              <a:rPr lang="en-US" dirty="0"/>
              <a:t>Slide </a:t>
            </a:r>
            <a:fld id="{9016C2D6-0D24-4B62-B632-9F7F22BA6511}" type="slidenum">
              <a:rPr lang="en-US" smtClean="0"/>
              <a:pPr/>
              <a:t>9</a:t>
            </a:fld>
            <a:endParaRPr lang="en-US" dirty="0"/>
          </a:p>
        </p:txBody>
      </p:sp>
      <p:grpSp>
        <p:nvGrpSpPr>
          <p:cNvPr id="2" name="Group 1"/>
          <p:cNvGrpSpPr/>
          <p:nvPr/>
        </p:nvGrpSpPr>
        <p:grpSpPr>
          <a:xfrm>
            <a:off x="1909835" y="1853656"/>
            <a:ext cx="5324330" cy="2003651"/>
            <a:chOff x="1951892" y="1765733"/>
            <a:chExt cx="5324330" cy="2003651"/>
          </a:xfrm>
        </p:grpSpPr>
        <p:sp>
          <p:nvSpPr>
            <p:cNvPr id="5126" name="Text Box 4"/>
            <p:cNvSpPr txBox="1">
              <a:spLocks noChangeArrowheads="1"/>
            </p:cNvSpPr>
            <p:nvPr/>
          </p:nvSpPr>
          <p:spPr bwMode="auto">
            <a:xfrm>
              <a:off x="3840480" y="1765733"/>
              <a:ext cx="1463040" cy="548640"/>
            </a:xfrm>
            <a:prstGeom prst="rect">
              <a:avLst/>
            </a:prstGeom>
            <a:noFill/>
            <a:ln w="9525">
              <a:solidFill>
                <a:schemeClr val="tx1"/>
              </a:solidFill>
              <a:miter lim="800000"/>
              <a:headEnd/>
              <a:tailEnd/>
            </a:ln>
          </p:spPr>
          <p:txBody>
            <a:bodyPr wrap="none" lIns="92075" tIns="46038" rIns="92075" bIns="46038" anchor="ctr">
              <a:noAutofit/>
            </a:bodyPr>
            <a:lstStyle/>
            <a:p>
              <a:r>
                <a:rPr lang="en-US" sz="1800" i="1" dirty="0"/>
                <a:t>BinaryExpr</a:t>
              </a:r>
            </a:p>
          </p:txBody>
        </p:sp>
        <p:sp>
          <p:nvSpPr>
            <p:cNvPr id="5127" name="Text Box 5"/>
            <p:cNvSpPr txBox="1">
              <a:spLocks noChangeArrowheads="1"/>
            </p:cNvSpPr>
            <p:nvPr/>
          </p:nvSpPr>
          <p:spPr bwMode="auto">
            <a:xfrm>
              <a:off x="1951892" y="3037864"/>
              <a:ext cx="1645920" cy="731520"/>
            </a:xfrm>
            <a:prstGeom prst="rect">
              <a:avLst/>
            </a:prstGeom>
            <a:noFill/>
            <a:ln w="9525">
              <a:solidFill>
                <a:schemeClr val="tx1"/>
              </a:solidFill>
              <a:miter lim="800000"/>
              <a:headEnd/>
              <a:tailEnd/>
            </a:ln>
          </p:spPr>
          <p:txBody>
            <a:bodyPr wrap="none" lIns="92075" tIns="46038" rIns="92075" bIns="46038" anchor="ctr">
              <a:spAutoFit/>
            </a:bodyPr>
            <a:lstStyle/>
            <a:p>
              <a:r>
                <a:rPr lang="en-US" sz="1800" dirty="0"/>
                <a:t>Expression</a:t>
              </a:r>
            </a:p>
            <a:p>
              <a:r>
                <a:rPr lang="en-US" sz="1800" dirty="0"/>
                <a:t>(leftOperand)</a:t>
              </a:r>
            </a:p>
          </p:txBody>
        </p:sp>
        <p:sp>
          <p:nvSpPr>
            <p:cNvPr id="5128" name="Text Box 6"/>
            <p:cNvSpPr txBox="1">
              <a:spLocks noChangeArrowheads="1"/>
            </p:cNvSpPr>
            <p:nvPr/>
          </p:nvSpPr>
          <p:spPr bwMode="auto">
            <a:xfrm>
              <a:off x="5538862" y="3037864"/>
              <a:ext cx="1737360" cy="731520"/>
            </a:xfrm>
            <a:prstGeom prst="rect">
              <a:avLst/>
            </a:prstGeom>
            <a:noFill/>
            <a:ln w="9525">
              <a:solidFill>
                <a:schemeClr val="tx1"/>
              </a:solidFill>
              <a:miter lim="800000"/>
              <a:headEnd/>
              <a:tailEnd/>
            </a:ln>
          </p:spPr>
          <p:txBody>
            <a:bodyPr wrap="none" lIns="92075" tIns="46038" rIns="92075" bIns="46038" anchor="ctr">
              <a:noAutofit/>
            </a:bodyPr>
            <a:lstStyle/>
            <a:p>
              <a:r>
                <a:rPr lang="en-US" sz="1800" dirty="0"/>
                <a:t>Expression</a:t>
              </a:r>
            </a:p>
            <a:p>
              <a:r>
                <a:rPr lang="en-US" sz="1800" dirty="0"/>
                <a:t>(rightOperand)</a:t>
              </a:r>
            </a:p>
          </p:txBody>
        </p:sp>
        <p:cxnSp>
          <p:nvCxnSpPr>
            <p:cNvPr id="5129" name="AutoShape 7"/>
            <p:cNvCxnSpPr>
              <a:cxnSpLocks noChangeShapeType="1"/>
              <a:stCxn id="14" idx="2"/>
              <a:endCxn id="5127" idx="0"/>
            </p:cNvCxnSpPr>
            <p:nvPr/>
          </p:nvCxnSpPr>
          <p:spPr bwMode="auto">
            <a:xfrm rot="5400000">
              <a:off x="3407429" y="1873292"/>
              <a:ext cx="531996" cy="1797149"/>
            </a:xfrm>
            <a:prstGeom prst="bentConnector3">
              <a:avLst>
                <a:gd name="adj1" fmla="val 50000"/>
              </a:avLst>
            </a:prstGeom>
            <a:noFill/>
            <a:ln w="9525">
              <a:solidFill>
                <a:schemeClr val="tx1"/>
              </a:solidFill>
              <a:miter lim="800000"/>
              <a:headEnd/>
              <a:tailEnd type="none" w="med" len="med"/>
            </a:ln>
          </p:spPr>
        </p:cxnSp>
        <p:cxnSp>
          <p:nvCxnSpPr>
            <p:cNvPr id="5130" name="AutoShape 8"/>
            <p:cNvCxnSpPr>
              <a:cxnSpLocks noChangeShapeType="1"/>
              <a:stCxn id="14" idx="2"/>
              <a:endCxn id="5128" idx="0"/>
            </p:cNvCxnSpPr>
            <p:nvPr/>
          </p:nvCxnSpPr>
          <p:spPr bwMode="auto">
            <a:xfrm rot="16200000" flipH="1">
              <a:off x="5223773" y="1854095"/>
              <a:ext cx="531996" cy="1835541"/>
            </a:xfrm>
            <a:prstGeom prst="bentConnector3">
              <a:avLst>
                <a:gd name="adj1" fmla="val 50000"/>
              </a:avLst>
            </a:prstGeom>
            <a:noFill/>
            <a:ln w="9525">
              <a:solidFill>
                <a:schemeClr val="tx1"/>
              </a:solidFill>
              <a:miter lim="800000"/>
              <a:headEnd/>
              <a:tailEnd type="none" w="med" len="med"/>
            </a:ln>
          </p:spPr>
        </p:cxnSp>
        <p:sp>
          <p:nvSpPr>
            <p:cNvPr id="5131" name="Text Box 9"/>
            <p:cNvSpPr txBox="1">
              <a:spLocks noChangeArrowheads="1"/>
            </p:cNvSpPr>
            <p:nvPr/>
          </p:nvSpPr>
          <p:spPr bwMode="auto">
            <a:xfrm>
              <a:off x="3931920" y="3036277"/>
              <a:ext cx="1280160" cy="731520"/>
            </a:xfrm>
            <a:prstGeom prst="rect">
              <a:avLst/>
            </a:prstGeom>
            <a:noFill/>
            <a:ln w="9525">
              <a:solidFill>
                <a:schemeClr val="tx1"/>
              </a:solidFill>
              <a:miter lim="800000"/>
              <a:headEnd/>
              <a:tailEnd/>
            </a:ln>
          </p:spPr>
          <p:txBody>
            <a:bodyPr wrap="none" lIns="92075" tIns="46038" rIns="92075" bIns="46038" anchor="ctr">
              <a:spAutoFit/>
            </a:bodyPr>
            <a:lstStyle/>
            <a:p>
              <a:r>
                <a:rPr lang="en-US" sz="1800" dirty="0"/>
                <a:t>Token</a:t>
              </a:r>
            </a:p>
            <a:p>
              <a:r>
                <a:rPr lang="en-US" sz="1800" dirty="0"/>
                <a:t>(operator)</a:t>
              </a:r>
            </a:p>
          </p:txBody>
        </p:sp>
        <p:sp>
          <p:nvSpPr>
            <p:cNvPr id="14" name="AutoShape 1033"/>
            <p:cNvSpPr>
              <a:spLocks noChangeArrowheads="1"/>
            </p:cNvSpPr>
            <p:nvPr/>
          </p:nvSpPr>
          <p:spPr bwMode="auto">
            <a:xfrm>
              <a:off x="4503738" y="2323305"/>
              <a:ext cx="136525" cy="182563"/>
            </a:xfrm>
            <a:prstGeom prst="diamond">
              <a:avLst/>
            </a:prstGeom>
            <a:noFill/>
            <a:ln w="9525">
              <a:solidFill>
                <a:schemeClr val="tx1"/>
              </a:solidFill>
              <a:miter lim="800000"/>
              <a:headEnd type="none" w="sm" len="sm"/>
              <a:tailEnd type="none" w="sm" len="sm"/>
            </a:ln>
          </p:spPr>
          <p:txBody>
            <a:bodyPr wrap="none" lIns="92075" tIns="46038" rIns="92075" bIns="46038" anchor="ctr"/>
            <a:lstStyle/>
            <a:p>
              <a:endParaRPr lang="en-US" dirty="0">
                <a:latin typeface="+mn-lt"/>
              </a:endParaRPr>
            </a:p>
          </p:txBody>
        </p:sp>
        <p:cxnSp>
          <p:nvCxnSpPr>
            <p:cNvPr id="3" name="Straight Connector 2"/>
            <p:cNvCxnSpPr>
              <a:stCxn id="14" idx="2"/>
              <a:endCxn id="5131" idx="0"/>
            </p:cNvCxnSpPr>
            <p:nvPr/>
          </p:nvCxnSpPr>
          <p:spPr bwMode="auto">
            <a:xfrm flipH="1">
              <a:off x="4572000" y="2505868"/>
              <a:ext cx="1" cy="530409"/>
            </a:xfrm>
            <a:prstGeom prst="line">
              <a:avLst/>
            </a:prstGeom>
            <a:noFill/>
            <a:ln w="9525" cap="flat" cmpd="sng" algn="ctr">
              <a:solidFill>
                <a:schemeClr val="tx1"/>
              </a:solidFill>
              <a:prstDash val="solid"/>
              <a:round/>
              <a:headEnd type="none" w="med" len="med"/>
              <a:tailEnd type="none" w="med" len="med"/>
            </a:ln>
            <a:effectLst/>
          </p:spPr>
        </p:cxnSp>
      </p:grpSp>
    </p:spTree>
    <p:extLst>
      <p:ext uri="{BB962C8B-B14F-4D97-AF65-F5344CB8AC3E}">
        <p14:creationId xmlns:p14="http://schemas.microsoft.com/office/powerpoint/2010/main" val="2633506681"/>
      </p:ext>
    </p:extLst>
  </p:cSld>
  <p:clrMapOvr>
    <a:masterClrMapping/>
  </p:clrMapOvr>
</p:sld>
</file>

<file path=ppt/theme/theme1.xml><?xml version="1.0" encoding="utf-8"?>
<a:theme xmlns:a="http://schemas.openxmlformats.org/drawingml/2006/main" name="SoftMoore2">
  <a:themeElements>
    <a:clrScheme name="">
      <a:dk1>
        <a:srgbClr val="000099"/>
      </a:dk1>
      <a:lt1>
        <a:srgbClr val="FFFFFF"/>
      </a:lt1>
      <a:dk2>
        <a:srgbClr val="CBCBCB"/>
      </a:dk2>
      <a:lt2>
        <a:srgbClr val="000000"/>
      </a:lt2>
      <a:accent1>
        <a:srgbClr val="009999"/>
      </a:accent1>
      <a:accent2>
        <a:srgbClr val="FF9933"/>
      </a:accent2>
      <a:accent3>
        <a:srgbClr val="FFFFFF"/>
      </a:accent3>
      <a:accent4>
        <a:srgbClr val="000082"/>
      </a:accent4>
      <a:accent5>
        <a:srgbClr val="AACACA"/>
      </a:accent5>
      <a:accent6>
        <a:srgbClr val="E78A2D"/>
      </a:accent6>
      <a:hlink>
        <a:srgbClr val="330099"/>
      </a:hlink>
      <a:folHlink>
        <a:srgbClr val="CBCBCB"/>
      </a:folHlink>
    </a:clrScheme>
    <a:fontScheme name="SoftMoore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SoftMoore2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SoftMoore2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SoftMoore2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C:\JMoore\Training\SoftMoore2.pot</Template>
  <TotalTime>6393</TotalTime>
  <Words>4625</Words>
  <Application>Microsoft Office PowerPoint</Application>
  <PresentationFormat>On-screen Show (4:3)</PresentationFormat>
  <Paragraphs>757</Paragraphs>
  <Slides>55</Slides>
  <Notes>32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55</vt:i4>
      </vt:variant>
    </vt:vector>
  </HeadingPairs>
  <TitlesOfParts>
    <vt:vector size="59" baseType="lpstr">
      <vt:lpstr>Arial</vt:lpstr>
      <vt:lpstr>Calibri</vt:lpstr>
      <vt:lpstr>Consolas</vt:lpstr>
      <vt:lpstr>SoftMoore2</vt:lpstr>
      <vt:lpstr>Abstract Syntax Trees</vt:lpstr>
      <vt:lpstr>Abstract Syntax Trees</vt:lpstr>
      <vt:lpstr>Representing Abstract Syntax Trees</vt:lpstr>
      <vt:lpstr>Abstract Syntax Trees: Example 1</vt:lpstr>
      <vt:lpstr>Class AssignmentStmt</vt:lpstr>
      <vt:lpstr>Abstract Syntax Trees: Example 2</vt:lpstr>
      <vt:lpstr>Class LoopStmt</vt:lpstr>
      <vt:lpstr>Abstract Syntax Trees: Example 3</vt:lpstr>
      <vt:lpstr>Abstract Syntax Trees: Example 3 (continued)</vt:lpstr>
      <vt:lpstr>Class BinaryExpr</vt:lpstr>
      <vt:lpstr>Structure of Abstract Syntax Trees</vt:lpstr>
      <vt:lpstr>Outline of Class AST</vt:lpstr>
      <vt:lpstr>Subclasses of AST</vt:lpstr>
      <vt:lpstr>Using Collection Classes</vt:lpstr>
      <vt:lpstr>Naming Conventions for AST</vt:lpstr>
      <vt:lpstr>Naming Conventions for AST (continued)</vt:lpstr>
      <vt:lpstr>Method parseLiteral()</vt:lpstr>
      <vt:lpstr>Partial AST Inheritance Diagram for the Language CPRL</vt:lpstr>
      <vt:lpstr>Language Constraints Associated With Identifiers</vt:lpstr>
      <vt:lpstr>Class IdTable</vt:lpstr>
      <vt:lpstr>Selected Methods in Class IdTable</vt:lpstr>
      <vt:lpstr>Selected Methods in Class IdTable (continued)</vt:lpstr>
      <vt:lpstr>Adding Declarations to IdTable</vt:lpstr>
      <vt:lpstr>Interface NamedDecl</vt:lpstr>
      <vt:lpstr>Interface NamedDecl (continued)</vt:lpstr>
      <vt:lpstr>Example: Using Interface NamedDecl</vt:lpstr>
      <vt:lpstr>Using IdTable to Check Applied Occurrences of Identifiers</vt:lpstr>
      <vt:lpstr>Using IdTable to Check Applied Occurrences of Identifiers (continued)</vt:lpstr>
      <vt:lpstr>Types in CPRL</vt:lpstr>
      <vt:lpstr>Class Type</vt:lpstr>
      <vt:lpstr>Class ArrayType</vt:lpstr>
      <vt:lpstr>Example: Parsing a ConstDecl</vt:lpstr>
      <vt:lpstr>Example: Parsing a ConstDecl (continued)</vt:lpstr>
      <vt:lpstr>Example: Parsing a ConstDecl (continued)</vt:lpstr>
      <vt:lpstr>The Scope Level of a Variable Declaration</vt:lpstr>
      <vt:lpstr>Example: Scope Levels</vt:lpstr>
      <vt:lpstr>VarDecl versus SingleVarDecl</vt:lpstr>
      <vt:lpstr>Class SingleVarDecl</vt:lpstr>
      <vt:lpstr>Class VarDecl</vt:lpstr>
      <vt:lpstr>Method parseInitialDecls()</vt:lpstr>
      <vt:lpstr>Method parseInitialDecls() (continued)</vt:lpstr>
      <vt:lpstr>Example: Abstract Syntax Tree</vt:lpstr>
      <vt:lpstr>Example: Abstract Syntax Tree (continued)</vt:lpstr>
      <vt:lpstr>Determining Types of Expressions</vt:lpstr>
      <vt:lpstr>Example: RelationalExpr</vt:lpstr>
      <vt:lpstr>Example: AddingExpr</vt:lpstr>
      <vt:lpstr>Example: AddingExpr (continued)</vt:lpstr>
      <vt:lpstr>Example: Variable</vt:lpstr>
      <vt:lpstr>Example: Variable (continued)</vt:lpstr>
      <vt:lpstr>Example: Variable (continued)</vt:lpstr>
      <vt:lpstr>Maintaining Context During Parsing</vt:lpstr>
      <vt:lpstr>Class LoopContext</vt:lpstr>
      <vt:lpstr>Class SubprogramContext</vt:lpstr>
      <vt:lpstr>Example: Using Context During Parsing</vt:lpstr>
      <vt:lpstr>Version 3 of the Parser (Abstract Syntax Trees)</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Abstract Syntax Trees</dc:title>
  <dc:creator>John I. Moore, Jr.</dc:creator>
  <cp:lastModifiedBy>John Moore</cp:lastModifiedBy>
  <cp:revision>364</cp:revision>
  <cp:lastPrinted>2020-08-26T14:35:11Z</cp:lastPrinted>
  <dcterms:created xsi:type="dcterms:W3CDTF">2005-01-12T21:47:45Z</dcterms:created>
  <dcterms:modified xsi:type="dcterms:W3CDTF">2020-08-26T14:44:19Z</dcterms:modified>
</cp:coreProperties>
</file>