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7"/>
  </p:notesMasterIdLst>
  <p:handoutMasterIdLst>
    <p:handoutMasterId r:id="rId28"/>
  </p:handoutMasterIdLst>
  <p:sldIdLst>
    <p:sldId id="256" r:id="rId2"/>
    <p:sldId id="259" r:id="rId3"/>
    <p:sldId id="257" r:id="rId4"/>
    <p:sldId id="265" r:id="rId5"/>
    <p:sldId id="258" r:id="rId6"/>
    <p:sldId id="260" r:id="rId7"/>
    <p:sldId id="261" r:id="rId8"/>
    <p:sldId id="262" r:id="rId9"/>
    <p:sldId id="264" r:id="rId10"/>
    <p:sldId id="263" r:id="rId11"/>
    <p:sldId id="295" r:id="rId12"/>
    <p:sldId id="276" r:id="rId13"/>
    <p:sldId id="293" r:id="rId14"/>
    <p:sldId id="268" r:id="rId15"/>
    <p:sldId id="283" r:id="rId16"/>
    <p:sldId id="284" r:id="rId17"/>
    <p:sldId id="280" r:id="rId18"/>
    <p:sldId id="279" r:id="rId19"/>
    <p:sldId id="294" r:id="rId20"/>
    <p:sldId id="281" r:id="rId21"/>
    <p:sldId id="271" r:id="rId22"/>
    <p:sldId id="285" r:id="rId23"/>
    <p:sldId id="289" r:id="rId24"/>
    <p:sldId id="286" r:id="rId25"/>
    <p:sldId id="287"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62" autoAdjust="0"/>
    <p:restoredTop sz="97055" autoAdjust="0"/>
  </p:normalViewPr>
  <p:slideViewPr>
    <p:cSldViewPr>
      <p:cViewPr varScale="1">
        <p:scale>
          <a:sx n="70" d="100"/>
          <a:sy n="70" d="100"/>
        </p:scale>
        <p:origin x="58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10</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11</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12</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4083585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14</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17</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18</a:t>
            </a:fld>
            <a:endParaRPr lang="en-US" dirty="0"/>
          </a:p>
        </p:txBody>
      </p:sp>
    </p:spTree>
    <p:extLst>
      <p:ext uri="{BB962C8B-B14F-4D97-AF65-F5344CB8AC3E}">
        <p14:creationId xmlns:p14="http://schemas.microsoft.com/office/powerpoint/2010/main" val="3576895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19</a:t>
            </a:fld>
            <a:endParaRPr lang="en-US" dirty="0"/>
          </a:p>
        </p:txBody>
      </p:sp>
    </p:spTree>
    <p:extLst>
      <p:ext uri="{BB962C8B-B14F-4D97-AF65-F5344CB8AC3E}">
        <p14:creationId xmlns:p14="http://schemas.microsoft.com/office/powerpoint/2010/main" val="191845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20</a:t>
            </a:fld>
            <a:endParaRPr lang="en-US" dirty="0"/>
          </a:p>
        </p:txBody>
      </p:sp>
    </p:spTree>
    <p:extLst>
      <p:ext uri="{BB962C8B-B14F-4D97-AF65-F5344CB8AC3E}">
        <p14:creationId xmlns:p14="http://schemas.microsoft.com/office/powerpoint/2010/main" val="1665225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21</a:t>
            </a:fld>
            <a:endParaRPr lang="en-US" dirty="0"/>
          </a:p>
        </p:txBody>
      </p:sp>
    </p:spTree>
    <p:extLst>
      <p:ext uri="{BB962C8B-B14F-4D97-AF65-F5344CB8AC3E}">
        <p14:creationId xmlns:p14="http://schemas.microsoft.com/office/powerpoint/2010/main" val="2722471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22</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23</a:t>
            </a:fld>
            <a:endParaRPr lang="en-US" dirty="0"/>
          </a:p>
        </p:txBody>
      </p:sp>
    </p:spTree>
    <p:extLst>
      <p:ext uri="{BB962C8B-B14F-4D97-AF65-F5344CB8AC3E}">
        <p14:creationId xmlns:p14="http://schemas.microsoft.com/office/powerpoint/2010/main" val="318181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24</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25</a:t>
            </a:fld>
            <a:endParaRPr lang="en-US" dirty="0"/>
          </a:p>
        </p:txBody>
      </p:sp>
    </p:spTree>
    <p:extLst>
      <p:ext uri="{BB962C8B-B14F-4D97-AF65-F5344CB8AC3E}">
        <p14:creationId xmlns:p14="http://schemas.microsoft.com/office/powerpoint/2010/main" val="162771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8</a:t>
            </a:fld>
            <a:endParaRPr lang="en-US" dirty="0"/>
          </a:p>
        </p:txBody>
      </p:sp>
    </p:spTree>
    <p:extLst>
      <p:ext uri="{BB962C8B-B14F-4D97-AF65-F5344CB8AC3E}">
        <p14:creationId xmlns:p14="http://schemas.microsoft.com/office/powerpoint/2010/main" val="848122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9</a:t>
            </a:fld>
            <a:endParaRPr lang="en-US" dirty="0"/>
          </a:p>
        </p:txBody>
      </p:sp>
    </p:spTree>
    <p:extLst>
      <p:ext uri="{BB962C8B-B14F-4D97-AF65-F5344CB8AC3E}">
        <p14:creationId xmlns:p14="http://schemas.microsoft.com/office/powerpoint/2010/main" val="2233536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the method </a:t>
            </a:r>
            <a:r>
              <a:rPr lang="en-US" dirty="0">
                <a:latin typeface="Consolas" pitchFamily="49" charset="0"/>
                <a:cs typeface="Consolas" pitchFamily="49" charset="0"/>
              </a:rPr>
              <a:t>checkConstraints()</a:t>
            </a:r>
            <a:r>
              <a:rPr lang="en-US" dirty="0"/>
              <a:t>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assert </a:t>
            </a:r>
            <a:r>
              <a:rPr lang="en-US" sz="1800" dirty="0" err="1">
                <a:latin typeface="Consolas" pitchFamily="49" charset="0"/>
                <a:cs typeface="Consolas" pitchFamily="49" charset="0"/>
              </a:rPr>
              <a:t>declPart</a:t>
            </a:r>
            <a:r>
              <a:rPr lang="en-US" sz="1800" dirty="0">
                <a:latin typeface="Consolas" pitchFamily="49" charset="0"/>
                <a:cs typeface="Consolas" pitchFamily="49" charset="0"/>
              </a:rPr>
              <a:t> != null : "</a:t>
            </a:r>
            <a:r>
              <a:rPr lang="en-US" sz="1800" dirty="0" err="1">
                <a:latin typeface="Consolas" pitchFamily="49" charset="0"/>
                <a:cs typeface="Consolas" pitchFamily="49" charset="0"/>
              </a:rPr>
              <a:t>declPart</a:t>
            </a:r>
            <a:r>
              <a:rPr lang="en-US" sz="1800" dirty="0">
                <a:latin typeface="Consolas" pitchFamily="49" charset="0"/>
                <a:cs typeface="Consolas" pitchFamily="49" charset="0"/>
              </a:rPr>
              <a:t> should never be null.";</a:t>
            </a:r>
          </a:p>
          <a:p>
            <a:pPr marL="274320" lvl="1" indent="0">
              <a:spcBef>
                <a:spcPts val="200"/>
              </a:spcBef>
              <a:buFontTx/>
              <a:buNone/>
            </a:pPr>
            <a:r>
              <a:rPr lang="en-US" sz="1800" dirty="0">
                <a:latin typeface="Consolas" pitchFamily="49" charset="0"/>
                <a:cs typeface="Consolas" pitchFamily="49" charset="0"/>
              </a:rPr>
              <a:t>    assert </a:t>
            </a:r>
            <a:r>
              <a:rPr lang="en-US" sz="1800" dirty="0" err="1">
                <a:latin typeface="Consolas" pitchFamily="49" charset="0"/>
                <a:cs typeface="Consolas" pitchFamily="49" charset="0"/>
              </a:rPr>
              <a:t>stmtPart</a:t>
            </a:r>
            <a:r>
              <a:rPr lang="en-US" sz="1800" dirty="0">
                <a:latin typeface="Consolas" pitchFamily="49" charset="0"/>
                <a:cs typeface="Consolas" pitchFamily="49" charset="0"/>
              </a:rPr>
              <a:t> != null : "</a:t>
            </a:r>
            <a:r>
              <a:rPr lang="en-US" sz="1800" dirty="0" err="1">
                <a:latin typeface="Consolas" pitchFamily="49" charset="0"/>
                <a:cs typeface="Consolas" pitchFamily="49" charset="0"/>
              </a:rPr>
              <a:t>stmtPart</a:t>
            </a:r>
            <a:r>
              <a:rPr lang="en-US" sz="1800" dirty="0">
                <a:latin typeface="Consolas" pitchFamily="49" charset="0"/>
                <a:cs typeface="Consolas" pitchFamily="49" charset="0"/>
              </a:rPr>
              <a:t> should never be null.";</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declPart.checkConstraints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stmtPart.checkConstraints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endParaRPr lang="en-US" sz="4800" dirty="0">
              <a:latin typeface="Consolas" pitchFamily="49" charset="0"/>
              <a:cs typeface="Consolas" pitchFamily="49" charset="0"/>
            </a:endParaRP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11</a:t>
            </a:fld>
            <a:endParaRPr lang="en-US"/>
          </a:p>
        </p:txBody>
      </p:sp>
    </p:spTree>
    <p:extLst>
      <p:ext uri="{BB962C8B-B14F-4D97-AF65-F5344CB8AC3E}">
        <p14:creationId xmlns:p14="http://schemas.microsoft.com/office/powerpoint/2010/main" val="255581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a:latin typeface="Consolas" pitchFamily="49" charset="0"/>
                <a:cs typeface="Consolas" pitchFamily="49" charset="0"/>
              </a:rPr>
              <a:t>DeclarativePart</a:t>
            </a:r>
          </a:p>
        </p:txBody>
      </p:sp>
      <p:sp>
        <p:nvSpPr>
          <p:cNvPr id="21507" name="Content Placeholder 2"/>
          <p:cNvSpPr>
            <a:spLocks noGrp="1"/>
          </p:cNvSpPr>
          <p:nvPr>
            <p:ph idx="1"/>
          </p:nvPr>
        </p:nvSpPr>
        <p:spPr>
          <a:xfrm>
            <a:off x="458788" y="1363663"/>
            <a:ext cx="8226425" cy="4935537"/>
          </a:xfrm>
        </p:spPr>
        <p:txBody>
          <a:bodyPr tIns="91440"/>
          <a:lstStyle/>
          <a:p>
            <a:pPr marL="182880" indent="0">
              <a:spcBef>
                <a:spcPts val="200"/>
              </a:spcBef>
              <a:buFontTx/>
              <a:buNone/>
            </a:pPr>
            <a:r>
              <a:rPr lang="en-US" sz="1800" dirty="0">
                <a:latin typeface="Consolas" pitchFamily="49" charset="0"/>
                <a:cs typeface="Consolas" pitchFamily="49" charset="0"/>
              </a:rPr>
              <a:t>@Override</a:t>
            </a:r>
          </a:p>
          <a:p>
            <a:pPr marL="182880" indent="0">
              <a:spcBef>
                <a:spcPts val="200"/>
              </a:spcBef>
              <a:buFontTx/>
              <a:buNone/>
            </a:pPr>
            <a:r>
              <a:rPr lang="en-US" sz="1800" dirty="0">
                <a:latin typeface="Consolas" pitchFamily="49" charset="0"/>
                <a:cs typeface="Consolas" pitchFamily="49" charset="0"/>
              </a:rPr>
              <a:t>public void checkConstraints()</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for (InitialDecl decl : initialDecls)</a:t>
            </a:r>
          </a:p>
          <a:p>
            <a:pPr marL="18288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182880" indent="0">
              <a:spcBef>
                <a:spcPts val="200"/>
              </a:spcBef>
              <a:buFontTx/>
              <a:buNone/>
            </a:pPr>
            <a:endParaRPr lang="en-US" sz="1800" dirty="0">
              <a:latin typeface="Consolas" pitchFamily="49" charset="0"/>
              <a:cs typeface="Consolas" pitchFamily="49" charset="0"/>
            </a:endParaRPr>
          </a:p>
          <a:p>
            <a:pPr marL="182880" indent="0">
              <a:spcBef>
                <a:spcPts val="200"/>
              </a:spcBef>
              <a:buFontTx/>
              <a:buNone/>
            </a:pPr>
            <a:r>
              <a:rPr lang="en-US" sz="1800" dirty="0">
                <a:latin typeface="Consolas" pitchFamily="49" charset="0"/>
                <a:cs typeface="Consolas" pitchFamily="49" charset="0"/>
              </a:rPr>
              <a:t>    for (SubprogramDecl decl : subprogDecls)</a:t>
            </a:r>
          </a:p>
          <a:p>
            <a:pPr marL="18288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StatementPart</a:t>
            </a:r>
            <a:endParaRPr lang="en-US" dirty="0"/>
          </a:p>
        </p:txBody>
      </p:sp>
      <p:sp>
        <p:nvSpPr>
          <p:cNvPr id="12291" name="Content Placeholder 2"/>
          <p:cNvSpPr>
            <a:spLocks noGrp="1"/>
          </p:cNvSpPr>
          <p:nvPr>
            <p:ph idx="1"/>
          </p:nvPr>
        </p:nvSpPr>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endParaRPr lang="en-US" sz="4800" dirty="0">
              <a:latin typeface="Consolas" pitchFamily="49" charset="0"/>
              <a:cs typeface="Consolas" pitchFamily="49" charset="0"/>
            </a:endParaRP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1067559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a:t>Adding Expression and Multiplying Expression</a:t>
            </a:r>
          </a:p>
          <a:p>
            <a:pPr lvl="1"/>
            <a:r>
              <a:rPr lang="en-US" dirty="0"/>
              <a:t>Type Rule: Both operands must have type Integer.</a:t>
            </a:r>
          </a:p>
          <a:p>
            <a:pPr lvl="1"/>
            <a:r>
              <a:rPr lang="en-US" dirty="0"/>
              <a:t>Miscellaneous Rule: The result has type Integer.</a:t>
            </a:r>
          </a:p>
          <a:p>
            <a:r>
              <a:rPr lang="en-US" dirty="0"/>
              <a:t>Assignment Statement</a:t>
            </a:r>
          </a:p>
          <a:p>
            <a:pPr lvl="1"/>
            <a:r>
              <a:rPr lang="en-US" dirty="0"/>
              <a:t>Type Rule: The variable (on the left side of the assignment) and the expression (on the right side) must have the same type.</a:t>
            </a:r>
          </a:p>
          <a:p>
            <a:r>
              <a:rPr lang="en-US" dirty="0"/>
              <a:t>Exit Statement</a:t>
            </a:r>
          </a:p>
          <a:p>
            <a:pPr lvl="1"/>
            <a:r>
              <a:rPr lang="en-US" dirty="0"/>
              <a:t>Type Rule: If a “when” expression exists, it must have type Boolean.</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14</a:t>
            </a:fld>
            <a:endParaRPr lang="en-US"/>
          </a:p>
        </p:txBody>
      </p:sp>
      <p:sp>
        <p:nvSpPr>
          <p:cNvPr id="6" name="Rectangle 5"/>
          <p:cNvSpPr/>
          <p:nvPr/>
        </p:nvSpPr>
        <p:spPr bwMode="auto">
          <a:xfrm>
            <a:off x="1874146" y="5776436"/>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a:t>If Statement</a:t>
            </a:r>
          </a:p>
          <a:p>
            <a:pPr lvl="1"/>
            <a:r>
              <a:rPr lang="en-US" dirty="0"/>
              <a:t>Type Rule: The expression must have type Boolean.</a:t>
            </a:r>
          </a:p>
          <a:p>
            <a:pPr lvl="1"/>
            <a:r>
              <a:rPr lang="en-US" dirty="0"/>
              <a:t>Type Rule: The expression for any “</a:t>
            </a:r>
            <a:r>
              <a:rPr lang="en-US" dirty="0" err="1"/>
              <a:t>elsif</a:t>
            </a:r>
            <a:r>
              <a:rPr lang="en-US" dirty="0"/>
              <a:t>” clauses must have type Boolean.</a:t>
            </a:r>
          </a:p>
          <a:p>
            <a:r>
              <a:rPr lang="en-US" dirty="0"/>
              <a:t>Read Statement</a:t>
            </a:r>
          </a:p>
          <a:p>
            <a:pPr lvl="1"/>
            <a:r>
              <a:rPr lang="en-US" dirty="0"/>
              <a:t>Type Rule: The variable must have either type Integer or type Char.</a:t>
            </a:r>
          </a:p>
          <a:p>
            <a:r>
              <a:rPr lang="en-US" dirty="0"/>
              <a:t>Logical Expression</a:t>
            </a:r>
          </a:p>
          <a:p>
            <a:pPr lvl="1"/>
            <a:r>
              <a:rPr lang="en-US" dirty="0"/>
              <a:t>Type Rule: Both operands must have type Boolean.</a:t>
            </a:r>
          </a:p>
          <a:p>
            <a:pPr lvl="1"/>
            <a:r>
              <a:rPr lang="en-US" dirty="0"/>
              <a:t>Miscellaneous Rule: The result has type Boolean.</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a:t>Loop Statement</a:t>
            </a:r>
          </a:p>
          <a:p>
            <a:pPr lvl="1"/>
            <a:r>
              <a:rPr lang="en-US" dirty="0"/>
              <a:t>Type Rule: If a “while” expression exists, it must have type Boolean.</a:t>
            </a:r>
          </a:p>
          <a:p>
            <a:r>
              <a:rPr lang="en-US" dirty="0"/>
              <a:t>Negation Expression</a:t>
            </a:r>
          </a:p>
          <a:p>
            <a:pPr lvl="1"/>
            <a:r>
              <a:rPr lang="en-US" dirty="0"/>
              <a:t>Type Rule: The operand must have type Integer.</a:t>
            </a:r>
          </a:p>
          <a:p>
            <a:pPr lvl="1"/>
            <a:r>
              <a:rPr lang="en-US" dirty="0"/>
              <a:t>Miscellaneous Rule: The result has type Integer.</a:t>
            </a:r>
          </a:p>
          <a:p>
            <a:r>
              <a:rPr lang="en-US" dirty="0"/>
              <a:t>Not Expression</a:t>
            </a:r>
          </a:p>
          <a:p>
            <a:pPr lvl="1"/>
            <a:r>
              <a:rPr lang="en-US" dirty="0"/>
              <a:t>Type Rule: The operand must have type Boolean.</a:t>
            </a:r>
          </a:p>
          <a:p>
            <a:pPr lvl="1"/>
            <a:r>
              <a:rPr lang="en-US" dirty="0"/>
              <a:t>Miscellaneous Rule: The result has type Boolean.</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a:t>Relational Expression</a:t>
            </a:r>
          </a:p>
          <a:p>
            <a:pPr lvl="1"/>
            <a:r>
              <a:rPr lang="en-US" dirty="0"/>
              <a:t>Type Rule: Both operands must have the same type.</a:t>
            </a:r>
          </a:p>
          <a:p>
            <a:pPr lvl="1"/>
            <a:r>
              <a:rPr lang="en-US" dirty="0"/>
              <a:t>Type Rule: Only scalar types (Integer, Char, or Boolean) are allowed for operands.  (For example, in CPRL, you can’t have a relational expression where both operands are arrays or string literals.)</a:t>
            </a:r>
          </a:p>
          <a:p>
            <a:pPr lvl="1"/>
            <a:r>
              <a:rPr lang="en-US" dirty="0"/>
              <a:t>Miscellaneous Rule: The result has type Boolean.</a:t>
            </a:r>
          </a:p>
          <a:p>
            <a:r>
              <a:rPr lang="en-US" dirty="0"/>
              <a:t>Variable Declaration and Single Variable Declaration</a:t>
            </a:r>
          </a:p>
          <a:p>
            <a:pPr lvl="1"/>
            <a:r>
              <a:rPr lang="en-US" dirty="0"/>
              <a:t>Type Rule: The type should be Integer, Boolean, Char, or a user-defined array type.</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Constant Declaration and Constant Value</a:t>
            </a:r>
          </a:p>
          <a:p>
            <a:pPr lvl="1"/>
            <a:r>
              <a:rPr lang="en-US" dirty="0"/>
              <a:t>Miscellaneous Rule: If the literal value has type Integer, then it must be able to be converted to an integer value on the CPRL virtual machine.  (In other words, check that Integer.parseInt() will not fail.)  If the check fails for a constant declaration, then set the literal’s value to a valid value for Integer in order to prevent additional error messages every time that the constant declaration is used.</a:t>
            </a:r>
          </a:p>
          <a:p>
            <a:r>
              <a:rPr lang="en-US" dirty="0"/>
              <a:t>Write Statement</a:t>
            </a:r>
          </a:p>
          <a:p>
            <a:pPr lvl="1"/>
            <a:r>
              <a:rPr lang="en-US" dirty="0"/>
              <a:t>Miscellaneous Rule: For a “write” statement (but not “</a:t>
            </a:r>
            <a:r>
              <a:rPr lang="en-US" dirty="0" err="1"/>
              <a:t>writeln</a:t>
            </a:r>
            <a:r>
              <a:rPr lang="en-US" dirty="0"/>
              <a:t>”), there should be at least one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endParaRPr lang="en-US" sz="2800" dirty="0"/>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19</a:t>
            </a:fld>
            <a:endParaRPr lang="en-US"/>
          </a:p>
        </p:txBody>
      </p:sp>
      <p:sp>
        <p:nvSpPr>
          <p:cNvPr id="6" name="Rectangle 5"/>
          <p:cNvSpPr/>
          <p:nvPr/>
        </p:nvSpPr>
        <p:spPr bwMode="auto">
          <a:xfrm>
            <a:off x="1450956" y="5334000"/>
            <a:ext cx="6242094"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SubprogramContext.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18216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 not be specified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Function Declaration</a:t>
            </a:r>
          </a:p>
          <a:p>
            <a:pPr lvl="1"/>
            <a:r>
              <a:rPr lang="en-US" dirty="0"/>
              <a:t>Miscellaneous Rule: There should be no </a:t>
            </a:r>
            <a:r>
              <a:rPr lang="en-US" dirty="0">
                <a:latin typeface="Consolas" panose="020B0609020204030204" pitchFamily="49" charset="0"/>
              </a:rPr>
              <a:t>var</a:t>
            </a:r>
            <a:r>
              <a:rPr lang="en-US" dirty="0"/>
              <a:t> parameters.</a:t>
            </a:r>
          </a:p>
          <a:p>
            <a:pPr lvl="1"/>
            <a:r>
              <a:rPr lang="en-US" dirty="0"/>
              <a:t>Miscellaneous Rule: There should be at least one return statement.</a:t>
            </a:r>
          </a:p>
          <a:p>
            <a:r>
              <a:rPr lang="en-US" dirty="0"/>
              <a:t>Subprogram Call (for both procedures and functions)</a:t>
            </a:r>
          </a:p>
          <a:p>
            <a:pPr lvl="1"/>
            <a:r>
              <a:rPr lang="en-US" dirty="0"/>
              <a:t>Type Rule: The number of actual parameters should be the same as the number of formal parameters, and each corresponding pair of parameter types should match.</a:t>
            </a:r>
          </a:p>
          <a:p>
            <a:r>
              <a:rPr lang="en-US" dirty="0"/>
              <a:t>Procedure Call</a:t>
            </a:r>
          </a:p>
          <a:p>
            <a:pPr lvl="1"/>
            <a:r>
              <a:rPr lang="en-US" dirty="0"/>
              <a:t>Miscellaneous Rule: If the formal parameter is a </a:t>
            </a:r>
            <a:r>
              <a:rPr lang="en-US" dirty="0" err="1">
                <a:latin typeface="Consolas" panose="020B0609020204030204" pitchFamily="49" charset="0"/>
              </a:rPr>
              <a:t>var</a:t>
            </a:r>
            <a:r>
              <a:rPr lang="en-US" dirty="0"/>
              <a:t> parameter, then the actual parameter must be a named value (not a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Array Type Declaration</a:t>
            </a:r>
          </a:p>
          <a:p>
            <a:pPr lvl="1"/>
            <a:r>
              <a:rPr lang="en-US" dirty="0"/>
              <a:t>Type Rule: The constant value specifying the number of items in the array must have type Integer, and the associated value must be a positive number.</a:t>
            </a:r>
          </a:p>
          <a:p>
            <a:r>
              <a:rPr lang="en-US" dirty="0"/>
              <a:t>Variable (and therefore also for Named Value)</a:t>
            </a:r>
          </a:p>
          <a:p>
            <a:pPr lvl="1"/>
            <a:r>
              <a:rPr lang="en-US" dirty="0"/>
              <a:t>Each index expression must have type Integer.</a:t>
            </a:r>
          </a:p>
          <a:p>
            <a:pPr lvl="1"/>
            <a:r>
              <a:rPr lang="en-US" dirty="0"/>
              <a:t>Index expressions are permitted only for variables with an array type.</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22</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91440"/>
          <a:lstStyle/>
          <a:p>
            <a:pPr marL="182880" indent="0">
              <a:spcBef>
                <a:spcPts val="100"/>
              </a:spcBef>
              <a:buFontTx/>
              <a:buNone/>
            </a:pPr>
            <a:r>
              <a:rPr lang="en-US" sz="1800" dirty="0">
                <a:latin typeface="Consolas" pitchFamily="49" charset="0"/>
              </a:rPr>
              <a:t>@Override</a:t>
            </a:r>
          </a:p>
          <a:p>
            <a:pPr marL="182880" indent="0">
              <a:spcBef>
                <a:spcPts val="100"/>
              </a:spcBef>
              <a:buFontTx/>
              <a:buNone/>
            </a:pPr>
            <a:r>
              <a:rPr lang="en-US" sz="1800" dirty="0">
                <a:latin typeface="Consolas" pitchFamily="49" charset="0"/>
              </a:rPr>
              <a:t>public void checkConstraints()</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r>
              <a:rPr lang="en-US" sz="1800" dirty="0" err="1">
                <a:latin typeface="Consolas" pitchFamily="49" charset="0"/>
              </a:rPr>
              <a:t>variable.checkConstraints</a:t>
            </a:r>
            <a:r>
              <a:rPr lang="en-US" sz="1800" dirty="0">
                <a:latin typeface="Consolas" pitchFamily="49" charset="0"/>
              </a:rPr>
              <a:t>();</a:t>
            </a:r>
          </a:p>
          <a:p>
            <a:pPr marL="182880" indent="0">
              <a:spcBef>
                <a:spcPts val="100"/>
              </a:spcBef>
              <a:buFontTx/>
              <a:buNone/>
            </a:pPr>
            <a:endParaRPr lang="en-US" sz="1800" dirty="0">
              <a:latin typeface="Consolas" pitchFamily="49" charset="0"/>
            </a:endParaRPr>
          </a:p>
          <a:p>
            <a:pPr marL="182880" indent="0">
              <a:spcBef>
                <a:spcPts val="100"/>
              </a:spcBef>
              <a:buFontTx/>
              <a:buNone/>
            </a:pPr>
            <a:r>
              <a:rPr lang="en-US" sz="1800" dirty="0">
                <a:latin typeface="Consolas" pitchFamily="49" charset="0"/>
              </a:rPr>
              <a:t>        if (!matchTypes(</a:t>
            </a:r>
            <a:r>
              <a:rPr lang="en-US" sz="1800" dirty="0" err="1">
                <a:latin typeface="Consolas" pitchFamily="49" charset="0"/>
              </a:rPr>
              <a:t>variable.getType</a:t>
            </a:r>
            <a:r>
              <a:rPr lang="en-US" sz="1800" dirty="0">
                <a:latin typeface="Consolas" pitchFamily="49" charset="0"/>
              </a:rPr>
              <a:t>(), expr.getType()))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"Type mismatch ...";</a:t>
            </a:r>
          </a:p>
          <a:p>
            <a:pPr marL="182880" indent="0">
              <a:spcBef>
                <a:spcPts val="100"/>
              </a:spcBef>
              <a:buFontTx/>
              <a:buNone/>
            </a:pPr>
            <a:r>
              <a:rPr lang="en-US" sz="1800" dirty="0">
                <a:latin typeface="Consolas" pitchFamily="49" charset="0"/>
              </a:rPr>
              <a:t>            throw error(assignPosition, </a:t>
            </a:r>
            <a:r>
              <a:rPr lang="en-US" sz="1800" dirty="0" err="1">
                <a:latin typeface="Consolas" pitchFamily="49" charset="0"/>
              </a:rPr>
              <a:t>errorMsg</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23</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r>
              <a:rPr lang="en-US" dirty="0">
                <a:latin typeface="Consolas" pitchFamily="49" charset="0"/>
              </a:rPr>
              <a:t> </a:t>
            </a:r>
            <a:r>
              <a:rPr lang="en-US" sz="2400" dirty="0"/>
              <a:t>(continued)</a:t>
            </a:r>
            <a:endParaRPr lang="en-US" dirty="0"/>
          </a:p>
        </p:txBody>
      </p:sp>
      <p:sp>
        <p:nvSpPr>
          <p:cNvPr id="13317" name="Rectangle 3"/>
          <p:cNvSpPr>
            <a:spLocks noGrp="1" noChangeArrowheads="1"/>
          </p:cNvSpPr>
          <p:nvPr>
            <p:ph type="body" idx="1"/>
          </p:nvPr>
        </p:nvSpPr>
        <p:spPr/>
        <p:txBody>
          <a:bodyPr tIns="91440"/>
          <a:lstStyle/>
          <a:p>
            <a:pPr marL="182880" indent="0">
              <a:spcBef>
                <a:spcPts val="100"/>
              </a:spcBef>
              <a:buFontTx/>
              <a:buNone/>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ErrorHandler.getInstance</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458788" y="1363663"/>
            <a:ext cx="8321040" cy="4935537"/>
          </a:xfrm>
        </p:spPr>
        <p:txBody>
          <a:bodyPr tIns="91440"/>
          <a:lstStyle/>
          <a:p>
            <a:pPr marL="182880" indent="0">
              <a:spcBef>
                <a:spcPct val="0"/>
              </a:spcBef>
              <a:buFontTx/>
              <a:buNone/>
              <a:defRPr/>
            </a:pPr>
            <a:r>
              <a:rPr lang="en-US" sz="1750" dirty="0">
                <a:latin typeface="Consolas" pitchFamily="49" charset="0"/>
              </a:rPr>
              <a:t>@Override</a:t>
            </a:r>
          </a:p>
          <a:p>
            <a:pPr marL="182880" indent="0">
              <a:spcBef>
                <a:spcPct val="0"/>
              </a:spcBef>
              <a:buFontTx/>
              <a:buNone/>
              <a:defRPr/>
            </a:pPr>
            <a:r>
              <a:rPr lang="en-US" sz="1750" dirty="0">
                <a:latin typeface="Consolas" pitchFamily="49" charset="0"/>
              </a:rPr>
              <a:t>public void checkConstraints()</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try</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Expression operand = </a:t>
            </a:r>
            <a:r>
              <a:rPr lang="en-US" sz="1750" dirty="0" err="1">
                <a:latin typeface="Consolas" pitchFamily="49" charset="0"/>
              </a:rPr>
              <a:t>getOperand</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r>
              <a:rPr lang="en-US" sz="1750" dirty="0" err="1">
                <a:latin typeface="Consolas" pitchFamily="49" charset="0"/>
              </a:rPr>
              <a:t>operand.checkConstraints</a:t>
            </a:r>
            <a:r>
              <a:rPr lang="en-US" sz="1750" dirty="0">
                <a:latin typeface="Consolas" pitchFamily="49" charset="0"/>
              </a:rPr>
              <a:t>();</a:t>
            </a:r>
          </a:p>
          <a:p>
            <a:pPr marL="182880" indent="0">
              <a:spcBef>
                <a:spcPct val="0"/>
              </a:spcBef>
              <a:buFontTx/>
              <a:buNone/>
              <a:defRPr/>
            </a:pPr>
            <a:endParaRPr lang="en-US" sz="1750" dirty="0">
              <a:latin typeface="Consolas" pitchFamily="49" charset="0"/>
            </a:endParaRPr>
          </a:p>
          <a:p>
            <a:pPr marL="182880" indent="0">
              <a:spcBef>
                <a:spcPct val="0"/>
              </a:spcBef>
              <a:buFontTx/>
              <a:buNone/>
              <a:defRPr/>
            </a:pPr>
            <a:r>
              <a:rPr lang="en-US" sz="1750" dirty="0">
                <a:latin typeface="Consolas" pitchFamily="49" charset="0"/>
              </a:rPr>
              <a:t>        // unary +/- can only be applied to an integer expression</a:t>
            </a:r>
          </a:p>
          <a:p>
            <a:pPr marL="182880" indent="0">
              <a:spcBef>
                <a:spcPct val="0"/>
              </a:spcBef>
              <a:buFontTx/>
              <a:buNone/>
              <a:defRPr/>
            </a:pPr>
            <a:r>
              <a:rPr lang="en-US" sz="1750" dirty="0">
                <a:latin typeface="Consolas" pitchFamily="49" charset="0"/>
              </a:rPr>
              <a:t>        if (</a:t>
            </a:r>
            <a:r>
              <a:rPr lang="en-US" sz="1750" dirty="0" err="1">
                <a:latin typeface="Consolas" pitchFamily="49" charset="0"/>
              </a:rPr>
              <a:t>operand.getType</a:t>
            </a:r>
            <a:r>
              <a:rPr lang="en-US" sz="1750" dirty="0">
                <a:latin typeface="Consolas" pitchFamily="49" charset="0"/>
              </a:rPr>
              <a:t>() != </a:t>
            </a:r>
            <a:r>
              <a:rPr lang="en-US" sz="1750" dirty="0" err="1">
                <a:latin typeface="Consolas" pitchFamily="49" charset="0"/>
              </a:rPr>
              <a:t>Type.Integer</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String </a:t>
            </a:r>
            <a:r>
              <a:rPr lang="en-US" sz="1750" dirty="0" err="1">
                <a:latin typeface="Consolas" pitchFamily="49" charset="0"/>
              </a:rPr>
              <a:t>errorMsg</a:t>
            </a:r>
            <a:r>
              <a:rPr lang="en-US" sz="1750" dirty="0">
                <a:latin typeface="Consolas" pitchFamily="49" charset="0"/>
              </a:rPr>
              <a:t> = "Expression ...";</a:t>
            </a:r>
          </a:p>
          <a:p>
            <a:pPr marL="182880" indent="0">
              <a:spcBef>
                <a:spcPct val="0"/>
              </a:spcBef>
              <a:buFontTx/>
              <a:buNone/>
              <a:defRPr/>
            </a:pPr>
            <a:r>
              <a:rPr lang="en-US" sz="1750" dirty="0">
                <a:latin typeface="Consolas" pitchFamily="49" charset="0"/>
              </a:rPr>
              <a:t>            throw error(</a:t>
            </a:r>
            <a:r>
              <a:rPr lang="en-US" sz="1750" dirty="0" err="1">
                <a:latin typeface="Consolas" pitchFamily="49" charset="0"/>
              </a:rPr>
              <a:t>operand.getPosition</a:t>
            </a:r>
            <a:r>
              <a:rPr lang="en-US" sz="1750" dirty="0">
                <a:latin typeface="Consolas" pitchFamily="49" charset="0"/>
              </a:rPr>
              <a:t>(), </a:t>
            </a:r>
            <a:r>
              <a:rPr lang="en-US" sz="1750" dirty="0" err="1">
                <a:latin typeface="Consolas" pitchFamily="49" charset="0"/>
              </a:rPr>
              <a:t>errorMsg</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24</a:t>
            </a:fld>
            <a:endParaRPr lang="en-US"/>
          </a:p>
        </p:txBody>
      </p:sp>
      <p:sp>
        <p:nvSpPr>
          <p:cNvPr id="7" name="TextBox 6"/>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r>
              <a:rPr lang="en-US" dirty="0"/>
              <a:t> </a:t>
            </a:r>
            <a:r>
              <a:rPr lang="en-US" sz="2400" dirty="0"/>
              <a:t>(continued)</a:t>
            </a:r>
            <a:endParaRPr lang="en-US" dirty="0">
              <a:latin typeface="Consolas" pitchFamily="49" charset="0"/>
              <a:cs typeface="Consolas" pitchFamily="49" charset="0"/>
            </a:endParaRPr>
          </a:p>
        </p:txBody>
      </p:sp>
      <p:sp>
        <p:nvSpPr>
          <p:cNvPr id="13315" name="Content Placeholder 2"/>
          <p:cNvSpPr>
            <a:spLocks noGrp="1"/>
          </p:cNvSpPr>
          <p:nvPr>
            <p:ph idx="1"/>
          </p:nvPr>
        </p:nvSpPr>
        <p:spPr/>
        <p:txBody>
          <a:bodyPr tIns="91440"/>
          <a:lstStyle/>
          <a:p>
            <a:pPr marL="182880" indent="0">
              <a:spcBef>
                <a:spcPct val="0"/>
              </a:spcBef>
              <a:buFontTx/>
              <a:buNone/>
              <a:defRPr/>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ErrorHandler.getInstance</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a:t>
            </a:r>
            <a:r>
              <a:rPr lang="en-US" sz="1800" dirty="0" err="1">
                <a:latin typeface="Consolas" pitchFamily="49" charset="0"/>
              </a:rPr>
              <a:t>setType</a:t>
            </a:r>
            <a:r>
              <a:rPr lang="en-US" sz="1800" dirty="0">
                <a:latin typeface="Consolas" pitchFamily="49" charset="0"/>
              </a:rPr>
              <a:t>(</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endParaRPr lang="en-US" sz="1800" dirty="0">
              <a:latin typeface="Consolas" pitchFamily="49" charset="0"/>
              <a:cs typeface="Consolas" pitchFamily="49" charset="0"/>
            </a:endParaRP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25</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dirty="0"/>
              <a:t>Syntax analysis verifies that a program conforms to</a:t>
            </a:r>
            <a:br>
              <a:rPr lang="en-US" dirty="0"/>
            </a:br>
            <a:r>
              <a:rPr lang="en-US" dirty="0"/>
              <a:t>the formal syntax of the language as defined by a</a:t>
            </a:r>
            <a:br>
              <a:rPr lang="en-US" dirty="0"/>
            </a:br>
            <a:r>
              <a:rPr lang="en-US" dirty="0"/>
              <a:t>context-free grammar.</a:t>
            </a:r>
          </a:p>
          <a:p>
            <a:r>
              <a:rPr lang="en-US" dirty="0"/>
              <a:t>Syntax analysis is performed by the parser.</a:t>
            </a:r>
          </a:p>
          <a:p>
            <a:r>
              <a:rPr lang="en-US" dirty="0"/>
              <a:t>Constraint analysis verifies that a program conforms to the additional language rules and requirements.</a:t>
            </a:r>
          </a:p>
          <a:p>
            <a:pPr lvl="1">
              <a:buFontTx/>
              <a:buNone/>
            </a:pPr>
            <a:r>
              <a:rPr lang="en-US" dirty="0"/>
              <a:t>(usually expressed informally)</a:t>
            </a:r>
          </a:p>
          <a:p>
            <a:r>
              <a:rPr lang="en-US" dirty="0"/>
              <a:t>Constraint analysis is performed partly by the parser using helper classes </a:t>
            </a:r>
            <a:r>
              <a:rPr lang="en-US" dirty="0">
                <a:latin typeface="Consolas" pitchFamily="49" charset="0"/>
                <a:cs typeface="Consolas" pitchFamily="49" charset="0"/>
              </a:rPr>
              <a:t>IdTable</a:t>
            </a:r>
            <a:r>
              <a:rPr lang="en-US" dirty="0">
                <a:cs typeface="Consolas" pitchFamily="49" charset="0"/>
              </a:rPr>
              <a:t>, </a:t>
            </a:r>
            <a:r>
              <a:rPr lang="en-US" dirty="0">
                <a:latin typeface="Consolas" pitchFamily="49" charset="0"/>
                <a:cs typeface="Consolas" pitchFamily="49" charset="0"/>
              </a:rPr>
              <a:t>LoopContext</a:t>
            </a:r>
            <a:r>
              <a:rPr lang="en-US" dirty="0"/>
              <a:t>, and </a:t>
            </a:r>
            <a:r>
              <a:rPr lang="en-US" dirty="0">
                <a:latin typeface="Consolas" panose="020B0609020204030204" pitchFamily="49" charset="0"/>
              </a:rPr>
              <a:t>SubprogramContext</a:t>
            </a:r>
            <a:r>
              <a:rPr lang="en-US" dirty="0"/>
              <a:t>, and partly by the abstract syntax trees in methods named </a:t>
            </a:r>
            <a:r>
              <a:rPr lang="en-US" dirty="0">
                <a:latin typeface="Consolas" panose="020B0609020204030204" pitchFamily="49" charset="0"/>
              </a:rPr>
              <a:t>checkConstraints()</a:t>
            </a:r>
            <a:r>
              <a:rPr lang="en-US"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these rules represent internal errors within the compiler that might have occurred during parsing.)</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p:txBody>
          <a:bodyPr/>
          <a:lstStyle/>
          <a:p>
            <a:pPr>
              <a:buFontTx/>
              <a:buNone/>
            </a:pPr>
            <a:r>
              <a:rPr lang="en-US" dirty="0"/>
              <a:t>The scope rules for CPRL are fairly simple:</a:t>
            </a:r>
          </a:p>
          <a:p>
            <a:r>
              <a:rPr lang="en-US" dirty="0"/>
              <a:t>Every user-defined identifier (constant, variable, type name, subprogram name, etc.) must be declared.  When we encounter an applied occurrence of an identifier, we must be able to discover its declaration and associate the declaration with the identifier.</a:t>
            </a:r>
          </a:p>
          <a:p>
            <a:r>
              <a:rPr lang="en-US"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847263" y="5531915"/>
            <a:ext cx="7449475" cy="707886"/>
          </a:xfrm>
          <a:prstGeom prst="rect">
            <a:avLst/>
          </a:prstGeom>
          <a:noFill/>
          <a:ln w="9525">
            <a:solidFill>
              <a:srgbClr val="330099"/>
            </a:solidFill>
            <a:miter lim="800000"/>
            <a:headEnd/>
            <a:tailEnd/>
          </a:ln>
        </p:spPr>
        <p:txBody>
          <a:bodyPr wrap="none">
            <a:spAutoFit/>
          </a:bodyPr>
          <a:lstStyle/>
          <a:p>
            <a:pPr algn="l"/>
            <a:r>
              <a:rPr lang="en-US" sz="2000" dirty="0"/>
              <a:t>CPRL has a what is known as a </a:t>
            </a:r>
            <a:r>
              <a:rPr lang="en-US" sz="2000" b="1" i="1" dirty="0"/>
              <a:t>flat block structure</a:t>
            </a:r>
            <a:r>
              <a:rPr lang="en-US" sz="2000" dirty="0"/>
              <a:t>.</a:t>
            </a:r>
          </a:p>
          <a:p>
            <a:pPr algn="l"/>
            <a:r>
              <a:rPr lang="en-US" sz="2000" dirty="0"/>
              <a:t>Declarations are either global in scope or local to a subprogram.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CPRL, scope analysis is implemented within the parser using class </a:t>
            </a:r>
            <a:r>
              <a:rPr lang="en-US" dirty="0">
                <a:latin typeface="Consolas" pitchFamily="49" charset="0"/>
                <a:cs typeface="Consolas" pitchFamily="49" charset="0"/>
              </a:rPr>
              <a:t>IdTable</a:t>
            </a:r>
            <a:r>
              <a:rPr lang="en-US" dirty="0"/>
              <a:t>.</a:t>
            </a:r>
          </a:p>
          <a:p>
            <a:r>
              <a:rPr lang="en-US" dirty="0"/>
              <a:t>Class </a:t>
            </a:r>
            <a:r>
              <a:rPr lang="en-US" dirty="0">
                <a:latin typeface="Consolas" pitchFamily="49" charset="0"/>
                <a:cs typeface="Consolas" pitchFamily="49" charset="0"/>
              </a:rPr>
              <a:t>IdTable</a:t>
            </a:r>
            <a:r>
              <a:rPr lang="en-US" dirty="0"/>
              <a:t> is capable of handling nested scopes of two levels as required by CPRL, but it could easily be extended to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7</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a:latin typeface="Consolas" pitchFamily="49" charset="0"/>
                <a:cs typeface="Consolas" pitchFamily="49" charset="0"/>
              </a:rPr>
              <a:t>IdTable</a:t>
            </a:r>
            <a:endParaRPr lang="en-US" dirty="0"/>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the parser will</a:t>
            </a:r>
          </a:p>
          <a:p>
            <a:pPr lvl="1"/>
            <a:r>
              <a:rPr lang="en-US" dirty="0"/>
              <a:t>check that the identifier has been declared</a:t>
            </a:r>
          </a:p>
          <a:p>
            <a:pPr lvl="1"/>
            <a:r>
              <a:rPr lang="en-US" dirty="0"/>
              <a:t>store a reference to the identifier’s declaration as part of the AST where the identifier is used</a:t>
            </a:r>
          </a:p>
          <a:p>
            <a:pPr>
              <a:buFontTx/>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variable on the left side of the assignment symbol must be the same as the type of the expression on the right side.</a:t>
            </a:r>
          </a:p>
          <a:p>
            <a:pPr lvl="1">
              <a:buFontTx/>
              <a:buNone/>
            </a:pPr>
            <a:r>
              <a:rPr lang="en-US" dirty="0"/>
              <a:t>	Note that some languages do not require equality here, only</a:t>
            </a:r>
            <a:br>
              <a:rPr lang="en-US" dirty="0"/>
            </a:br>
            <a:r>
              <a:rPr lang="en-US" dirty="0"/>
              <a:t>that the types be assignment compatible.  For example, in C</a:t>
            </a:r>
            <a:br>
              <a:rPr lang="en-US" dirty="0"/>
            </a:br>
            <a:r>
              <a:rPr lang="en-US" dirty="0"/>
              <a:t>it is perfectly acceptable to assign a character to an </a:t>
            </a:r>
            <a:r>
              <a:rPr lang="en-US"/>
              <a:t>integer variable.</a:t>
            </a:r>
          </a:p>
          <a:p>
            <a:r>
              <a:rPr lang="en-US" dirty="0"/>
              <a:t>For a negation expression, the operand must have type Integer, and the result of a negation expression is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5083</TotalTime>
  <Words>1846</Words>
  <Application>Microsoft Office PowerPoint</Application>
  <PresentationFormat>On-screen Show (4:3)</PresentationFormat>
  <Paragraphs>291</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Static Typing</vt:lpstr>
      <vt:lpstr>Examples of Types Rule in CPRL</vt:lpstr>
      <vt:lpstr>Constraint Analysis</vt:lpstr>
      <vt:lpstr>Example: Constraint Checking for Class Program</vt:lpstr>
      <vt:lpstr>Example: Constraint Checking for Class DeclarativePart</vt:lpstr>
      <vt:lpstr>Example: Constraint Checking for Class StatementPart</vt:lpstr>
      <vt:lpstr>Constraint Rules for CPRL/0</vt:lpstr>
      <vt:lpstr>Constraint Rules for CPRL/0 (continued)</vt:lpstr>
      <vt:lpstr>Constraint Rules for CPRL/0 (continued)</vt:lpstr>
      <vt:lpstr>Constraint Rules for CPRL/0 (continued)</vt:lpstr>
      <vt:lpstr>Constraint Rules for CPRL/0 (continued)</vt:lpstr>
      <vt:lpstr>Constraint Rules for Subprograms</vt:lpstr>
      <vt:lpstr>Constraint Rules for Subprograms (continued)</vt:lpstr>
      <vt:lpstr>Constraint Rules for Arrays</vt:lpstr>
      <vt:lpstr>Example: Constraint Checking for Class AssignmentStmt</vt:lpstr>
      <vt:lpstr>Example: Constraint Checking for Class AssignmentStmt (continued)</vt:lpstr>
      <vt:lpstr>Example: Constraint Checking for Class NegationExpr</vt:lpstr>
      <vt:lpstr>Example: Constraint Checking for Class NegationExpr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294</cp:revision>
  <cp:lastPrinted>2018-10-27T16:16:38Z</cp:lastPrinted>
  <dcterms:created xsi:type="dcterms:W3CDTF">2005-01-12T21:47:45Z</dcterms:created>
  <dcterms:modified xsi:type="dcterms:W3CDTF">2020-07-04T17:05:57Z</dcterms:modified>
</cp:coreProperties>
</file>