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8"/>
  </p:notesMasterIdLst>
  <p:handoutMasterIdLst>
    <p:handoutMasterId r:id="rId59"/>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31" r:id="rId18"/>
    <p:sldId id="283" r:id="rId19"/>
    <p:sldId id="292" r:id="rId20"/>
    <p:sldId id="293" r:id="rId21"/>
    <p:sldId id="345" r:id="rId22"/>
    <p:sldId id="346" r:id="rId23"/>
    <p:sldId id="311" r:id="rId24"/>
    <p:sldId id="332" r:id="rId25"/>
    <p:sldId id="343" r:id="rId26"/>
    <p:sldId id="333" r:id="rId27"/>
    <p:sldId id="312" r:id="rId28"/>
    <p:sldId id="313" r:id="rId29"/>
    <p:sldId id="328" r:id="rId30"/>
    <p:sldId id="326" r:id="rId31"/>
    <p:sldId id="327" r:id="rId32"/>
    <p:sldId id="285" r:id="rId33"/>
    <p:sldId id="334" r:id="rId34"/>
    <p:sldId id="335" r:id="rId35"/>
    <p:sldId id="347" r:id="rId36"/>
    <p:sldId id="320" r:id="rId37"/>
    <p:sldId id="314" r:id="rId38"/>
    <p:sldId id="315" r:id="rId39"/>
    <p:sldId id="316" r:id="rId40"/>
    <p:sldId id="324" r:id="rId41"/>
    <p:sldId id="325" r:id="rId42"/>
    <p:sldId id="348" r:id="rId43"/>
    <p:sldId id="322" r:id="rId44"/>
    <p:sldId id="330" r:id="rId45"/>
    <p:sldId id="336" r:id="rId46"/>
    <p:sldId id="337" r:id="rId47"/>
    <p:sldId id="338" r:id="rId48"/>
    <p:sldId id="340" r:id="rId49"/>
    <p:sldId id="339" r:id="rId50"/>
    <p:sldId id="341" r:id="rId51"/>
    <p:sldId id="342" r:id="rId52"/>
    <p:sldId id="289" r:id="rId53"/>
    <p:sldId id="290" r:id="rId54"/>
    <p:sldId id="305" r:id="rId55"/>
    <p:sldId id="291" r:id="rId56"/>
    <p:sldId id="295" r:id="rId5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0" autoAdjust="0"/>
    <p:restoredTop sz="97055" autoAdjust="0"/>
  </p:normalViewPr>
  <p:slideViewPr>
    <p:cSldViewPr>
      <p:cViewPr varScale="1">
        <p:scale>
          <a:sx n="57" d="100"/>
          <a:sy n="57" d="100"/>
        </p:scale>
        <p:origin x="48" y="41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19</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20</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23</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27</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28</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32</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33</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34</a:t>
            </a:fld>
            <a:endParaRPr lang="en-US" dirty="0"/>
          </a:p>
        </p:txBody>
      </p:sp>
    </p:spTree>
    <p:extLst>
      <p:ext uri="{BB962C8B-B14F-4D97-AF65-F5344CB8AC3E}">
        <p14:creationId xmlns:p14="http://schemas.microsoft.com/office/powerpoint/2010/main" val="2367975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52</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53</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54</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55</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56</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public abstract class BinaryExpr extends Expression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leftOperand;</a:t>
            </a:r>
          </a:p>
          <a:p>
            <a:pPr marL="0" indent="0">
              <a:spcBef>
                <a:spcPts val="200"/>
              </a:spcBef>
              <a:buNone/>
            </a:pPr>
            <a:r>
              <a:rPr lang="en-US" sz="1800" dirty="0">
                <a:latin typeface="Consolas" pitchFamily="49" charset="0"/>
                <a:cs typeface="Consolas" pitchFamily="49" charset="0"/>
              </a:rPr>
              <a:t>    private Token operator;</a:t>
            </a:r>
          </a:p>
          <a:p>
            <a:pPr marL="0" indent="0">
              <a:spcBef>
                <a:spcPts val="200"/>
              </a:spcBef>
              <a:buNone/>
            </a:pPr>
            <a:r>
              <a:rPr lang="en-US" sz="1800" dirty="0">
                <a:latin typeface="Consolas" pitchFamily="49" charset="0"/>
                <a:cs typeface="Consolas" pitchFamily="49" charset="0"/>
              </a:rPr>
              <a:t>    private Expression rightOperand;</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BinaryExpr(Expression leftOperand, Token operator,</a:t>
            </a:r>
          </a:p>
          <a:p>
            <a:pPr marL="0" indent="0">
              <a:spcBef>
                <a:spcPts val="200"/>
              </a:spcBef>
              <a:buNone/>
            </a:pPr>
            <a:r>
              <a:rPr lang="en-US" sz="1800" dirty="0">
                <a:latin typeface="Consolas" pitchFamily="49" charset="0"/>
                <a:cs typeface="Consolas" pitchFamily="49" charset="0"/>
              </a:rPr>
              <a:t>                      Expression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this.leftOperand  = leftOperand;</a:t>
            </a:r>
          </a:p>
          <a:p>
            <a:pPr marL="0" indent="0">
              <a:spcBef>
                <a:spcPts val="200"/>
              </a:spcBef>
              <a:buNone/>
            </a:pPr>
            <a:r>
              <a:rPr lang="en-US" sz="1800" dirty="0">
                <a:latin typeface="Consolas" pitchFamily="49" charset="0"/>
                <a:cs typeface="Consolas" pitchFamily="49" charset="0"/>
              </a:rPr>
              <a:t>        this.operator     = operator;</a:t>
            </a:r>
          </a:p>
          <a:p>
            <a:pPr marL="0" indent="0">
              <a:spcBef>
                <a:spcPts val="200"/>
              </a:spcBef>
              <a:buNone/>
            </a:pPr>
            <a:r>
              <a:rPr lang="en-US" sz="1800" dirty="0">
                <a:latin typeface="Consolas" pitchFamily="49" charset="0"/>
                <a:cs typeface="Consolas" pitchFamily="49" charset="0"/>
              </a:rPr>
              <a:t>        this.rightOperand =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a:latin typeface="Consolas" pitchFamily="49" charset="0"/>
              </a:rPr>
              <a:t>…ast</a:t>
            </a:r>
            <a:r>
              <a:rPr lang="en-US" dirty="0"/>
              <a:t>” subpackage.</a:t>
            </a:r>
          </a:p>
        </p:txBody>
      </p:sp>
      <p:sp>
        <p:nvSpPr>
          <p:cNvPr id="7174" name="Text Box 4"/>
          <p:cNvSpPr txBox="1">
            <a:spLocks noChangeArrowheads="1"/>
          </p:cNvSpPr>
          <p:nvPr/>
        </p:nvSpPr>
        <p:spPr bwMode="auto">
          <a:xfrm>
            <a:off x="1428750" y="4419600"/>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public abstract class AST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Check semantic/contextual constraints. */    </a:t>
            </a:r>
          </a:p>
          <a:p>
            <a:pPr marL="91440" indent="0">
              <a:spcBef>
                <a:spcPts val="100"/>
              </a:spcBef>
              <a:buFontTx/>
              <a:buNone/>
            </a:pPr>
            <a:r>
              <a:rPr lang="en-US" sz="1800" dirty="0">
                <a:latin typeface="Consolas" pitchFamily="49" charset="0"/>
              </a:rPr>
              <a:t>    public abstract void checkConstraints();</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Emit the object code for the AST. */</a:t>
            </a:r>
          </a:p>
          <a:p>
            <a:pPr marL="91440" indent="0">
              <a:spcBef>
                <a:spcPts val="100"/>
              </a:spcBef>
              <a:buFontTx/>
              <a:buNone/>
            </a:pPr>
            <a:r>
              <a:rPr lang="en-US" sz="1800" dirty="0">
                <a:latin typeface="Consolas" pitchFamily="49" charset="0"/>
              </a:rPr>
              <a:t>    public abstract void emit()</a:t>
            </a:r>
          </a:p>
          <a:p>
            <a:pPr marL="91440" indent="0">
              <a:spcBef>
                <a:spcPts val="100"/>
              </a:spcBef>
              <a:buFontTx/>
              <a:buNone/>
            </a:pPr>
            <a:r>
              <a:rPr lang="en-US" sz="1800" dirty="0">
                <a:latin typeface="Consolas" pitchFamily="49" charset="0"/>
              </a:rPr>
              <a:t>        throws CodeGenException, IOException;</a:t>
            </a:r>
          </a:p>
          <a:p>
            <a:pPr marL="91440" indent="0">
              <a:spcBef>
                <a:spcPts val="100"/>
              </a:spcBef>
              <a:buFontTx/>
              <a:buNone/>
            </a:pPr>
            <a:r>
              <a:rPr lang="en-US" sz="1800" dirty="0">
                <a:latin typeface="Consolas" pitchFamily="49" charset="0"/>
              </a:rPr>
              <a:t>  }</a:t>
            </a:r>
          </a:p>
        </p:txBody>
      </p:sp>
      <p:sp>
        <p:nvSpPr>
          <p:cNvPr id="2" name="TextBox 1"/>
          <p:cNvSpPr txBox="1"/>
          <p:nvPr/>
        </p:nvSpPr>
        <p:spPr>
          <a:xfrm>
            <a:off x="1185496" y="4895671"/>
            <a:ext cx="6773008" cy="1200329"/>
          </a:xfrm>
          <a:prstGeom prst="rect">
            <a:avLst/>
          </a:prstGeom>
          <a:noFill/>
          <a:ln>
            <a:solidFill>
              <a:schemeClr val="tx1"/>
            </a:solidFill>
          </a:ln>
        </p:spPr>
        <p:txBody>
          <a:bodyPr wrap="none" rtlCol="0">
            <a:spAutoFit/>
          </a:bodyPr>
          <a:lstStyle/>
          <a:p>
            <a:pPr algn="l"/>
            <a:r>
              <a:rPr lang="en-US" dirty="0"/>
              <a:t>Methods </a:t>
            </a:r>
            <a:r>
              <a:rPr lang="en-US" dirty="0">
                <a:latin typeface="Consolas" panose="020B0609020204030204" pitchFamily="49" charset="0"/>
              </a:rPr>
              <a:t>checkConstraints()</a:t>
            </a:r>
            <a:r>
              <a:rPr lang="en-US" dirty="0"/>
              <a:t> and </a:t>
            </a:r>
            <a:r>
              <a:rPr lang="en-US" dirty="0">
                <a:latin typeface="Consolas" panose="020B0609020204030204" pitchFamily="49" charset="0"/>
              </a:rPr>
              <a:t>emit()</a:t>
            </a:r>
            <a:endParaRPr lang="en-US" dirty="0"/>
          </a:p>
          <a:p>
            <a:pPr algn="l"/>
            <a:r>
              <a:rPr lang="en-US" dirty="0"/>
              <a:t>provide a mechanism to “walk” the tree structure</a:t>
            </a:r>
          </a:p>
          <a:p>
            <a:pPr algn="l"/>
            <a:r>
              <a:rPr lang="en-US" dirty="0"/>
              <a:t>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public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List&lt;Token&gt; parseIdentifiers() throws IOException</a:t>
            </a:r>
          </a:p>
          <a:p>
            <a:pPr lvl="1">
              <a:spcBef>
                <a:spcPts val="900"/>
              </a:spcBef>
              <a:buNone/>
            </a:pPr>
            <a:r>
              <a:rPr lang="en-US" sz="1800" dirty="0">
                <a:latin typeface="Consolas" pitchFamily="49" charset="0"/>
                <a:cs typeface="Consolas" pitchFamily="49" charset="0"/>
              </a:rPr>
              <a:t>public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List&lt;ParameterDecl&gt; parseFormalParameters()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List&lt;Expression&gt; parseActualParameters()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18</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52" name="Group 51">
            <a:extLst>
              <a:ext uri="{FF2B5EF4-FFF2-40B4-BE49-F238E27FC236}">
                <a16:creationId xmlns:a16="http://schemas.microsoft.com/office/drawing/2014/main" id="{61FA90AB-AFE3-4D39-8F3F-C441D9B07DA1}"/>
              </a:ext>
            </a:extLst>
          </p:cNvPr>
          <p:cNvGrpSpPr/>
          <p:nvPr/>
        </p:nvGrpSpPr>
        <p:grpSpPr>
          <a:xfrm>
            <a:off x="91440" y="1790785"/>
            <a:ext cx="8961120" cy="3467015"/>
            <a:chOff x="134366" y="1752600"/>
            <a:chExt cx="8978210" cy="3467015"/>
          </a:xfrm>
        </p:grpSpPr>
        <p:sp>
          <p:nvSpPr>
            <p:cNvPr id="53" name="Text Box 4">
              <a:extLst>
                <a:ext uri="{FF2B5EF4-FFF2-40B4-BE49-F238E27FC236}">
                  <a16:creationId xmlns:a16="http://schemas.microsoft.com/office/drawing/2014/main" id="{B01D5247-4A28-4C80-88A2-035C6F67EE87}"/>
                </a:ext>
              </a:extLst>
            </p:cNvPr>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61C4E822-A31B-4C8F-9A19-45F7D8CA1B35}"/>
                </a:ext>
              </a:extLst>
            </p:cNvPr>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8307769E-1648-45F2-8028-402429E4751B}"/>
                </a:ext>
              </a:extLst>
            </p:cNvPr>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D9B8518C-24CB-4AEB-8297-F9D26EA63808}"/>
                </a:ext>
              </a:extLst>
            </p:cNvPr>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B8184A2B-0F51-4ABC-B916-E2C3A1D2D0E2}"/>
                </a:ext>
              </a:extLst>
            </p:cNvPr>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98E9E087-EA18-4D3B-998F-E6F89D803797}"/>
                </a:ext>
              </a:extLst>
            </p:cNvPr>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EC298976-BD72-4A6D-BDD6-08BBE14AB5C8}"/>
                </a:ext>
              </a:extLst>
            </p:cNvPr>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A00F3BD4-F1DD-48B4-B938-D98DAC603BA5}"/>
                </a:ext>
              </a:extLst>
            </p:cNvPr>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3EF30726-986A-4B75-818E-897918466167}"/>
                </a:ext>
              </a:extLst>
            </p:cNvPr>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B261F822-BA62-4D43-9C1D-C665FA744622}"/>
                </a:ext>
              </a:extLst>
            </p:cNvPr>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E2D1585D-B978-4781-A091-7C3F564FBEF6}"/>
                </a:ext>
              </a:extLst>
            </p:cNvPr>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1C8564F0-06E5-4380-BC2E-47C87CED7863}"/>
                </a:ext>
              </a:extLst>
            </p:cNvPr>
            <p:cNvCxnSpPr>
              <a:cxnSpLocks noChangeShapeType="1"/>
              <a:stCxn id="54" idx="0"/>
              <a:endCxn id="86"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469E7BA1-232D-4C04-8555-C794A5F8A3C7}"/>
                </a:ext>
              </a:extLst>
            </p:cNvPr>
            <p:cNvCxnSpPr>
              <a:cxnSpLocks noChangeShapeType="1"/>
              <a:stCxn id="55" idx="0"/>
              <a:endCxn id="86"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58ADFA27-4F2C-4392-B8CA-DAE109F05D46}"/>
                </a:ext>
              </a:extLst>
            </p:cNvPr>
            <p:cNvCxnSpPr>
              <a:cxnSpLocks noChangeShapeType="1"/>
              <a:stCxn id="56" idx="0"/>
              <a:endCxn id="86"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4FECA268-9106-4812-8789-1E126C707420}"/>
                </a:ext>
              </a:extLst>
            </p:cNvPr>
            <p:cNvCxnSpPr>
              <a:cxnSpLocks noChangeShapeType="1"/>
              <a:stCxn id="61" idx="0"/>
              <a:endCxn id="86"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1A9CD038-5523-464B-A668-534186B50AF4}"/>
                </a:ext>
              </a:extLst>
            </p:cNvPr>
            <p:cNvCxnSpPr>
              <a:cxnSpLocks noChangeShapeType="1"/>
              <a:stCxn id="83" idx="0"/>
              <a:endCxn id="87"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228BBDEC-C8FE-4554-9DC9-C7B806BBFA97}"/>
                </a:ext>
              </a:extLst>
            </p:cNvPr>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05E43508-6C5F-4ECC-BE60-4615E4D196F6}"/>
                </a:ext>
              </a:extLst>
            </p:cNvPr>
            <p:cNvCxnSpPr>
              <a:cxnSpLocks noChangeShapeType="1"/>
              <a:stCxn id="59" idx="0"/>
              <a:endCxn id="88"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153109A7-0603-4207-9C91-FA63405391A1}"/>
                </a:ext>
              </a:extLst>
            </p:cNvPr>
            <p:cNvCxnSpPr>
              <a:cxnSpLocks noChangeShapeType="1"/>
              <a:stCxn id="60" idx="0"/>
              <a:endCxn id="88"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197C9490-3649-42BD-BD8D-53E5F2139B59}"/>
                </a:ext>
              </a:extLst>
            </p:cNvPr>
            <p:cNvCxnSpPr>
              <a:cxnSpLocks noChangeShapeType="1"/>
              <a:stCxn id="76" idx="0"/>
              <a:endCxn id="89"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6E46632A-B268-4544-86F7-0D6CA0A8B0FF}"/>
                </a:ext>
              </a:extLst>
            </p:cNvPr>
            <p:cNvCxnSpPr>
              <a:cxnSpLocks noChangeShapeType="1"/>
              <a:stCxn id="69" idx="0"/>
              <a:endCxn id="89"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9541BFF3-38A2-41B2-A78C-1A630F62CB4D}"/>
                </a:ext>
              </a:extLst>
            </p:cNvPr>
            <p:cNvCxnSpPr>
              <a:cxnSpLocks noChangeShapeType="1"/>
              <a:stCxn id="62" idx="0"/>
              <a:endCxn id="90"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3E2CC8D7-9FB6-407A-A147-E224177F183B}"/>
                </a:ext>
              </a:extLst>
            </p:cNvPr>
            <p:cNvCxnSpPr>
              <a:cxnSpLocks noChangeShapeType="1"/>
              <a:stCxn id="63" idx="0"/>
              <a:endCxn id="90"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17DED6A0-5770-4549-B0CC-0E12988BD0FF}"/>
                </a:ext>
              </a:extLst>
            </p:cNvPr>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C9F23716-FB59-415A-986E-CF1209C686AC}"/>
                </a:ext>
              </a:extLst>
            </p:cNvPr>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C54AF0AD-A7E8-47DE-A496-07D9598E25F7}"/>
                </a:ext>
              </a:extLst>
            </p:cNvPr>
            <p:cNvCxnSpPr>
              <a:cxnSpLocks/>
              <a:stCxn id="77" idx="0"/>
              <a:endCxn id="87"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9B790620-C9F8-4700-B91A-F0EF4DCBC843}"/>
                </a:ext>
              </a:extLst>
            </p:cNvPr>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335FBB95-8BFA-4A2F-A432-A58E8A64445D}"/>
                </a:ext>
              </a:extLst>
            </p:cNvPr>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BB8FAE5C-A368-49D5-AC53-442D599F69A9}"/>
                </a:ext>
              </a:extLst>
            </p:cNvPr>
            <p:cNvCxnSpPr>
              <a:cxnSpLocks/>
              <a:stCxn id="79" idx="0"/>
              <a:endCxn id="91"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F3D493A6-9B03-4FF3-BBF0-9AC88FE51A72}"/>
                </a:ext>
              </a:extLst>
            </p:cNvPr>
            <p:cNvCxnSpPr>
              <a:cxnSpLocks/>
              <a:stCxn id="80" idx="0"/>
              <a:endCxn id="91"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F414C239-7E1B-4DE7-BCB7-3ADD2B5CE68D}"/>
                </a:ext>
              </a:extLst>
            </p:cNvPr>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0EE98565-039D-4DB9-898D-2177728AFE9E}"/>
                </a:ext>
              </a:extLst>
            </p:cNvPr>
            <p:cNvCxnSpPr>
              <a:cxnSpLocks/>
              <a:stCxn id="57" idx="0"/>
              <a:endCxn id="92"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F4023867-B28B-405A-85A3-4DC805E0A6DA}"/>
                </a:ext>
              </a:extLst>
            </p:cNvPr>
            <p:cNvCxnSpPr>
              <a:cxnSpLocks/>
              <a:stCxn id="58" idx="0"/>
              <a:endCxn id="92"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E8AF821E-09EB-43F1-AC58-3B880BD82154}"/>
                </a:ext>
              </a:extLst>
            </p:cNvPr>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120BEAE9-88F7-4AD8-AB4C-C8106BE80AD7}"/>
                </a:ext>
              </a:extLst>
            </p:cNvPr>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981C18AD-C79F-4084-959B-2A2ACFD3B4A4}"/>
                </a:ext>
              </a:extLst>
            </p:cNvPr>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9C8DBBD4-A218-4C74-8D73-ADEEF7769C8C}"/>
                </a:ext>
              </a:extLst>
            </p:cNvPr>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7A5A11E5-E91B-4A0B-956E-24E767EE7FC7}"/>
                </a:ext>
              </a:extLst>
            </p:cNvPr>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165E4737-FE29-4F31-B899-70A015F44E69}"/>
                </a:ext>
              </a:extLst>
            </p:cNvPr>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142BBE10-F037-4192-A9B4-843A42F095C5}"/>
                </a:ext>
              </a:extLst>
            </p:cNvPr>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19</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p:txBody>
          <a:bodyPr/>
          <a:lstStyle/>
          <a:p>
            <a:r>
              <a:rPr lang="en-US" dirty="0"/>
              <a:t>A parser built using only the set of parsing rules will not reject programs that violate certain language constraints such as “an identifier must be declared exactly once”.</a:t>
            </a:r>
          </a:p>
          <a:p>
            <a:r>
              <a:rPr lang="en-US" dirty="0"/>
              <a:t>Examples: Valid syntax but not valid with respect to contextual constraints</a:t>
            </a:r>
            <a:endParaRPr lang="en-US" sz="1800" dirty="0">
              <a:latin typeface="Consolas" pitchFamily="49" charset="0"/>
            </a:endParaRPr>
          </a:p>
        </p:txBody>
      </p:sp>
      <p:sp>
        <p:nvSpPr>
          <p:cNvPr id="12294" name="Rectangle 11"/>
          <p:cNvSpPr>
            <a:spLocks noChangeArrowheads="1"/>
          </p:cNvSpPr>
          <p:nvPr/>
        </p:nvSpPr>
        <p:spPr bwMode="auto">
          <a:xfrm>
            <a:off x="1371600" y="3581400"/>
            <a:ext cx="2212144"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end.</a:t>
            </a:r>
          </a:p>
        </p:txBody>
      </p:sp>
      <p:sp>
        <p:nvSpPr>
          <p:cNvPr id="12295" name="Rectangle 12"/>
          <p:cNvSpPr>
            <a:spLocks noChangeArrowheads="1"/>
          </p:cNvSpPr>
          <p:nvPr/>
        </p:nvSpPr>
        <p:spPr bwMode="auto">
          <a:xfrm>
            <a:off x="5099050" y="3581400"/>
            <a:ext cx="1832233"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some optimization (tree transformations)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20</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IdTable</a:t>
            </a:r>
          </a:p>
        </p:txBody>
      </p:sp>
      <p:sp>
        <p:nvSpPr>
          <p:cNvPr id="13317" name="Rectangle 3"/>
          <p:cNvSpPr>
            <a:spLocks noGrp="1" noChangeArrowheads="1"/>
          </p:cNvSpPr>
          <p:nvPr>
            <p:ph type="body" idx="1"/>
          </p:nvPr>
        </p:nvSpPr>
        <p:spPr/>
        <p:txBody>
          <a:bodyPr/>
          <a:lstStyle/>
          <a:p>
            <a:r>
              <a:rPr lang="en-US" dirty="0"/>
              <a:t>We will extend class </a:t>
            </a:r>
            <a:r>
              <a:rPr lang="en-US" dirty="0">
                <a:latin typeface="Consolas" pitchFamily="49" charset="0"/>
              </a:rPr>
              <a:t>IdTable</a:t>
            </a:r>
            <a:r>
              <a:rPr lang="en-US" dirty="0"/>
              <a:t> to help track not only of the types of identifiers that have been declared, but also of their declarations.</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21</a:t>
            </a:fld>
            <a:endParaRPr lang="en-US"/>
          </a:p>
        </p:txBody>
      </p:sp>
      <p:sp>
        <p:nvSpPr>
          <p:cNvPr id="6" name="TextBox 5">
            <a:extLst>
              <a:ext uri="{FF2B5EF4-FFF2-40B4-BE49-F238E27FC236}">
                <a16:creationId xmlns:a16="http://schemas.microsoft.com/office/drawing/2014/main" id="{C65FA996-E692-477E-8CB0-D491030851D6}"/>
              </a:ext>
            </a:extLst>
          </p:cNvPr>
          <p:cNvSpPr txBox="1"/>
          <p:nvPr/>
        </p:nvSpPr>
        <p:spPr>
          <a:xfrm>
            <a:off x="5616843" y="2413337"/>
            <a:ext cx="3222357" cy="1015663"/>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 </a:t>
            </a:r>
            <a:r>
              <a:rPr lang="en-US" sz="2000" dirty="0" err="1">
                <a:latin typeface="Consolas" panose="020B0609020204030204" pitchFamily="49" charset="0"/>
              </a:rPr>
              <a:t>enum</a:t>
            </a:r>
            <a:br>
              <a:rPr lang="en-US" sz="2000" dirty="0">
                <a:latin typeface="Consolas" panose="020B0609020204030204" pitchFamily="49" charset="0"/>
              </a:rPr>
            </a:br>
            <a:r>
              <a:rPr lang="en-US" sz="2000" dirty="0"/>
              <a:t>class with only two values,</a:t>
            </a:r>
            <a:br>
              <a:rPr lang="en-US" sz="2000" dirty="0"/>
            </a:br>
            <a:r>
              <a:rPr lang="en-US" sz="2000" dirty="0">
                <a:latin typeface="Consolas" panose="020B0609020204030204" pitchFamily="49" charset="0"/>
              </a:rPr>
              <a:t>PROGRAM</a:t>
            </a:r>
            <a:r>
              <a:rPr lang="en-US" sz="2000" dirty="0"/>
              <a:t> and </a:t>
            </a:r>
            <a:r>
              <a:rPr lang="en-US" sz="2000" dirty="0">
                <a:latin typeface="Consolas" panose="020B0609020204030204" pitchFamily="49" charset="0"/>
              </a:rPr>
              <a:t>SUBPROGRAM</a:t>
            </a:r>
            <a:r>
              <a:rPr lang="en-US" sz="2000" dirty="0"/>
              <a:t>.</a:t>
            </a:r>
          </a:p>
        </p:txBody>
      </p:sp>
      <p:sp>
        <p:nvSpPr>
          <p:cNvPr id="7" name="Diamond 6">
            <a:extLst>
              <a:ext uri="{FF2B5EF4-FFF2-40B4-BE49-F238E27FC236}">
                <a16:creationId xmlns:a16="http://schemas.microsoft.com/office/drawing/2014/main" id="{54D2FBF8-47E5-42A2-9028-FA3EE27E6DEF}"/>
              </a:ext>
            </a:extLst>
          </p:cNvPr>
          <p:cNvSpPr/>
          <p:nvPr/>
        </p:nvSpPr>
        <p:spPr bwMode="auto">
          <a:xfrm>
            <a:off x="2164773" y="2462645"/>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62320C38-430B-4FAB-96BF-AFD327EF7DC4}"/>
              </a:ext>
            </a:extLst>
          </p:cNvPr>
          <p:cNvCxnSpPr>
            <a:stCxn id="6" idx="1"/>
            <a:endCxn id="7" idx="2"/>
          </p:cNvCxnSpPr>
          <p:nvPr/>
        </p:nvCxnSpPr>
        <p:spPr bwMode="auto">
          <a:xfrm rot="10800000">
            <a:off x="2240973" y="2615045"/>
            <a:ext cx="3375870" cy="306124"/>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709065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at the current scope level.</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identifier token associated</a:t>
            </a:r>
          </a:p>
          <a:p>
            <a:pPr marL="91440" indent="0">
              <a:spcBef>
                <a:spcPts val="0"/>
              </a:spcBef>
              <a:buNone/>
            </a:pPr>
            <a:r>
              <a:rPr lang="en-US" sz="1800" dirty="0">
                <a:latin typeface="Consolas" pitchFamily="49" charset="0"/>
                <a:cs typeface="Consolas" pitchFamily="49" charset="0"/>
              </a:rPr>
              <a:t> *                         with the declaration is already</a:t>
            </a:r>
          </a:p>
          <a:p>
            <a:pPr marL="91440" indent="0">
              <a:spcBef>
                <a:spcPts val="0"/>
              </a:spcBef>
              <a:buNone/>
            </a:pPr>
            <a:r>
              <a:rPr lang="en-US" sz="1800" dirty="0">
                <a:latin typeface="Consolas" pitchFamily="49" charset="0"/>
                <a:cs typeface="Consolas" pitchFamily="49" charset="0"/>
              </a:rPr>
              <a:t> *                         defined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token's text.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get(Token </a:t>
            </a:r>
            <a:r>
              <a:rPr lang="en-US" sz="1800" dirty="0" err="1">
                <a:latin typeface="Consolas" pitchFamily="49" charset="0"/>
                <a:cs typeface="Consolas" pitchFamily="49" charset="0"/>
              </a:rPr>
              <a:t>idToken</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Tree>
    <p:extLst>
      <p:ext uri="{BB962C8B-B14F-4D97-AF65-F5344CB8AC3E}">
        <p14:creationId xmlns:p14="http://schemas.microsoft.com/office/powerpoint/2010/main" val="3655652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23</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an identifier is declared, the parser will attempt to add the declaration to the table within the current scope. (The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parseConstDecl())</a:t>
            </a:r>
          </a:p>
          <a:p>
            <a:pPr marL="457200" lvl="1" indent="0">
              <a:spcBef>
                <a:spcPts val="200"/>
              </a:spcBef>
              <a:buNone/>
            </a:pPr>
            <a:r>
              <a:rPr lang="en-US" sz="1800" dirty="0">
                <a:latin typeface="Consolas" panose="020B0609020204030204" pitchFamily="49" charset="0"/>
              </a:rPr>
              <a:t>Token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constDecl = new ConstDecl(constId, constType, literal);</a:t>
            </a:r>
          </a:p>
          <a:p>
            <a:pPr marL="457200" lvl="1" indent="0">
              <a:spcBef>
                <a:spcPts val="200"/>
              </a:spcBef>
              <a:buNone/>
            </a:pPr>
            <a:r>
              <a:rPr lang="en-US" sz="1800" b="1" dirty="0">
                <a:latin typeface="Consolas" panose="020B0609020204030204" pitchFamily="49" charset="0"/>
              </a:rPr>
              <a:t>idTable.add(constDecl);</a:t>
            </a:r>
          </a:p>
        </p:txBody>
      </p:sp>
      <p:sp>
        <p:nvSpPr>
          <p:cNvPr id="3" name="Diamond 2"/>
          <p:cNvSpPr/>
          <p:nvPr/>
        </p:nvSpPr>
        <p:spPr bwMode="auto">
          <a:xfrm>
            <a:off x="3769466" y="4735286"/>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691472" y="4041880"/>
            <a:ext cx="348342" cy="18875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3770239" y="5159828"/>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VarDecl</a:t>
            </a:r>
            <a:r>
              <a:rPr lang="en-US"/>
              <a:t> (which </a:t>
            </a:r>
            <a:r>
              <a:rPr lang="en-US" dirty="0"/>
              <a:t>we convert to a list of </a:t>
            </a:r>
            <a:r>
              <a:rPr lang="en-US" dirty="0">
                <a:latin typeface="Consolas" panose="020B0609020204030204" pitchFamily="49" charset="0"/>
              </a:rPr>
              <a:t>SingleVarDecl</a:t>
            </a:r>
            <a:r>
              <a:rPr lang="en-US" dirty="0"/>
              <a:t> as described later)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variable declaration or a parameter declaration.</a:t>
            </a:r>
          </a:p>
          <a:p>
            <a:pPr lvl="1"/>
            <a:r>
              <a:rPr lang="en-US" dirty="0"/>
              <a:t>similarly for the named value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a:latin typeface="Consolas" panose="020B0609020204030204" pitchFamily="49" charset="0"/>
              </a:rPr>
              <a:t>NamedDecl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24</a:t>
            </a:fld>
            <a:endParaRPr lang="en-US" dirty="0"/>
          </a:p>
        </p:txBody>
      </p:sp>
    </p:spTree>
    <p:extLst>
      <p:ext uri="{BB962C8B-B14F-4D97-AF65-F5344CB8AC3E}">
        <p14:creationId xmlns:p14="http://schemas.microsoft.com/office/powerpoint/2010/main" val="285759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NamedDecl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NamedDecl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a:t>
            </a:r>
            <a:r>
              <a:rPr lang="en-US" sz="1800" dirty="0" err="1">
                <a:latin typeface="Consolas" panose="020B0609020204030204" pitchFamily="49" charset="0"/>
              </a:rPr>
              <a:t>getType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getSize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ScopeLevel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25</a:t>
            </a:fld>
            <a:endParaRPr lang="en-US" dirty="0"/>
          </a:p>
        </p:txBody>
      </p:sp>
    </p:spTree>
    <p:extLst>
      <p:ext uri="{BB962C8B-B14F-4D97-AF65-F5344CB8AC3E}">
        <p14:creationId xmlns:p14="http://schemas.microsoft.com/office/powerpoint/2010/main" val="4050908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Declaration decl = idTable.get(scanner.getToken());</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instanceof NamedDecl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26</a:t>
            </a:fld>
            <a:endParaRPr lang="en-US" dirty="0"/>
          </a:p>
        </p:txBody>
      </p:sp>
    </p:spTree>
    <p:extLst>
      <p:ext uri="{BB962C8B-B14F-4D97-AF65-F5344CB8AC3E}">
        <p14:creationId xmlns:p14="http://schemas.microsoft.com/office/powerpoint/2010/main" val="1029944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27</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the statement part of the program or a subprogram (e.g., as part of an expression or subprogram call), the parser will</a:t>
            </a:r>
          </a:p>
          <a:p>
            <a:pPr lvl="1"/>
            <a:r>
              <a:rPr lang="en-US" dirty="0"/>
              <a:t>check that the identifier has been declared</a:t>
            </a:r>
          </a:p>
          <a:p>
            <a:pPr lvl="1"/>
            <a:r>
              <a:rPr lang="en-US" dirty="0"/>
              <a:t>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28</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a:t>
            </a:r>
          </a:p>
          <a:p>
            <a:pPr marL="457200" lvl="1" indent="0">
              <a:spcBef>
                <a:spcPts val="480"/>
              </a:spcBef>
              <a:buNone/>
            </a:pPr>
            <a:r>
              <a:rPr lang="en-US" sz="1800" dirty="0">
                <a:latin typeface="Consolas" panose="020B0609020204030204" pitchFamily="49" charset="0"/>
              </a:rPr>
              <a:t>Token idToken = scanner.getToken();</a:t>
            </a:r>
          </a:p>
          <a:p>
            <a:pPr marL="457200" lvl="1" indent="0">
              <a:spcBef>
                <a:spcPts val="200"/>
              </a:spcBef>
              <a:buNone/>
            </a:pPr>
            <a:r>
              <a:rPr lang="en-US" sz="1800" dirty="0">
                <a:latin typeface="Consolas" panose="020B0609020204030204" pitchFamily="49" charset="0"/>
              </a:rPr>
              <a:t>match(Symbol.identifier);</a:t>
            </a:r>
          </a:p>
          <a:p>
            <a:pPr marL="457200" lvl="1" indent="0">
              <a:spcBef>
                <a:spcPts val="200"/>
              </a:spcBef>
              <a:buNone/>
            </a:pPr>
            <a:r>
              <a:rPr lang="en-US" sz="1800" dirty="0">
                <a:latin typeface="Consolas" panose="020B0609020204030204" pitchFamily="49" charset="0"/>
              </a:rPr>
              <a:t>Declaration decl = idTable.get(idToken);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if (decl == null)</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has not been declared.");</a:t>
            </a:r>
          </a:p>
          <a:p>
            <a:pPr marL="457200" lvl="1" indent="0">
              <a:spcBef>
                <a:spcPts val="200"/>
              </a:spcBef>
              <a:buNone/>
            </a:pPr>
            <a:r>
              <a:rPr lang="en-US" sz="1800" dirty="0">
                <a:latin typeface="Consolas" panose="020B0609020204030204" pitchFamily="49" charset="0"/>
              </a:rPr>
              <a:t>else if (</a:t>
            </a:r>
            <a:r>
              <a:rPr lang="en-US" sz="1800" b="1" dirty="0">
                <a:latin typeface="Consolas" panose="020B0609020204030204" pitchFamily="49" charset="0"/>
              </a:rPr>
              <a:t>!(decl instanceof 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is not a variable.");</a:t>
            </a:r>
          </a:p>
        </p:txBody>
      </p:sp>
    </p:spTree>
    <p:extLst>
      <p:ext uri="{BB962C8B-B14F-4D97-AF65-F5344CB8AC3E}">
        <p14:creationId xmlns:p14="http://schemas.microsoft.com/office/powerpoint/2010/main" val="671566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r>
              <a:rPr lang="en-US" dirty="0"/>
              <a:t>The compiler uses two classes to provide support for CPRL types.</a:t>
            </a:r>
          </a:p>
          <a:p>
            <a:r>
              <a:rPr lang="en-US" dirty="0"/>
              <a:t>Class </a:t>
            </a:r>
            <a:r>
              <a:rPr lang="en-US" dirty="0">
                <a:latin typeface="Consolas" panose="020B0609020204030204" pitchFamily="49" charset="0"/>
              </a:rPr>
              <a:t>Type</a:t>
            </a:r>
            <a:r>
              <a:rPr lang="en-US" dirty="0"/>
              <a:t> encapsulates the language types and their sizes.</a:t>
            </a:r>
          </a:p>
          <a:p>
            <a:pPr lvl="1"/>
            <a:r>
              <a:rPr lang="en-US" dirty="0"/>
              <a:t>Predefined types are declared as static constants.</a:t>
            </a:r>
          </a:p>
          <a:p>
            <a:pPr lvl="1"/>
            <a:r>
              <a:rPr lang="en-US" dirty="0"/>
              <a:t>Class </a:t>
            </a:r>
            <a:r>
              <a:rPr lang="en-US" dirty="0">
                <a:latin typeface="Consolas" panose="020B0609020204030204" pitchFamily="49" charset="0"/>
              </a:rPr>
              <a:t>Type</a:t>
            </a:r>
            <a:r>
              <a:rPr lang="en-US" dirty="0"/>
              <a:t> also contains a static method that returns the type of a literal symbol.</a:t>
            </a:r>
            <a:br>
              <a:rPr lang="en-US" dirty="0"/>
            </a:br>
            <a:r>
              <a:rPr lang="en-US" dirty="0"/>
              <a:t>  </a:t>
            </a:r>
            <a:r>
              <a:rPr lang="en-US" sz="1800" dirty="0">
                <a:latin typeface="Consolas" panose="020B0609020204030204" pitchFamily="49" charset="0"/>
              </a:rPr>
              <a:t>public static Type getTypeOf(Symbol literal)</a:t>
            </a:r>
            <a:endParaRPr lang="en-US" dirty="0"/>
          </a:p>
          <a:p>
            <a:r>
              <a:rPr lang="en-US" dirty="0"/>
              <a:t>Class </a:t>
            </a:r>
            <a:r>
              <a:rPr lang="en-US" dirty="0">
                <a:latin typeface="Consolas" panose="020B0609020204030204" pitchFamily="49" charset="0"/>
              </a:rPr>
              <a:t>ArrayType</a:t>
            </a:r>
            <a:r>
              <a:rPr lang="en-US" dirty="0"/>
              <a:t> extends </a:t>
            </a:r>
            <a:r>
              <a:rPr lang="en-US" dirty="0">
                <a:latin typeface="Consolas" panose="020B0609020204030204" pitchFamily="49" charset="0"/>
              </a:rPr>
              <a:t>Type</a:t>
            </a:r>
            <a:r>
              <a:rPr lang="en-US" dirty="0"/>
              <a:t> to provide additional support for arrays.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29</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Integer		–  2 for Character</a:t>
            </a:r>
          </a:p>
          <a:p>
            <a:pPr lvl="1"/>
            <a:r>
              <a:rPr lang="en-US" dirty="0"/>
              <a:t>1 for Boolean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a:t>
            </a:r>
          </a:p>
          <a:p>
            <a:pPr marL="457200" lvl="1" indent="0">
              <a:spcBef>
                <a:spcPts val="300"/>
              </a:spcBef>
              <a:buNone/>
            </a:pPr>
            <a:r>
              <a:rPr lang="en-US" sz="1800" dirty="0">
                <a:latin typeface="Consolas" panose="020B0609020204030204" pitchFamily="49" charset="0"/>
              </a:rPr>
              <a:t>public static final Type Integer = new Type(...);</a:t>
            </a:r>
          </a:p>
          <a:p>
            <a:pPr marL="457200" lvl="1" indent="0">
              <a:spcBef>
                <a:spcPts val="300"/>
              </a:spcBef>
              <a:buNone/>
            </a:pPr>
            <a:r>
              <a:rPr lang="en-US" sz="1800" dirty="0">
                <a:latin typeface="Consolas" panose="020B0609020204030204" pitchFamily="49" charset="0"/>
              </a:rPr>
              <a:t>public static final Type Char    = new Type(...);</a:t>
            </a:r>
          </a:p>
          <a:p>
            <a:pPr marL="457200" lvl="1" indent="0">
              <a:spcBef>
                <a:spcPts val="300"/>
              </a:spcBef>
              <a:buNone/>
            </a:pPr>
            <a:r>
              <a:rPr lang="en-US" sz="1800" dirty="0">
                <a:latin typeface="Consolas" panose="020B0609020204030204" pitchFamily="49" charset="0"/>
              </a:rPr>
              <a:t>public static final Type String  = new Type(...);</a:t>
            </a:r>
          </a:p>
          <a:p>
            <a:pPr marL="457200" lvl="1" indent="0">
              <a:spcBef>
                <a:spcPts val="300"/>
              </a:spcBef>
              <a:buNone/>
            </a:pPr>
            <a:r>
              <a:rPr lang="en-US" sz="1800" dirty="0">
                <a:latin typeface="Consolas" panose="020B0609020204030204" pitchFamily="49" charset="0"/>
              </a:rPr>
              <a:t>public static final Type Address = new Type(...);</a:t>
            </a:r>
          </a:p>
          <a:p>
            <a:pPr marL="457200" lvl="1" indent="0">
              <a:spcBef>
                <a:spcPts val="300"/>
              </a:spcBef>
              <a:buNone/>
            </a:pPr>
            <a:r>
              <a:rPr lang="en-US" sz="1800" dirty="0">
                <a:latin typeface="Consolas" panose="020B0609020204030204" pitchFamily="49" charset="0"/>
              </a:rPr>
              <a:t>public static final Type UNKNOWN = new Type(...);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30</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AST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31</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32</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a:t>
            </a:r>
          </a:p>
          <a:p>
            <a:pPr marL="182880" indent="0">
              <a:spcBef>
                <a:spcPts val="200"/>
              </a:spcBef>
              <a:buFontTx/>
              <a:buNone/>
            </a:pPr>
            <a:r>
              <a:rPr lang="en-US" sz="1800" dirty="0">
                <a:latin typeface="Consolas" pitchFamily="49" charset="0"/>
              </a:rPr>
              <a:t> *         Returns null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Token constId = scanner.getToken();</a:t>
            </a:r>
          </a:p>
          <a:p>
            <a:pPr marL="182880" indent="0">
              <a:spcBef>
                <a:spcPts val="200"/>
              </a:spcBef>
              <a:buFontTx/>
              <a:buNone/>
            </a:pPr>
            <a:r>
              <a:rPr lang="en-US" sz="1800" dirty="0">
                <a:latin typeface="Consolas" pitchFamily="49" charset="0"/>
              </a:rPr>
              <a:t>        match(Symbol.identifier);</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33</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match(Symbol.assign);</a:t>
            </a:r>
          </a:p>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b="1" dirty="0">
                <a:latin typeface="Consolas" pitchFamily="49" charset="0"/>
              </a:rPr>
              <a:t>        Type constType = Type.UNKNOWN;</a:t>
            </a:r>
          </a:p>
          <a:p>
            <a:pPr marL="182880" indent="0">
              <a:spcBef>
                <a:spcPts val="200"/>
              </a:spcBef>
              <a:buFontTx/>
              <a:buNone/>
            </a:pPr>
            <a:r>
              <a:rPr lang="en-US" sz="1800" b="1" dirty="0">
                <a:latin typeface="Consolas" pitchFamily="49" charset="0"/>
              </a:rPr>
              <a:t>        if (literal != null)</a:t>
            </a:r>
          </a:p>
          <a:p>
            <a:pPr marL="182880" indent="0">
              <a:spcBef>
                <a:spcPts val="200"/>
              </a:spcBef>
              <a:buFontTx/>
              <a:buNone/>
            </a:pPr>
            <a:r>
              <a:rPr lang="en-US" sz="1800" b="1" dirty="0">
                <a:latin typeface="Consolas" pitchFamily="49" charset="0"/>
              </a:rPr>
              <a:t>            constType = Type.getTypeOf(literal.getSymbol());</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a:t>
            </a:r>
            <a:r>
              <a:rPr lang="en-US" sz="1800" dirty="0" err="1">
                <a:latin typeface="Consolas" pitchFamily="49" charset="0"/>
              </a:rPr>
              <a:t>ConstDecl</a:t>
            </a:r>
            <a:r>
              <a:rPr lang="en-US" sz="1800" dirty="0">
                <a:latin typeface="Consolas" pitchFamily="49" charset="0"/>
              </a:rPr>
              <a:t>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 new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 </a:t>
            </a:r>
            <a:r>
              <a:rPr lang="en-US" sz="1800" dirty="0" err="1">
                <a:latin typeface="Consolas" pitchFamily="49" charset="0"/>
              </a:rPr>
              <a:t>constType</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9891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34</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catch (ParserException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ErrorHandler.getInstance().reportError(e);</a:t>
            </a:r>
          </a:p>
          <a:p>
            <a:pPr marL="182880" indent="0">
              <a:spcBef>
                <a:spcPts val="200"/>
              </a:spcBef>
              <a:buFontTx/>
              <a:buNone/>
            </a:pPr>
            <a:r>
              <a:rPr lang="en-US" sz="1800" dirty="0">
                <a:latin typeface="Consolas" pitchFamily="49" charset="0"/>
              </a:rPr>
              <a:t>        recover(initialDeclFollowers);</a:t>
            </a:r>
          </a:p>
          <a:p>
            <a:pPr marL="182880" indent="0">
              <a:spcBef>
                <a:spcPts val="200"/>
              </a:spcBef>
              <a:buFontTx/>
              <a:buNone/>
            </a:pPr>
            <a:r>
              <a:rPr lang="en-US" sz="1800" dirty="0">
                <a:latin typeface="Consolas" pitchFamily="49" charset="0"/>
              </a:rPr>
              <a:t>        return null;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3271038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sz="2350" dirty="0"/>
              <a:t>During code generation, when a variable or named value is referenced in the statement part of a program or subprogram, we need to be able to determine where the variable was declared.</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getScopeLevel</a:t>
            </a:r>
            <a:r>
              <a:rPr lang="en-US" sz="2350" dirty="0">
                <a:latin typeface="Consolas" panose="020B0609020204030204" pitchFamily="49" charset="0"/>
              </a:rPr>
              <a:t>()</a:t>
            </a:r>
            <a:r>
              <a:rPr lang="en-US" sz="2350" dirty="0"/>
              <a:t> that returns the block nesting level for the current scope.</a:t>
            </a:r>
          </a:p>
          <a:p>
            <a:pPr lvl="1"/>
            <a:r>
              <a:rPr lang="en-US" dirty="0">
                <a:latin typeface="Consolas" panose="020B0609020204030204" pitchFamily="49" charset="0"/>
              </a:rPr>
              <a:t>PROGRAM</a:t>
            </a:r>
            <a:r>
              <a:rPr lang="en-US" dirty="0"/>
              <a:t> for objects declared at the outermost (program) scope.</a:t>
            </a:r>
          </a:p>
          <a:p>
            <a:pPr lvl="1"/>
            <a:r>
              <a:rPr lang="en-US" dirty="0">
                <a:latin typeface="Consolas" panose="020B0609020204030204" pitchFamily="49" charset="0"/>
              </a:rPr>
              <a:t>SUBPROGRAM</a:t>
            </a:r>
            <a:r>
              <a:rPr lang="en-US" dirty="0"/>
              <a:t> for objects declared within a subprogram.</a:t>
            </a:r>
          </a:p>
          <a:p>
            <a:r>
              <a:rPr lang="en-US" sz="2350" dirty="0"/>
              <a:t>When a variable is </a:t>
            </a:r>
            <a:r>
              <a:rPr lang="en-US" sz="2350" b="1" dirty="0"/>
              <a:t>declared</a:t>
            </a:r>
            <a:r>
              <a:rPr lang="en-US" sz="2350" dirty="0"/>
              <a:t>, the declaration is initialized with the current level.</a:t>
            </a:r>
          </a:p>
          <a:p>
            <a:pPr marL="457200" lvl="1" indent="0">
              <a:spcBef>
                <a:spcPts val="300"/>
              </a:spcBef>
              <a:buNone/>
            </a:pPr>
            <a:r>
              <a:rPr lang="en-US" sz="1800" dirty="0" err="1">
                <a:latin typeface="Consolas" panose="020B0609020204030204" pitchFamily="49" charset="0"/>
              </a:rPr>
              <a:t>varDecl</a:t>
            </a:r>
            <a:r>
              <a:rPr lang="en-US" sz="1800" dirty="0">
                <a:latin typeface="Consolas" panose="020B0609020204030204" pitchFamily="49" charset="0"/>
              </a:rPr>
              <a:t> = new </a:t>
            </a:r>
            <a:r>
              <a:rPr lang="en-US" sz="1800" dirty="0" err="1">
                <a:latin typeface="Consolas" panose="020B0609020204030204" pitchFamily="49" charset="0"/>
              </a:rPr>
              <a:t>VarDecl</a:t>
            </a:r>
            <a:r>
              <a:rPr lang="en-US" sz="1800" dirty="0">
                <a:latin typeface="Consolas" panose="020B0609020204030204" pitchFamily="49" charset="0"/>
              </a:rPr>
              <a:t>(identifiers, </a:t>
            </a:r>
            <a:r>
              <a:rPr lang="en-US" sz="1800" dirty="0" err="1">
                <a:latin typeface="Consolas" panose="020B0609020204030204" pitchFamily="49" charset="0"/>
              </a:rPr>
              <a:t>varType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b="1" dirty="0" err="1">
                <a:latin typeface="Consolas" panose="020B0609020204030204" pitchFamily="49" charset="0"/>
              </a:rPr>
              <a:t>idTable.getScopeLevel</a:t>
            </a:r>
            <a:r>
              <a:rPr lang="en-US" sz="1800" b="1" dirty="0">
                <a:latin typeface="Consolas" panose="020B0609020204030204" pitchFamily="49" charset="0"/>
              </a:rPr>
              <a:t>()</a:t>
            </a:r>
            <a:r>
              <a:rPr lang="en-US" sz="180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35</a:t>
            </a:fld>
            <a:endParaRPr lang="en-US"/>
          </a:p>
        </p:txBody>
      </p:sp>
    </p:spTree>
    <p:extLst>
      <p:ext uri="{BB962C8B-B14F-4D97-AF65-F5344CB8AC3E}">
        <p14:creationId xmlns:p14="http://schemas.microsoft.com/office/powerpoint/2010/main" val="720601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7" y="1363663"/>
            <a:ext cx="8229600" cy="4935537"/>
          </a:xfrm>
        </p:spPr>
        <p:txBody>
          <a:bodyPr/>
          <a:lstStyle/>
          <a:p>
            <a:pPr marL="0" indent="0">
              <a:spcBef>
                <a:spcPts val="100"/>
              </a:spcBef>
              <a:buFontTx/>
              <a:buNone/>
            </a:pPr>
            <a:r>
              <a:rPr lang="en-US" sz="1800" dirty="0">
                <a:latin typeface="Consolas" pitchFamily="49" charset="0"/>
                <a:cs typeface="Consolas" pitchFamily="49" charset="0"/>
              </a:rPr>
              <a:t>var x : Integer;   // scope level of declaration is PROGRAM</a:t>
            </a:r>
          </a:p>
          <a:p>
            <a:pPr marL="0" indent="0">
              <a:spcBef>
                <a:spcPts val="100"/>
              </a:spcBef>
              <a:buFontTx/>
              <a:buNone/>
            </a:pPr>
            <a:r>
              <a:rPr lang="en-US" sz="1800" dirty="0">
                <a:latin typeface="Consolas" pitchFamily="49" charset="0"/>
                <a:cs typeface="Consolas" pitchFamily="49" charset="0"/>
              </a:rPr>
              <a:t>var y : Integer;   // scope level of declaration is PROGRAM</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procedure p is       // scope level of declaration is PROGRAM</a:t>
            </a:r>
          </a:p>
          <a:p>
            <a:pPr marL="0" indent="0">
              <a:spcBef>
                <a:spcPts val="100"/>
              </a:spcBef>
              <a:buFontTx/>
              <a:buNone/>
            </a:pPr>
            <a:r>
              <a:rPr lang="en-US" sz="1800" dirty="0">
                <a:latin typeface="Consolas" pitchFamily="49" charset="0"/>
                <a:cs typeface="Consolas" pitchFamily="49" charset="0"/>
              </a:rPr>
              <a:t>   var x : Integer;  // scope level of declaration is SUBPROGRAM</a:t>
            </a:r>
          </a:p>
          <a:p>
            <a:pPr marL="0" indent="0">
              <a:spcBef>
                <a:spcPts val="100"/>
              </a:spcBef>
              <a:buFontTx/>
              <a:buNone/>
            </a:pPr>
            <a:r>
              <a:rPr lang="en-US" sz="1800" dirty="0">
                <a:latin typeface="Consolas" pitchFamily="49" charset="0"/>
                <a:cs typeface="Consolas" pitchFamily="49" charset="0"/>
              </a:rPr>
              <a:t>   var b : Integer;  // scope level of declaration is SUBPROGRAM</a:t>
            </a: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SUBPROGRAM scope</a:t>
            </a:r>
          </a:p>
          <a:p>
            <a:pPr marL="0" indent="0">
              <a:spcBef>
                <a:spcPts val="100"/>
              </a:spcBef>
              <a:buFontTx/>
              <a:buNone/>
            </a:pPr>
            <a:r>
              <a:rPr lang="en-US" sz="1800" dirty="0">
                <a:latin typeface="Consolas" pitchFamily="49" charset="0"/>
                <a:cs typeface="Consolas" pitchFamily="49" charset="0"/>
              </a:rPr>
              <a:t>   ... b ...   // b was declared at SUBPROGRAM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end p;</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    ... p ...     // p was declared at PROGRAM scope    </a:t>
            </a:r>
          </a:p>
          <a:p>
            <a:pPr marL="0" indent="0">
              <a:spcBef>
                <a:spcPts val="100"/>
              </a:spcBef>
              <a:buFontTx/>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3986261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 as in</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37</a:t>
            </a:fld>
            <a:endParaRPr lang="en-US" dirty="0"/>
          </a:p>
        </p:txBody>
      </p:sp>
    </p:spTree>
    <p:extLst>
      <p:ext uri="{BB962C8B-B14F-4D97-AF65-F5344CB8AC3E}">
        <p14:creationId xmlns:p14="http://schemas.microsoft.com/office/powerpoint/2010/main" val="3276428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NamedDecl</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private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SingleVarDecl(Token identifier, Type varType,</a:t>
            </a:r>
          </a:p>
          <a:p>
            <a:pPr marL="274320" indent="0">
              <a:spcBef>
                <a:spcPts val="0"/>
              </a:spcBef>
              <a:buNone/>
            </a:pPr>
            <a:r>
              <a:rPr lang="en-US" sz="1800" dirty="0">
                <a:latin typeface="Consolas" panose="020B0609020204030204" pitchFamily="49" charset="0"/>
              </a:rPr>
              <a:t>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varType);</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38</a:t>
            </a:fld>
            <a:endParaRPr lang="en-US" dirty="0"/>
          </a:p>
        </p:txBody>
      </p:sp>
    </p:spTree>
    <p:extLst>
      <p:ext uri="{BB962C8B-B14F-4D97-AF65-F5344CB8AC3E}">
        <p14:creationId xmlns:p14="http://schemas.microsoft.com/office/powerpoint/2010/main" val="2252065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the list of SingleVarDecls for the variable declaration</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super(null,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a:t>
            </a:r>
          </a:p>
          <a:p>
            <a:pPr marL="0" indent="0">
              <a:spcBef>
                <a:spcPts val="0"/>
              </a:spcBef>
              <a:buNone/>
            </a:pPr>
            <a:r>
              <a:rPr lang="en-US" sz="1800" dirty="0">
                <a:latin typeface="Consolas" panose="020B0609020204030204" pitchFamily="49" charset="0"/>
              </a:rPr>
              <a:t>                               varType,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39</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405681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2" name="Group 1"/>
          <p:cNvGrpSpPr/>
          <p:nvPr/>
        </p:nvGrpSpPr>
        <p:grpSpPr>
          <a:xfrm>
            <a:off x="3074919" y="4606544"/>
            <a:ext cx="2994162" cy="1413256"/>
            <a:chOff x="3124200" y="4606544"/>
            <a:chExt cx="2994162" cy="1413256"/>
          </a:xfrm>
        </p:grpSpPr>
        <p:sp>
          <p:nvSpPr>
            <p:cNvPr id="20486" name="Text Box 1029"/>
            <p:cNvSpPr txBox="1">
              <a:spLocks noChangeArrowheads="1"/>
            </p:cNvSpPr>
            <p:nvPr/>
          </p:nvSpPr>
          <p:spPr bwMode="auto">
            <a:xfrm>
              <a:off x="3619696" y="4606544"/>
              <a:ext cx="1865896"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AssignmentStmt</a:t>
              </a:r>
            </a:p>
          </p:txBody>
        </p:sp>
        <p:sp>
          <p:nvSpPr>
            <p:cNvPr id="20487" name="Text Box 1030"/>
            <p:cNvSpPr txBox="1">
              <a:spLocks noChangeArrowheads="1"/>
            </p:cNvSpPr>
            <p:nvPr/>
          </p:nvSpPr>
          <p:spPr bwMode="auto">
            <a:xfrm>
              <a:off x="3124200" y="5649826"/>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sp>
          <p:nvSpPr>
            <p:cNvPr id="20488" name="Text Box 1032"/>
            <p:cNvSpPr txBox="1">
              <a:spLocks noChangeArrowheads="1"/>
            </p:cNvSpPr>
            <p:nvPr/>
          </p:nvSpPr>
          <p:spPr bwMode="auto">
            <a:xfrm>
              <a:off x="4791075" y="5645063"/>
              <a:ext cx="1327287"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Expression</a:t>
              </a:r>
            </a:p>
          </p:txBody>
        </p:sp>
        <p:sp>
          <p:nvSpPr>
            <p:cNvPr id="20489" name="AutoShape 1033"/>
            <p:cNvSpPr>
              <a:spLocks noChangeArrowheads="1"/>
            </p:cNvSpPr>
            <p:nvPr/>
          </p:nvSpPr>
          <p:spPr bwMode="auto">
            <a:xfrm>
              <a:off x="4476750" y="4984663"/>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20490" name="AutoShape 1034"/>
            <p:cNvCxnSpPr>
              <a:cxnSpLocks noChangeShapeType="1"/>
              <a:stCxn id="20487" idx="0"/>
              <a:endCxn id="20489" idx="2"/>
            </p:cNvCxnSpPr>
            <p:nvPr/>
          </p:nvCxnSpPr>
          <p:spPr bwMode="auto">
            <a:xfrm rot="5400000" flipH="1" flipV="1">
              <a:off x="3847110" y="4951923"/>
              <a:ext cx="482600" cy="913206"/>
            </a:xfrm>
            <a:prstGeom prst="bentConnector3">
              <a:avLst>
                <a:gd name="adj1" fmla="val 50000"/>
              </a:avLst>
            </a:prstGeom>
            <a:noFill/>
            <a:ln w="9525">
              <a:solidFill>
                <a:schemeClr val="tx1"/>
              </a:solidFill>
              <a:miter lim="800000"/>
              <a:headEnd/>
              <a:tailEnd/>
            </a:ln>
          </p:spPr>
        </p:cxnSp>
        <p:cxnSp>
          <p:nvCxnSpPr>
            <p:cNvPr id="20491" name="AutoShape 1035"/>
            <p:cNvCxnSpPr>
              <a:cxnSpLocks noChangeShapeType="1"/>
              <a:stCxn id="20488" idx="0"/>
              <a:endCxn id="20489" idx="2"/>
            </p:cNvCxnSpPr>
            <p:nvPr/>
          </p:nvCxnSpPr>
          <p:spPr bwMode="auto">
            <a:xfrm rot="16200000" flipV="1">
              <a:off x="4760948" y="4951292"/>
              <a:ext cx="477837" cy="909706"/>
            </a:xfrm>
            <a:prstGeom prst="bentConnector3">
              <a:avLst>
                <a:gd name="adj1" fmla="val 50000"/>
              </a:avLst>
            </a:prstGeom>
            <a:noFill/>
            <a:ln w="9525">
              <a:solidFill>
                <a:schemeClr val="tx1"/>
              </a:solidFill>
              <a:miter lim="800000"/>
              <a:headEnd/>
              <a:tailEnd/>
            </a:ln>
          </p:spPr>
        </p:cxn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p>
        </p:txBody>
      </p:sp>
      <p:sp>
        <p:nvSpPr>
          <p:cNvPr id="9" name="Content Placeholder 8"/>
          <p:cNvSpPr>
            <a:spLocks noGrp="1"/>
          </p:cNvSpPr>
          <p:nvPr>
            <p:ph idx="1"/>
          </p:nvPr>
        </p:nvSpPr>
        <p:spPr>
          <a:xfrm>
            <a:off x="458788" y="1363663"/>
            <a:ext cx="8229600" cy="4935537"/>
          </a:xfrm>
        </p:spPr>
        <p:txBody>
          <a:bodyPr/>
          <a:lstStyle/>
          <a:p>
            <a:r>
              <a:rPr lang="en-US" dirty="0"/>
              <a:t>Method </a:t>
            </a:r>
            <a:r>
              <a:rPr lang="en-US" dirty="0">
                <a:latin typeface="Consolas" panose="020B0609020204030204" pitchFamily="49" charset="0"/>
              </a:rPr>
              <a:t>parseInitialDecls()</a:t>
            </a:r>
            <a:r>
              <a:rPr lang="en-US" dirty="0"/>
              <a:t> constructs/returns a list of initial declarations.</a:t>
            </a:r>
          </a:p>
          <a:p>
            <a:r>
              <a:rPr lang="en-US" dirty="0"/>
              <a:t>For constant and array type declarations, this method simply adds them to the list.</a:t>
            </a:r>
          </a:p>
          <a:p>
            <a:r>
              <a:rPr lang="en-US" dirty="0"/>
              <a:t>For variable declarations (</a:t>
            </a:r>
            <a:r>
              <a:rPr lang="en-US" dirty="0">
                <a:latin typeface="Consolas" panose="020B0609020204030204" pitchFamily="49" charset="0"/>
              </a:rPr>
              <a:t>VarDecl</a:t>
            </a:r>
            <a:r>
              <a:rPr lang="en-US" dirty="0"/>
              <a:t>s), this method extracts the list of single variable declarations (</a:t>
            </a:r>
            <a:r>
              <a:rPr lang="en-US" dirty="0">
                <a:latin typeface="Consolas" panose="020B0609020204030204" pitchFamily="49" charset="0"/>
              </a:rPr>
              <a:t>SingleVarDecl</a:t>
            </a:r>
            <a:r>
              <a:rPr lang="en-US" dirty="0"/>
              <a:t>s) and adds them to the list.  The original </a:t>
            </a:r>
            <a:r>
              <a:rPr lang="en-US" dirty="0">
                <a:latin typeface="Consolas" panose="020B0609020204030204" pitchFamily="49" charset="0"/>
              </a:rPr>
              <a:t>VarDecl</a:t>
            </a:r>
            <a:r>
              <a:rPr lang="en-US" dirty="0"/>
              <a:t> is no longer used after this point.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2584681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br>
              <a:rPr lang="en-US" dirty="0"/>
            </a:br>
            <a:r>
              <a:rPr lang="en-US" sz="2400" dirty="0"/>
              <a:t>(continued)</a:t>
            </a:r>
          </a:p>
        </p:txBody>
      </p:sp>
      <p:sp>
        <p:nvSpPr>
          <p:cNvPr id="9" name="Content Placeholder 8"/>
          <p:cNvSpPr>
            <a:spLocks noGrp="1"/>
          </p:cNvSpPr>
          <p:nvPr>
            <p:ph idx="1"/>
          </p:nvPr>
        </p:nvSpPr>
        <p:spPr>
          <a:xfrm>
            <a:off x="458788" y="1363663"/>
            <a:ext cx="8595360" cy="4935537"/>
          </a:xfrm>
        </p:spPr>
        <p:txBody>
          <a:bodyPr/>
          <a:lstStyle/>
          <a:p>
            <a:pPr marL="0" lvl="1" indent="0">
              <a:spcBef>
                <a:spcPts val="200"/>
              </a:spcBef>
              <a:buNone/>
            </a:pPr>
            <a:r>
              <a:rPr lang="en-US" sz="1800" dirty="0">
                <a:latin typeface="Consolas" panose="020B0609020204030204" pitchFamily="49" charset="0"/>
              </a:rPr>
              <a:t>...</a:t>
            </a:r>
          </a:p>
          <a:p>
            <a:pPr marL="0" lvl="1" indent="0">
              <a:spcBef>
                <a:spcPts val="200"/>
              </a:spcBef>
              <a:buNone/>
            </a:pP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InitialDecl decl = parseInitialDecl();</a:t>
            </a:r>
          </a:p>
          <a:p>
            <a:pPr marL="0" lvl="1" indent="0">
              <a:spcBef>
                <a:spcPts val="200"/>
              </a:spcBef>
              <a:buNone/>
            </a:pP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if (decl instanceof VarDecl)</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 add the single variable declarations</a:t>
            </a:r>
          </a:p>
          <a:p>
            <a:pPr marL="0" lvl="1" indent="0">
              <a:spcBef>
                <a:spcPts val="200"/>
              </a:spcBef>
              <a:buNone/>
            </a:pPr>
            <a:r>
              <a:rPr lang="en-US" sz="1800" dirty="0">
                <a:latin typeface="Consolas" panose="020B0609020204030204" pitchFamily="49" charset="0"/>
              </a:rPr>
              <a:t>    VarDecl </a:t>
            </a:r>
            <a:r>
              <a:rPr lang="en-US" sz="1800" dirty="0" err="1">
                <a:latin typeface="Consolas" panose="020B0609020204030204" pitchFamily="49" charset="0"/>
              </a:rPr>
              <a:t>varDecl</a:t>
            </a:r>
            <a:r>
              <a:rPr lang="en-US" sz="1800" dirty="0">
                <a:latin typeface="Consolas" panose="020B0609020204030204" pitchFamily="49" charset="0"/>
              </a:rPr>
              <a:t> = (VarDecl) decl;</a:t>
            </a:r>
          </a:p>
          <a:p>
            <a:pPr marL="0" lvl="1" indent="0">
              <a:spcBef>
                <a:spcPts val="200"/>
              </a:spcBef>
              <a:buNone/>
            </a:pPr>
            <a:r>
              <a:rPr lang="en-US" sz="1800" dirty="0">
                <a:latin typeface="Consolas" panose="020B0609020204030204" pitchFamily="49" charset="0"/>
              </a:rPr>
              <a:t>    for (SingleVarDecl </a:t>
            </a:r>
            <a:r>
              <a:rPr lang="en-US" sz="1800" dirty="0" err="1">
                <a:latin typeface="Consolas" panose="020B0609020204030204" pitchFamily="49" charset="0"/>
              </a:rPr>
              <a:t>singleVarDecl</a:t>
            </a:r>
            <a:r>
              <a:rPr lang="en-US" sz="1800" dirty="0">
                <a:latin typeface="Consolas" panose="020B0609020204030204" pitchFamily="49" charset="0"/>
              </a:rPr>
              <a:t> : </a:t>
            </a:r>
            <a:r>
              <a:rPr lang="en-US" sz="1800" dirty="0" err="1">
                <a:latin typeface="Consolas" panose="020B0609020204030204" pitchFamily="49" charset="0"/>
              </a:rPr>
              <a:t>varDecl.getSingleVarDecls</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initialDecls.add(singleVarDecl);</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else</a:t>
            </a:r>
          </a:p>
          <a:p>
            <a:pPr marL="0" lvl="1" indent="0">
              <a:spcBef>
                <a:spcPts val="200"/>
              </a:spcBef>
              <a:buNone/>
            </a:pPr>
            <a:r>
              <a:rPr lang="en-US" sz="1800" dirty="0">
                <a:latin typeface="Consolas" panose="020B0609020204030204" pitchFamily="49" charset="0"/>
              </a:rPr>
              <a:t>    initialDecls.add(decl);</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41</a:t>
            </a:fld>
            <a:endParaRPr lang="en-US" dirty="0"/>
          </a:p>
        </p:txBody>
      </p:sp>
    </p:spTree>
    <p:extLst>
      <p:ext uri="{BB962C8B-B14F-4D97-AF65-F5344CB8AC3E}">
        <p14:creationId xmlns:p14="http://schemas.microsoft.com/office/powerpoint/2010/main" val="2802994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References versus</a:t>
            </a:r>
            <a:br>
              <a:rPr lang="en-US" dirty="0"/>
            </a:br>
            <a:r>
              <a:rPr lang="en-US" dirty="0"/>
              <a:t>Nonstructural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a:xfrm>
            <a:off x="458788" y="1363663"/>
            <a:ext cx="8321040" cy="4935537"/>
          </a:xfrm>
        </p:spPr>
        <p:txBody>
          <a:bodyPr/>
          <a:lstStyle/>
          <a:p>
            <a:r>
              <a:rPr lang="en-US" sz="2300" dirty="0"/>
              <a:t>Most of the fields of AST classes represent structural references in that they correspond to the edges of the “tree”.</a:t>
            </a:r>
          </a:p>
          <a:p>
            <a:pPr lvl="1"/>
            <a:r>
              <a:rPr lang="en-US" dirty="0"/>
              <a:t>Class </a:t>
            </a:r>
            <a:r>
              <a:rPr lang="en-US" dirty="0">
                <a:latin typeface="Consolas" panose="020B0609020204030204" pitchFamily="49" charset="0"/>
              </a:rPr>
              <a:t>Program</a:t>
            </a:r>
            <a:r>
              <a:rPr lang="en-US" dirty="0"/>
              <a:t> has a reference its declarative part and its statement part.</a:t>
            </a:r>
          </a:p>
          <a:p>
            <a:pPr lvl="1"/>
            <a:r>
              <a:rPr lang="en-US" dirty="0"/>
              <a:t>Class </a:t>
            </a:r>
            <a:r>
              <a:rPr lang="en-US" dirty="0" err="1">
                <a:latin typeface="Consolas" panose="020B0609020204030204" pitchFamily="49" charset="0"/>
              </a:rPr>
              <a:t>BinaryExpr</a:t>
            </a:r>
            <a:r>
              <a:rPr lang="en-US" dirty="0"/>
              <a:t> has references its left operand, its operator, and its right operand.</a:t>
            </a:r>
          </a:p>
          <a:p>
            <a:r>
              <a:rPr lang="en-US" sz="2300" dirty="0"/>
              <a:t>Some AST classes have fields that do not correspond</a:t>
            </a:r>
            <a:br>
              <a:rPr lang="en-US" sz="2300" dirty="0"/>
            </a:br>
            <a:r>
              <a:rPr lang="en-US" sz="2300" dirty="0"/>
              <a:t>to the edges of the “tree”.</a:t>
            </a:r>
          </a:p>
          <a:p>
            <a:pPr lvl="1"/>
            <a:r>
              <a:rPr lang="en-US" dirty="0"/>
              <a:t>Class </a:t>
            </a:r>
            <a:r>
              <a:rPr lang="en-US" dirty="0">
                <a:latin typeface="Consolas" panose="020B0609020204030204" pitchFamily="49" charset="0"/>
              </a:rPr>
              <a:t>Variable</a:t>
            </a:r>
            <a:r>
              <a:rPr lang="en-US" dirty="0"/>
              <a:t> has a reference back to its declaration.</a:t>
            </a:r>
            <a:br>
              <a:rPr lang="en-US" dirty="0"/>
            </a:br>
            <a:r>
              <a:rPr lang="en-US" dirty="0"/>
              <a:t>Similarly for class NamedValue.</a:t>
            </a:r>
          </a:p>
          <a:p>
            <a:pPr lvl="1"/>
            <a:r>
              <a:rPr lang="en-US" dirty="0"/>
              <a:t>Class </a:t>
            </a:r>
            <a:r>
              <a:rPr lang="en-US" dirty="0" err="1">
                <a:latin typeface="Consolas" panose="020B0609020204030204" pitchFamily="49" charset="0"/>
              </a:rPr>
              <a:t>ExitStmt</a:t>
            </a:r>
            <a:r>
              <a:rPr lang="en-US" dirty="0"/>
              <a:t> has a reference its enclosing loop statement.</a:t>
            </a:r>
            <a:endParaRPr lang="en-US" sz="1950" dirty="0"/>
          </a:p>
          <a:p>
            <a:r>
              <a:rPr lang="en-US" sz="2300" dirty="0"/>
              <a:t>These nonstructural references are used during constraint analysis and code generation. </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var x : Integer;</a:t>
            </a:r>
          </a:p>
          <a:p>
            <a:pPr marL="274320" indent="0">
              <a:spcBef>
                <a:spcPts val="300"/>
              </a:spcBef>
              <a:buNone/>
            </a:pPr>
            <a:r>
              <a:rPr lang="en-US" sz="1800" dirty="0">
                <a:latin typeface="Consolas" panose="020B0609020204030204" pitchFamily="49" charset="0"/>
              </a:rPr>
              <a:t>begin</a:t>
            </a:r>
          </a:p>
          <a:p>
            <a:pPr marL="274320" indent="0">
              <a:spcBef>
                <a:spcPts val="300"/>
              </a:spcBef>
              <a:buNone/>
            </a:pPr>
            <a:r>
              <a:rPr lang="en-US" sz="1800" dirty="0">
                <a:latin typeface="Consolas" panose="020B0609020204030204" pitchFamily="49" charset="0"/>
              </a:rPr>
              <a:t>   x := 5;</a:t>
            </a:r>
          </a:p>
          <a:p>
            <a:pPr marL="274320" indent="0">
              <a:spcBef>
                <a:spcPts val="300"/>
              </a:spcBef>
              <a:buNone/>
            </a:pPr>
            <a:r>
              <a:rPr lang="en-US" sz="1800" dirty="0">
                <a:latin typeface="Consolas" panose="020B0609020204030204" pitchFamily="49" charset="0"/>
              </a:rPr>
              <a:t>   writeln x;</a:t>
            </a:r>
          </a:p>
          <a:p>
            <a:pPr marL="274320" indent="0">
              <a:spcBef>
                <a:spcPts val="300"/>
              </a:spcBef>
              <a:buNone/>
            </a:pPr>
            <a:r>
              <a:rPr lang="en-US" sz="1800" dirty="0">
                <a:latin typeface="Consolas" panose="020B0609020204030204" pitchFamily="49" charset="0"/>
              </a:rPr>
              <a:t>end.</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62" name="Group 61">
            <a:extLst>
              <a:ext uri="{FF2B5EF4-FFF2-40B4-BE49-F238E27FC236}">
                <a16:creationId xmlns:a16="http://schemas.microsoft.com/office/drawing/2014/main" id="{84A0F92E-D236-438D-B90F-306715C4E2CB}"/>
              </a:ext>
            </a:extLst>
          </p:cNvPr>
          <p:cNvGrpSpPr/>
          <p:nvPr/>
        </p:nvGrpSpPr>
        <p:grpSpPr>
          <a:xfrm>
            <a:off x="527716" y="1442111"/>
            <a:ext cx="8103828" cy="4349089"/>
            <a:chOff x="674432" y="1392930"/>
            <a:chExt cx="8103828" cy="4349089"/>
          </a:xfrm>
        </p:grpSpPr>
        <p:sp>
          <p:nvSpPr>
            <p:cNvPr id="5" name="TextBox 4"/>
            <p:cNvSpPr txBox="1"/>
            <p:nvPr/>
          </p:nvSpPr>
          <p:spPr>
            <a:xfrm>
              <a:off x="3479957" y="1392930"/>
              <a:ext cx="971741" cy="338554"/>
            </a:xfrm>
            <a:prstGeom prst="rect">
              <a:avLst/>
            </a:prstGeom>
            <a:noFill/>
            <a:ln>
              <a:solidFill>
                <a:schemeClr val="tx1"/>
              </a:solidFill>
            </a:ln>
          </p:spPr>
          <p:txBody>
            <a:bodyPr wrap="none" rtlCol="0">
              <a:spAutoFit/>
            </a:bodyPr>
            <a:lstStyle/>
            <a:p>
              <a:r>
                <a:rPr lang="en-US" sz="1600" dirty="0"/>
                <a:t>Program</a:t>
              </a:r>
            </a:p>
          </p:txBody>
        </p:sp>
        <p:sp>
          <p:nvSpPr>
            <p:cNvPr id="6" name="TextBox 5"/>
            <p:cNvSpPr txBox="1"/>
            <p:nvPr/>
          </p:nvSpPr>
          <p:spPr>
            <a:xfrm>
              <a:off x="970147" y="2179765"/>
              <a:ext cx="1585690" cy="338554"/>
            </a:xfrm>
            <a:prstGeom prst="rect">
              <a:avLst/>
            </a:prstGeom>
            <a:noFill/>
            <a:ln>
              <a:solidFill>
                <a:schemeClr val="tx1"/>
              </a:solidFill>
            </a:ln>
          </p:spPr>
          <p:txBody>
            <a:bodyPr wrap="none" rtlCol="0">
              <a:spAutoFit/>
            </a:bodyPr>
            <a:lstStyle>
              <a:defPPr>
                <a:defRPr lang="en-US"/>
              </a:defPPr>
            </a:lstStyle>
            <a:p>
              <a:r>
                <a:rPr lang="en-US" sz="1600" dirty="0"/>
                <a:t>DeclarativePart</a:t>
              </a:r>
            </a:p>
          </p:txBody>
        </p:sp>
        <p:sp>
          <p:nvSpPr>
            <p:cNvPr id="7" name="TextBox 6"/>
            <p:cNvSpPr txBox="1"/>
            <p:nvPr/>
          </p:nvSpPr>
          <p:spPr>
            <a:xfrm>
              <a:off x="5375817" y="2179765"/>
              <a:ext cx="1497526" cy="338554"/>
            </a:xfrm>
            <a:prstGeom prst="rect">
              <a:avLst/>
            </a:prstGeom>
            <a:noFill/>
            <a:ln>
              <a:solidFill>
                <a:schemeClr val="tx1"/>
              </a:solidFill>
            </a:ln>
          </p:spPr>
          <p:txBody>
            <a:bodyPr wrap="none" rtlCol="0">
              <a:spAutoFit/>
            </a:bodyPr>
            <a:lstStyle>
              <a:defPPr>
                <a:defRPr lang="en-US"/>
              </a:defPPr>
            </a:lstStyle>
            <a:p>
              <a:r>
                <a:rPr lang="en-US" sz="1600" dirty="0"/>
                <a:t>StatementPart</a:t>
              </a:r>
            </a:p>
          </p:txBody>
        </p:sp>
        <p:sp>
          <p:nvSpPr>
            <p:cNvPr id="8" name="TextBox 7"/>
            <p:cNvSpPr txBox="1"/>
            <p:nvPr/>
          </p:nvSpPr>
          <p:spPr>
            <a:xfrm>
              <a:off x="674432" y="3200400"/>
              <a:ext cx="2178802"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a:t>varType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11" name="TextBox 10"/>
            <p:cNvSpPr txBox="1"/>
            <p:nvPr/>
          </p:nvSpPr>
          <p:spPr>
            <a:xfrm>
              <a:off x="5308915" y="4911022"/>
              <a:ext cx="1227387" cy="584775"/>
            </a:xfrm>
            <a:prstGeom prst="rect">
              <a:avLst/>
            </a:prstGeom>
            <a:noFill/>
            <a:ln>
              <a:solidFill>
                <a:schemeClr val="tx1"/>
              </a:solidFill>
            </a:ln>
          </p:spPr>
          <p:txBody>
            <a:bodyPr wrap="none" rtlCol="0">
              <a:spAutoFit/>
            </a:bodyPr>
            <a:lstStyle>
              <a:defPPr>
                <a:defRPr lang="en-US"/>
              </a:defPPr>
            </a:lstStyle>
            <a:p>
              <a:pPr algn="l"/>
              <a:r>
                <a:rPr lang="en-US" sz="1600" dirty="0"/>
                <a:t>ConstValue</a:t>
              </a:r>
            </a:p>
            <a:p>
              <a:pPr algn="l"/>
              <a:r>
                <a:rPr lang="en-US" sz="1600" dirty="0"/>
                <a:t>literal : 5</a:t>
              </a:r>
            </a:p>
          </p:txBody>
        </p:sp>
        <p:cxnSp>
          <p:nvCxnSpPr>
            <p:cNvPr id="3" name="Elbow Connector 2"/>
            <p:cNvCxnSpPr>
              <a:stCxn id="5" idx="2"/>
              <a:endCxn id="6" idx="0"/>
            </p:cNvCxnSpPr>
            <p:nvPr/>
          </p:nvCxnSpPr>
          <p:spPr bwMode="auto">
            <a:xfrm rot="5400000">
              <a:off x="2640270" y="854206"/>
              <a:ext cx="448281" cy="2202836"/>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5" idx="2"/>
              <a:endCxn id="7" idx="0"/>
            </p:cNvCxnSpPr>
            <p:nvPr/>
          </p:nvCxnSpPr>
          <p:spPr bwMode="auto">
            <a:xfrm rot="16200000" flipH="1">
              <a:off x="4821064" y="876248"/>
              <a:ext cx="448281" cy="215875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7" name="Elbow Connector 16"/>
            <p:cNvCxnSpPr>
              <a:cxnSpLocks/>
              <a:stCxn id="6" idx="2"/>
              <a:endCxn id="8" idx="0"/>
            </p:cNvCxnSpPr>
            <p:nvPr/>
          </p:nvCxnSpPr>
          <p:spPr bwMode="auto">
            <a:xfrm rot="16200000" flipH="1">
              <a:off x="1422372" y="2858938"/>
              <a:ext cx="682081" cy="84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9" name="Elbow Connector 18"/>
            <p:cNvCxnSpPr>
              <a:cxnSpLocks/>
              <a:stCxn id="7" idx="2"/>
              <a:endCxn id="9" idx="0"/>
            </p:cNvCxnSpPr>
            <p:nvPr/>
          </p:nvCxnSpPr>
          <p:spPr bwMode="auto">
            <a:xfrm rot="5400000">
              <a:off x="5073196" y="2149015"/>
              <a:ext cx="682081" cy="142068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21" name="Elbow Connector 20"/>
            <p:cNvCxnSpPr>
              <a:cxnSpLocks/>
              <a:stCxn id="7" idx="2"/>
              <a:endCxn id="10" idx="0"/>
            </p:cNvCxnSpPr>
            <p:nvPr/>
          </p:nvCxnSpPr>
          <p:spPr bwMode="auto">
            <a:xfrm rot="16200000" flipH="1">
              <a:off x="6440183" y="2202715"/>
              <a:ext cx="682081" cy="131328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7" name="Group 46">
              <a:extLst>
                <a:ext uri="{FF2B5EF4-FFF2-40B4-BE49-F238E27FC236}">
                  <a16:creationId xmlns:a16="http://schemas.microsoft.com/office/drawing/2014/main" id="{9BB86394-B51D-4E49-A759-02F8D892EAF2}"/>
                </a:ext>
              </a:extLst>
            </p:cNvPr>
            <p:cNvGrpSpPr/>
            <p:nvPr/>
          </p:nvGrpSpPr>
          <p:grpSpPr>
            <a:xfrm>
              <a:off x="3864558" y="3200400"/>
              <a:ext cx="1678665" cy="1077218"/>
              <a:chOff x="3830724" y="3200400"/>
              <a:chExt cx="1678665" cy="1077218"/>
            </a:xfrm>
          </p:grpSpPr>
          <p:sp>
            <p:nvSpPr>
              <p:cNvPr id="9" name="TextBox 8"/>
              <p:cNvSpPr txBox="1"/>
              <p:nvPr/>
            </p:nvSpPr>
            <p:spPr>
              <a:xfrm>
                <a:off x="3830724" y="3200400"/>
                <a:ext cx="1678665" cy="1077218"/>
              </a:xfrm>
              <a:prstGeom prst="rect">
                <a:avLst/>
              </a:prstGeom>
              <a:noFill/>
              <a:ln>
                <a:solidFill>
                  <a:schemeClr val="tx1"/>
                </a:solidFill>
              </a:ln>
            </p:spPr>
            <p:txBody>
              <a:bodyPr wrap="none" rtlCol="0">
                <a:spAutoFit/>
              </a:bodyPr>
              <a:lstStyle>
                <a:defPPr>
                  <a:defRPr lang="en-US"/>
                </a:defPPr>
              </a:lstStyle>
              <a:p>
                <a:pPr algn="l"/>
                <a:r>
                  <a:rPr lang="en-US" sz="1600" dirty="0"/>
                  <a:t>AssignmentStmt</a:t>
                </a:r>
              </a:p>
              <a:p>
                <a:pPr algn="l"/>
                <a:r>
                  <a:rPr lang="en-US" sz="1600" dirty="0"/>
                  <a:t>      variable  </a:t>
                </a:r>
              </a:p>
              <a:p>
                <a:pPr algn="l"/>
                <a:r>
                  <a:rPr lang="en-US" sz="1600" dirty="0"/>
                  <a:t>expression  </a:t>
                </a:r>
              </a:p>
              <a:p>
                <a:pPr algn="l"/>
                <a:r>
                  <a:rPr lang="en-US" sz="1600" dirty="0"/>
                  <a:t>position : (3, 6)</a:t>
                </a:r>
              </a:p>
            </p:txBody>
          </p:sp>
          <p:sp>
            <p:nvSpPr>
              <p:cNvPr id="22" name="Oval 21"/>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3" name="Oval 22"/>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48" name="Group 47">
              <a:extLst>
                <a:ext uri="{FF2B5EF4-FFF2-40B4-BE49-F238E27FC236}">
                  <a16:creationId xmlns:a16="http://schemas.microsoft.com/office/drawing/2014/main" id="{BD18DF71-C131-4AB1-93D1-425763458441}"/>
                </a:ext>
              </a:extLst>
            </p:cNvPr>
            <p:cNvGrpSpPr/>
            <p:nvPr/>
          </p:nvGrpSpPr>
          <p:grpSpPr>
            <a:xfrm>
              <a:off x="6705936" y="3200400"/>
              <a:ext cx="1463862" cy="584775"/>
              <a:chOff x="6672102" y="3200400"/>
              <a:chExt cx="1463862" cy="584775"/>
            </a:xfrm>
          </p:grpSpPr>
          <p:sp>
            <p:nvSpPr>
              <p:cNvPr id="10" name="TextBox 9"/>
              <p:cNvSpPr txBox="1"/>
              <p:nvPr/>
            </p:nvSpPr>
            <p:spPr>
              <a:xfrm>
                <a:off x="6672102"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24" name="Oval 23"/>
              <p:cNvSpPr/>
              <p:nvPr/>
            </p:nvSpPr>
            <p:spPr bwMode="auto">
              <a:xfrm>
                <a:off x="7864889"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61" name="Group 60">
              <a:extLst>
                <a:ext uri="{FF2B5EF4-FFF2-40B4-BE49-F238E27FC236}">
                  <a16:creationId xmlns:a16="http://schemas.microsoft.com/office/drawing/2014/main" id="{0EBAA1A3-0D61-41D4-AEEF-A6EA949E32C9}"/>
                </a:ext>
              </a:extLst>
            </p:cNvPr>
            <p:cNvGrpSpPr/>
            <p:nvPr/>
          </p:nvGrpSpPr>
          <p:grpSpPr>
            <a:xfrm>
              <a:off x="7120434" y="4911022"/>
              <a:ext cx="1657826" cy="830997"/>
              <a:chOff x="7120434" y="4911022"/>
              <a:chExt cx="1657826" cy="830997"/>
            </a:xfrm>
          </p:grpSpPr>
          <p:sp>
            <p:nvSpPr>
              <p:cNvPr id="13" name="TextBox 12"/>
              <p:cNvSpPr txBox="1"/>
              <p:nvPr/>
            </p:nvSpPr>
            <p:spPr>
              <a:xfrm>
                <a:off x="7120434" y="4911022"/>
                <a:ext cx="1657826" cy="830997"/>
              </a:xfrm>
              <a:prstGeom prst="rect">
                <a:avLst/>
              </a:prstGeom>
              <a:noFill/>
              <a:ln>
                <a:solidFill>
                  <a:schemeClr val="tx1"/>
                </a:solidFill>
              </a:ln>
            </p:spPr>
            <p:txBody>
              <a:bodyPr wrap="none" rtlCol="0">
                <a:spAutoFit/>
              </a:bodyPr>
              <a:lstStyle>
                <a:defPPr>
                  <a:defRPr lang="en-US"/>
                </a:defPPr>
              </a:lstStyle>
              <a:p>
                <a:pPr algn="l"/>
                <a:r>
                  <a:rPr lang="en-US" sz="1600" dirty="0"/>
                  <a:t>  NamedValue</a:t>
                </a:r>
              </a:p>
              <a:p>
                <a:pPr algn="l"/>
                <a:r>
                  <a:rPr lang="en-US" sz="1600" dirty="0"/>
                  <a:t>decl  </a:t>
                </a:r>
              </a:p>
              <a:p>
                <a:pPr algn="l"/>
                <a:r>
                  <a:rPr lang="en-US" sz="1600" dirty="0"/>
                  <a:t>position : (4, 12)</a:t>
                </a:r>
              </a:p>
            </p:txBody>
          </p:sp>
          <p:sp>
            <p:nvSpPr>
              <p:cNvPr id="25" name="Oval 24"/>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27" name="Elbow Connector 26"/>
            <p:cNvCxnSpPr>
              <a:cxnSpLocks/>
              <a:stCxn id="22" idx="2"/>
              <a:endCxn id="12" idx="0"/>
            </p:cNvCxnSpPr>
            <p:nvPr/>
          </p:nvCxnSpPr>
          <p:spPr bwMode="auto">
            <a:xfrm rot="10800000" flipV="1">
              <a:off x="3625241" y="3624334"/>
              <a:ext cx="427677" cy="1286688"/>
            </a:xfrm>
            <a:prstGeom prst="bentConnector2">
              <a:avLst/>
            </a:prstGeom>
            <a:noFill/>
            <a:ln w="9525" cap="flat" cmpd="sng" algn="ctr">
              <a:solidFill>
                <a:schemeClr val="tx1"/>
              </a:solidFill>
              <a:prstDash val="solid"/>
              <a:round/>
              <a:headEnd type="none" w="med" len="med"/>
              <a:tailEnd type="triangle"/>
            </a:ln>
            <a:effectLst/>
          </p:spPr>
        </p:cxnSp>
        <p:cxnSp>
          <p:nvCxnSpPr>
            <p:cNvPr id="29" name="Elbow Connector 28"/>
            <p:cNvCxnSpPr>
              <a:stCxn id="23" idx="6"/>
              <a:endCxn id="11" idx="0"/>
            </p:cNvCxnSpPr>
            <p:nvPr/>
          </p:nvCxnSpPr>
          <p:spPr bwMode="auto">
            <a:xfrm>
              <a:off x="5168479" y="3862723"/>
              <a:ext cx="754130" cy="1048299"/>
            </a:xfrm>
            <a:prstGeom prst="bentConnector2">
              <a:avLst/>
            </a:prstGeom>
            <a:noFill/>
            <a:ln w="9525" cap="flat" cmpd="sng" algn="ctr">
              <a:solidFill>
                <a:schemeClr val="tx1"/>
              </a:solidFill>
              <a:prstDash val="solid"/>
              <a:round/>
              <a:headEnd type="none" w="med" len="med"/>
              <a:tailEnd type="triangle"/>
            </a:ln>
            <a:effectLst/>
          </p:spPr>
        </p:cxnSp>
        <p:grpSp>
          <p:nvGrpSpPr>
            <p:cNvPr id="49" name="Group 48">
              <a:extLst>
                <a:ext uri="{FF2B5EF4-FFF2-40B4-BE49-F238E27FC236}">
                  <a16:creationId xmlns:a16="http://schemas.microsoft.com/office/drawing/2014/main" id="{EE6C3F99-EEEF-463B-9194-EBE867713A51}"/>
                </a:ext>
              </a:extLst>
            </p:cNvPr>
            <p:cNvGrpSpPr/>
            <p:nvPr/>
          </p:nvGrpSpPr>
          <p:grpSpPr>
            <a:xfrm>
              <a:off x="2853234" y="4911022"/>
              <a:ext cx="1544012" cy="830997"/>
              <a:chOff x="2819400" y="4911022"/>
              <a:chExt cx="1544012" cy="830997"/>
            </a:xfrm>
          </p:grpSpPr>
          <p:sp>
            <p:nvSpPr>
              <p:cNvPr id="12" name="TextBox 11"/>
              <p:cNvSpPr txBox="1"/>
              <p:nvPr/>
            </p:nvSpPr>
            <p:spPr>
              <a:xfrm>
                <a:off x="2819400" y="4911022"/>
                <a:ext cx="1544012"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30" name="Oval 29"/>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36" name="Elbow Connector 35"/>
            <p:cNvCxnSpPr>
              <a:cxnSpLocks/>
              <a:stCxn id="24" idx="4"/>
              <a:endCxn id="13" idx="0"/>
            </p:cNvCxnSpPr>
            <p:nvPr/>
          </p:nvCxnSpPr>
          <p:spPr bwMode="auto">
            <a:xfrm rot="16200000" flipH="1">
              <a:off x="7328549" y="4290224"/>
              <a:ext cx="1233966" cy="762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39" name="Elbow Connector 38"/>
            <p:cNvCxnSpPr>
              <a:cxnSpLocks/>
              <a:stCxn id="25" idx="6"/>
              <a:endCxn id="8" idx="2"/>
            </p:cNvCxnSpPr>
            <p:nvPr/>
          </p:nvCxnSpPr>
          <p:spPr bwMode="auto">
            <a:xfrm flipH="1" flipV="1">
              <a:off x="1763833" y="4277618"/>
              <a:ext cx="6018356" cy="1058406"/>
            </a:xfrm>
            <a:prstGeom prst="bentConnector4">
              <a:avLst>
                <a:gd name="adj1" fmla="val -19961"/>
                <a:gd name="adj2" fmla="val -74803"/>
              </a:avLst>
            </a:prstGeom>
            <a:noFill/>
            <a:ln w="9525" cap="flat" cmpd="sng" algn="ctr">
              <a:solidFill>
                <a:schemeClr val="tx1"/>
              </a:solidFill>
              <a:prstDash val="dash"/>
              <a:round/>
              <a:headEnd type="none" w="med" len="med"/>
              <a:tailEnd type="triangle"/>
            </a:ln>
            <a:effectLst/>
          </p:spPr>
        </p:cxnSp>
        <p:cxnSp>
          <p:nvCxnSpPr>
            <p:cNvPr id="41" name="Elbow Connector 40"/>
            <p:cNvCxnSpPr>
              <a:stCxn id="30" idx="2"/>
              <a:endCxn id="8" idx="2"/>
            </p:cNvCxnSpPr>
            <p:nvPr/>
          </p:nvCxnSpPr>
          <p:spPr bwMode="auto">
            <a:xfrm rot="10800000">
              <a:off x="1763834" y="4277618"/>
              <a:ext cx="1234923" cy="1058406"/>
            </a:xfrm>
            <a:prstGeom prst="bentConnector2">
              <a:avLst/>
            </a:prstGeom>
            <a:noFill/>
            <a:ln w="9525" cap="flat" cmpd="sng" algn="ctr">
              <a:solidFill>
                <a:schemeClr val="tx1"/>
              </a:solidFill>
              <a:prstDash val="dash"/>
              <a:round/>
              <a:headEnd type="none" w="med" len="med"/>
              <a:tailEnd type="triangle"/>
            </a:ln>
            <a:effectLst/>
          </p:spPr>
        </p:cxnSp>
      </p:grpSp>
    </p:spTree>
    <p:extLst>
      <p:ext uri="{BB962C8B-B14F-4D97-AF65-F5344CB8AC3E}">
        <p14:creationId xmlns:p14="http://schemas.microsoft.com/office/powerpoint/2010/main" val="1180745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Expression has a property for the expression type that is inherited by all expression subclasses.</a:t>
            </a:r>
          </a:p>
          <a:p>
            <a:r>
              <a:rPr lang="en-US" dirty="0"/>
              <a:t>Where within the compiler should type determination take place?  In general, we will determine the type of an expression in the constructor for the expression’s AST class.</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45</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365760"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Token      operator,</a:t>
            </a:r>
          </a:p>
          <a:p>
            <a:pPr marL="36576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p>
          <a:p>
            <a:pPr marL="36576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p>
          <a:p>
            <a:pPr marL="36576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46</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47</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48</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named value) is initialized to the type specified in the variable’s declaration.</a:t>
            </a:r>
          </a:p>
          <a:p>
            <a:r>
              <a:rPr lang="en-US" dirty="0"/>
              <a:t>Constructor for Variable</a:t>
            </a:r>
          </a:p>
          <a:p>
            <a:pPr marL="457200" lvl="1" indent="0">
              <a:buNone/>
            </a:pPr>
            <a:r>
              <a:rPr lang="en-US" sz="1800" dirty="0">
                <a:latin typeface="Consolas" panose="020B0609020204030204" pitchFamily="49" charset="0"/>
              </a:rPr>
              <a:t>public Variable(</a:t>
            </a:r>
            <a:r>
              <a:rPr lang="en-US" sz="1800" dirty="0" err="1">
                <a:latin typeface="Consolas" panose="020B0609020204030204" pitchFamily="49" charset="0"/>
              </a:rPr>
              <a:t>NamedDecl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List&lt;Expression&gt; </a:t>
            </a:r>
            <a:r>
              <a:rPr lang="en-US" sz="1800" dirty="0" err="1">
                <a:latin typeface="Consolas" panose="020B0609020204030204" pitchFamily="49" charset="0"/>
              </a:rPr>
              <a:t>indexExprs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super(</a:t>
            </a:r>
            <a:r>
              <a:rPr lang="en-US" sz="1800" b="1" dirty="0" err="1">
                <a:latin typeface="Consolas" panose="020B0609020204030204" pitchFamily="49" charset="0"/>
              </a:rPr>
              <a:t>decl.getType</a:t>
            </a:r>
            <a:r>
              <a:rPr lang="en-US" sz="1800" b="1" dirty="0">
                <a:latin typeface="Consolas" panose="020B0609020204030204" pitchFamily="49" charset="0"/>
              </a:rPr>
              <a:t>(),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this.indexExprs</a:t>
            </a:r>
            <a:r>
              <a:rPr lang="en-US" sz="1800" dirty="0">
                <a:latin typeface="Consolas" panose="020B0609020204030204" pitchFamily="49" charset="0"/>
              </a:rPr>
              <a:t> = </a:t>
            </a:r>
            <a:r>
              <a:rPr lang="en-US" sz="1800" dirty="0" err="1">
                <a:latin typeface="Consolas" panose="020B0609020204030204" pitchFamily="49" charset="0"/>
              </a:rPr>
              <a:t>indexExprs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49</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 position of assignment operator (for error reporting)</a:t>
            </a:r>
          </a:p>
          <a:p>
            <a:pPr marL="0" indent="0">
              <a:spcBef>
                <a:spcPts val="0"/>
              </a:spcBef>
              <a:buFontTx/>
              <a:buNone/>
            </a:pPr>
            <a:r>
              <a:rPr lang="en-US" sz="1800" dirty="0">
                <a:latin typeface="Consolas" pitchFamily="49" charset="0"/>
              </a:rPr>
              <a:t>    private Position assignPosition;</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arrays.</a:t>
            </a:r>
          </a:p>
          <a:p>
            <a:r>
              <a:rPr lang="en-US" dirty="0"/>
              <a:t>Consider the following declarations:</a:t>
            </a:r>
          </a:p>
          <a:p>
            <a:pPr marL="457200" lvl="1" indent="0">
              <a:buNone/>
            </a:pPr>
            <a:r>
              <a:rPr lang="en-US" dirty="0">
                <a:latin typeface="Consolas" panose="020B0609020204030204" pitchFamily="49" charset="0"/>
              </a:rPr>
              <a:t>type T1 is array(10) of Integer;</a:t>
            </a:r>
          </a:p>
          <a:p>
            <a:pPr marL="457200" lvl="1" indent="0">
              <a:spcBef>
                <a:spcPts val="200"/>
              </a:spcBef>
              <a:buNone/>
            </a:pPr>
            <a:r>
              <a:rPr lang="en-US" dirty="0">
                <a:latin typeface="Consolas" panose="020B0609020204030204" pitchFamily="49" charset="0"/>
              </a:rPr>
              <a:t>type T2 is array(10) of T1;</a:t>
            </a:r>
          </a:p>
          <a:p>
            <a:pPr marL="457200" lvl="1" indent="0">
              <a:spcBef>
                <a:spcPts val="200"/>
              </a:spcBef>
              <a:buNone/>
            </a:pPr>
            <a:r>
              <a:rPr lang="en-US" dirty="0">
                <a:latin typeface="Consolas" panose="020B0609020204030204" pitchFamily="49" charset="0"/>
              </a:rPr>
              <a:t>var a, b : T2;</a:t>
            </a:r>
          </a:p>
          <a:p>
            <a:r>
              <a:rPr lang="en-US" dirty="0"/>
              <a:t>While the declared (initialized) type of both </a:t>
            </a:r>
            <a:r>
              <a:rPr lang="en-US" dirty="0">
                <a:latin typeface="Consolas" panose="020B0609020204030204" pitchFamily="49" charset="0"/>
              </a:rPr>
              <a:t>a</a:t>
            </a:r>
            <a:r>
              <a:rPr lang="en-US" dirty="0"/>
              <a:t> and </a:t>
            </a:r>
            <a:r>
              <a:rPr lang="en-US" dirty="0">
                <a:latin typeface="Consolas" panose="020B0609020204030204" pitchFamily="49" charset="0"/>
              </a:rPr>
              <a:t>b</a:t>
            </a:r>
            <a:r>
              <a:rPr lang="en-US" dirty="0"/>
              <a:t> is </a:t>
            </a:r>
            <a:r>
              <a:rPr lang="en-US" dirty="0">
                <a:latin typeface="Consolas" panose="020B0609020204030204" pitchFamily="49" charset="0"/>
              </a:rPr>
              <a:t>T2</a:t>
            </a:r>
            <a:r>
              <a:rPr lang="en-US" dirty="0"/>
              <a:t>, we could have a variable or named value with zero, one,</a:t>
            </a:r>
            <a:br>
              <a:rPr lang="en-US" dirty="0"/>
            </a:br>
            <a:r>
              <a:rPr lang="en-US" dirty="0"/>
              <a:t>or two index expressions, as in the following:</a:t>
            </a:r>
          </a:p>
          <a:p>
            <a:pPr marL="457200" lvl="1" indent="0">
              <a:buNone/>
            </a:pPr>
            <a:r>
              <a:rPr lang="en-US" sz="1800" dirty="0">
                <a:latin typeface="Consolas" panose="020B0609020204030204" pitchFamily="49" charset="0"/>
              </a:rPr>
              <a:t>a := b;              // type of var and named </a:t>
            </a:r>
            <a:r>
              <a:rPr lang="en-US" sz="1800" dirty="0" err="1">
                <a:latin typeface="Consolas" panose="020B0609020204030204" pitchFamily="49" charset="0"/>
              </a:rPr>
              <a:t>val</a:t>
            </a:r>
            <a:r>
              <a:rPr lang="en-US" sz="1800" dirty="0">
                <a:latin typeface="Consolas" panose="020B0609020204030204" pitchFamily="49" charset="0"/>
              </a:rPr>
              <a:t> is T2</a:t>
            </a:r>
          </a:p>
          <a:p>
            <a:pPr marL="457200" lvl="1" indent="0">
              <a:spcBef>
                <a:spcPts val="200"/>
              </a:spcBef>
              <a:buNone/>
            </a:pPr>
            <a:r>
              <a:rPr lang="en-US" sz="1800" dirty="0">
                <a:latin typeface="Consolas" panose="020B0609020204030204" pitchFamily="49" charset="0"/>
              </a:rPr>
              <a:t>a[0] := b[0];        // type of var and named </a:t>
            </a:r>
            <a:r>
              <a:rPr lang="en-US" sz="1800" dirty="0" err="1">
                <a:latin typeface="Consolas" panose="020B0609020204030204" pitchFamily="49" charset="0"/>
              </a:rPr>
              <a:t>val</a:t>
            </a:r>
            <a:r>
              <a:rPr lang="en-US" sz="1800" dirty="0">
                <a:latin typeface="Consolas" panose="020B0609020204030204" pitchFamily="49" charset="0"/>
              </a:rPr>
              <a:t> is T1</a:t>
            </a:r>
          </a:p>
          <a:p>
            <a:pPr marL="457200" lvl="1" indent="0">
              <a:spcBef>
                <a:spcPts val="200"/>
              </a:spcBef>
              <a:buNone/>
            </a:pPr>
            <a:r>
              <a:rPr lang="en-US" sz="1800" dirty="0">
                <a:latin typeface="Consolas" panose="020B0609020204030204" pitchFamily="49" charset="0"/>
              </a:rPr>
              <a:t>a[1][6] := b[5][7];  // type of var and named </a:t>
            </a:r>
            <a:r>
              <a:rPr lang="en-US" sz="1800" dirty="0" err="1">
                <a:latin typeface="Consolas" panose="020B0609020204030204" pitchFamily="49" charset="0"/>
              </a:rPr>
              <a:t>val</a:t>
            </a:r>
            <a:r>
              <a:rPr lang="en-US" sz="1800" dirty="0">
                <a:latin typeface="Consolas" panose="020B0609020204030204" pitchFamily="49" charset="0"/>
              </a:rPr>
              <a:t> is Integer</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3020442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arrays, we determine the actual type of a variable or named value in method </a:t>
            </a:r>
            <a:r>
              <a:rPr lang="en-US" dirty="0" err="1">
                <a:latin typeface="Consolas" panose="020B0609020204030204" pitchFamily="49" charset="0"/>
              </a:rPr>
              <a:t>checkConstraints</a:t>
            </a:r>
            <a:r>
              <a:rPr lang="en-US" dirty="0">
                <a:latin typeface="Consolas" panose="020B0609020204030204" pitchFamily="49" charset="0"/>
              </a:rPr>
              <a:t>()</a:t>
            </a:r>
            <a:r>
              <a:rPr lang="en-US" dirty="0"/>
              <a:t>.</a:t>
            </a:r>
          </a:p>
          <a:p>
            <a:pPr marL="457200" lvl="1" indent="0">
              <a:buNone/>
            </a:pPr>
            <a:r>
              <a:rPr lang="en-US" sz="1750" dirty="0">
                <a:latin typeface="Consolas" panose="020B0609020204030204" pitchFamily="49" charset="0"/>
              </a:rPr>
              <a:t>for (Expression expr : </a:t>
            </a:r>
            <a:r>
              <a:rPr lang="en-US" sz="1750" dirty="0" err="1">
                <a:latin typeface="Consolas" panose="020B0609020204030204" pitchFamily="49" charset="0"/>
              </a:rPr>
              <a:t>indexExprs</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expr.checkConstraints</a:t>
            </a:r>
            <a:r>
              <a:rPr lang="en-US" sz="1750" dirty="0">
                <a:latin typeface="Consolas" panose="020B0609020204030204" pitchFamily="49" charset="0"/>
              </a:rPr>
              <a:t>();</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expr.getType</a:t>
            </a:r>
            <a:r>
              <a:rPr lang="en-US" sz="1750" dirty="0">
                <a:latin typeface="Consolas" panose="020B0609020204030204" pitchFamily="49" charset="0"/>
              </a:rPr>
              <a:t>() != </a:t>
            </a:r>
            <a:r>
              <a:rPr lang="en-US" sz="1750" dirty="0" err="1">
                <a:latin typeface="Consolas" panose="020B0609020204030204" pitchFamily="49" charset="0"/>
              </a:rPr>
              <a:t>Type.Integer</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getType</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a:t>
            </a:r>
            <a:r>
              <a:rPr lang="en-US" sz="1750" dirty="0" err="1">
                <a:latin typeface="Consolas" panose="020B0609020204030204" pitchFamily="49" charset="0"/>
              </a:rPr>
              <a:t>ArrayType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b="1" dirty="0" err="1">
                <a:latin typeface="Consolas" panose="020B0609020204030204" pitchFamily="49" charset="0"/>
              </a:rPr>
              <a:t>ArrayType</a:t>
            </a:r>
            <a:r>
              <a:rPr lang="en-US" sz="1750" b="1" dirty="0">
                <a:latin typeface="Consolas" panose="020B0609020204030204" pitchFamily="49" charset="0"/>
              </a:rPr>
              <a:t> type = (</a:t>
            </a:r>
            <a:r>
              <a:rPr lang="en-US" sz="1750" b="1" dirty="0" err="1">
                <a:latin typeface="Consolas" panose="020B0609020204030204" pitchFamily="49" charset="0"/>
              </a:rPr>
              <a:t>ArrayType</a:t>
            </a:r>
            <a:r>
              <a:rPr lang="en-US" sz="1750" b="1" dirty="0">
                <a:latin typeface="Consolas" panose="020B0609020204030204" pitchFamily="49" charset="0"/>
              </a:rPr>
              <a:t>) </a:t>
            </a:r>
            <a:r>
              <a:rPr lang="en-US" sz="1750" b="1" dirty="0" err="1">
                <a:latin typeface="Consolas" panose="020B0609020204030204" pitchFamily="49" charset="0"/>
              </a:rPr>
              <a:t>getType</a:t>
            </a:r>
            <a:r>
              <a:rPr lang="en-US" sz="1750" b="1" dirty="0">
                <a:latin typeface="Consolas" panose="020B0609020204030204" pitchFamily="49" charset="0"/>
              </a:rPr>
              <a:t>();</a:t>
            </a:r>
          </a:p>
          <a:p>
            <a:pPr marL="457200" lvl="1" indent="0">
              <a:spcBef>
                <a:spcPts val="100"/>
              </a:spcBef>
              <a:buNone/>
            </a:pPr>
            <a:r>
              <a:rPr lang="en-US" sz="1750" b="1" dirty="0">
                <a:latin typeface="Consolas" panose="020B0609020204030204" pitchFamily="49" charset="0"/>
              </a:rPr>
              <a:t>        </a:t>
            </a:r>
            <a:r>
              <a:rPr lang="en-US" sz="1750" b="1" dirty="0" err="1">
                <a:latin typeface="Consolas" panose="020B0609020204030204" pitchFamily="49" charset="0"/>
              </a:rPr>
              <a:t>setType</a:t>
            </a:r>
            <a:r>
              <a:rPr lang="en-US" sz="1750" b="1" dirty="0">
                <a:latin typeface="Consolas" panose="020B0609020204030204" pitchFamily="49" charset="0"/>
              </a:rPr>
              <a:t>(</a:t>
            </a:r>
            <a:r>
              <a:rPr lang="en-US" sz="1750" b="1" dirty="0" err="1">
                <a:latin typeface="Consolas" panose="020B0609020204030204" pitchFamily="49" charset="0"/>
              </a:rPr>
              <a:t>type.getElementType</a:t>
            </a:r>
            <a:r>
              <a:rPr lang="en-US" sz="1750" b="1"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else</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r>
              <a:rPr lang="en-US" sz="175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37604711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dirty="0"/>
              <a:t>©SoftMoore Consulting</a:t>
            </a:r>
          </a:p>
        </p:txBody>
      </p:sp>
      <p:sp>
        <p:nvSpPr>
          <p:cNvPr id="22531" name="Slide Number Placeholder 4"/>
          <p:cNvSpPr>
            <a:spLocks noGrp="1"/>
          </p:cNvSpPr>
          <p:nvPr>
            <p:ph type="sldNum" sz="quarter" idx="11"/>
          </p:nvPr>
        </p:nvSpPr>
        <p:spPr>
          <a:noFill/>
        </p:spPr>
        <p:txBody>
          <a:bodyPr/>
          <a:lstStyle/>
          <a:p>
            <a:r>
              <a:rPr lang="en-US" dirty="0"/>
              <a:t>Slide </a:t>
            </a:r>
            <a:fld id="{E181C637-EA7A-4AA2-BD9E-5103699E8BC5}" type="slidenum">
              <a:rPr lang="en-US" smtClean="0"/>
              <a:pPr/>
              <a:t>52</a:t>
            </a:fld>
            <a:endParaRPr lang="en-US" dirty="0"/>
          </a:p>
        </p:txBody>
      </p:sp>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itchFamily="49" charset="0"/>
              </a:rPr>
              <a:t>exit when n &gt; 10;</a:t>
            </a:r>
            <a:endParaRPr lang="en-US" dirty="0"/>
          </a:p>
          <a:p>
            <a:pPr>
              <a:spcBef>
                <a:spcPts val="400"/>
              </a:spcBef>
              <a:buNone/>
            </a:pPr>
            <a:r>
              <a:rPr lang="en-US" dirty="0"/>
              <a:t>	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itchFamily="49" charset="0"/>
                <a:cs typeface="Consolas" pitchFamily="49" charset="0"/>
              </a:rPr>
              <a:t>SubprogramContext</a:t>
            </a:r>
            <a:r>
              <a:rPr lang="en-US" dirty="0"/>
              <a:t> will be used to maintain contextual information in these cases.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53</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 such loop statement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LoopStmt getLoopStmt()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54</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SubprogramDecl getSubprogramDecl()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LoopStmt stmt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loopContext.beginLoop(stmt);</a:t>
            </a:r>
          </a:p>
          <a:p>
            <a:pPr lvl="1">
              <a:spcBef>
                <a:spcPts val="200"/>
              </a:spcBef>
              <a:buNone/>
            </a:pPr>
            <a:r>
              <a:rPr lang="en-US" sz="1800" dirty="0">
                <a:latin typeface="Consolas" pitchFamily="49" charset="0"/>
                <a:cs typeface="Consolas" pitchFamily="49" charset="0"/>
              </a:rPr>
              <a:t>stmt.setStatements(parseStatements());</a:t>
            </a:r>
          </a:p>
          <a:p>
            <a:pPr lvl="1">
              <a:spcBef>
                <a:spcPts val="200"/>
              </a:spcBef>
              <a:buNone/>
            </a:pPr>
            <a:r>
              <a:rPr lang="en-US" sz="1800" dirty="0">
                <a:latin typeface="Consolas" pitchFamily="49" charset="0"/>
                <a:cs typeface="Consolas" pitchFamily="49" charset="0"/>
              </a:rPr>
              <a:t>loopContext.endLoop();</a:t>
            </a:r>
          </a:p>
          <a:p>
            <a:r>
              <a:rPr lang="en-US" dirty="0"/>
              <a:t>When parsing an exit statement:</a:t>
            </a:r>
          </a:p>
          <a:p>
            <a:pPr lvl="1">
              <a:spcBef>
                <a:spcPts val="200"/>
              </a:spcBef>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loopContext.getLoopStmt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error(exitPosition,</a:t>
            </a:r>
          </a:p>
          <a:p>
            <a:pPr lvl="1">
              <a:spcBef>
                <a:spcPts val="200"/>
              </a:spcBef>
              <a:buNone/>
            </a:pPr>
            <a:r>
              <a:rPr lang="en-US" sz="1800" dirty="0">
                <a:latin typeface="Consolas" pitchFamily="49" charset="0"/>
                <a:cs typeface="Consolas" pitchFamily="49" charset="0"/>
              </a:rPr>
              <a:t>        "Exit statement is not nested within a loop");</a:t>
            </a:r>
          </a:p>
          <a:p>
            <a:pPr lvl="1">
              <a:spcBef>
                <a:spcPts val="200"/>
              </a:spcBef>
              <a:buNone/>
            </a:pPr>
            <a:r>
              <a:rPr lang="en-US" sz="1800" dirty="0">
                <a:latin typeface="Consolas" pitchFamily="49" charset="0"/>
                <a:cs typeface="Consolas" pitchFamily="49" charset="0"/>
              </a:rPr>
              <a:t>return new ExitStmt(expr, loopStmt);</a:t>
            </a:r>
            <a:endParaRPr lang="en-US"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56</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complete version of </a:t>
            </a:r>
            <a:r>
              <a:rPr lang="en-US" dirty="0">
                <a:latin typeface="Consolas" pitchFamily="49" charset="0"/>
                <a:cs typeface="Consolas" pitchFamily="49" charset="0"/>
              </a:rPr>
              <a:t>IdTable</a:t>
            </a:r>
            <a:r>
              <a:rPr lang="en-US" dirty="0"/>
              <a:t> to check for scope errors.</a:t>
            </a:r>
          </a:p>
          <a:p>
            <a:r>
              <a:rPr lang="en-US"/>
              <a:t>Use c</a:t>
            </a:r>
            <a:r>
              <a:rPr lang="en-US">
                <a:cs typeface="Consolas" pitchFamily="49" charset="0"/>
              </a:rPr>
              <a:t>ontext</a:t>
            </a:r>
            <a:r>
              <a:rPr lang="en-US"/>
              <a:t> classes to check exit and return statements.</a:t>
            </a:r>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br>
              <a:rPr lang="en-US" dirty="0"/>
            </a:br>
            <a:r>
              <a:rPr lang="en-US" sz="2000" dirty="0">
                <a:latin typeface="Consolas" pitchFamily="49" charset="0"/>
                <a:cs typeface="Consolas" pitchFamily="49" charset="0"/>
              </a:rPr>
              <a:t>   loopStmt = ( "while" booleanExpr )?</a:t>
            </a:r>
            <a:br>
              <a:rPr lang="en-US" sz="2000" dirty="0">
                <a:latin typeface="Consolas" pitchFamily="49" charset="0"/>
                <a:cs typeface="Consolas" pitchFamily="49" charset="0"/>
              </a:rPr>
            </a:br>
            <a:r>
              <a:rPr lang="en-US" sz="2000" dirty="0">
                <a:latin typeface="Consolas" pitchFamily="49" charset="0"/>
                <a:cs typeface="Consolas" pitchFamily="49" charset="0"/>
              </a:rPr>
              <a:t>              "loop" statements "end" "loop" ";" .</a:t>
            </a:r>
            <a:endParaRPr lang="en-US" dirty="0"/>
          </a:p>
          <a:p>
            <a:r>
              <a:rPr lang="en-US" dirty="0"/>
              <a:t>Once a loop statement has been parsed, we don’t need to retain </a:t>
            </a:r>
            <a:r>
              <a:rPr lang="en-US"/>
              <a:t>the terminal </a:t>
            </a:r>
            <a:r>
              <a:rPr lang="en-US" dirty="0"/>
              <a:t>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4" name="Group 3">
            <a:extLst>
              <a:ext uri="{FF2B5EF4-FFF2-40B4-BE49-F238E27FC236}">
                <a16:creationId xmlns:a16="http://schemas.microsoft.com/office/drawing/2014/main" id="{C837C133-F0C3-4ED7-9847-07BDA8CA597D}"/>
              </a:ext>
            </a:extLst>
          </p:cNvPr>
          <p:cNvGrpSpPr/>
          <p:nvPr/>
        </p:nvGrpSpPr>
        <p:grpSpPr>
          <a:xfrm>
            <a:off x="3146233" y="4623900"/>
            <a:ext cx="2793826" cy="1408493"/>
            <a:chOff x="3146233" y="4623900"/>
            <a:chExt cx="2793826" cy="1408493"/>
          </a:xfrm>
        </p:grpSpPr>
        <p:sp>
          <p:nvSpPr>
            <p:cNvPr id="6150" name="Text Box 1028"/>
            <p:cNvSpPr txBox="1">
              <a:spLocks noChangeArrowheads="1"/>
            </p:cNvSpPr>
            <p:nvPr/>
          </p:nvSpPr>
          <p:spPr bwMode="auto">
            <a:xfrm>
              <a:off x="3965089" y="4623900"/>
              <a:ext cx="1173399"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LoopStmt</a:t>
              </a:r>
            </a:p>
          </p:txBody>
        </p:sp>
        <p:sp>
          <p:nvSpPr>
            <p:cNvPr id="6151" name="Text Box 1029"/>
            <p:cNvSpPr txBox="1">
              <a:spLocks noChangeArrowheads="1"/>
            </p:cNvSpPr>
            <p:nvPr/>
          </p:nvSpPr>
          <p:spPr bwMode="auto">
            <a:xfrm>
              <a:off x="3146233" y="5662419"/>
              <a:ext cx="1327286"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Expression</a:t>
              </a:r>
            </a:p>
          </p:txBody>
        </p:sp>
        <p:sp>
          <p:nvSpPr>
            <p:cNvPr id="6152" name="Text Box 1030"/>
            <p:cNvSpPr txBox="1">
              <a:spLocks noChangeArrowheads="1"/>
            </p:cNvSpPr>
            <p:nvPr/>
          </p:nvSpPr>
          <p:spPr bwMode="auto">
            <a:xfrm>
              <a:off x="4702541" y="5662419"/>
              <a:ext cx="1237518"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Statement</a:t>
              </a:r>
            </a:p>
          </p:txBody>
        </p:sp>
        <p:cxnSp>
          <p:nvCxnSpPr>
            <p:cNvPr id="6153" name="AutoShape 1031"/>
            <p:cNvCxnSpPr>
              <a:cxnSpLocks noChangeShapeType="1"/>
              <a:stCxn id="12" idx="2"/>
              <a:endCxn id="6151" idx="0"/>
            </p:cNvCxnSpPr>
            <p:nvPr/>
          </p:nvCxnSpPr>
          <p:spPr bwMode="auto">
            <a:xfrm rot="5400000">
              <a:off x="3945089" y="5055719"/>
              <a:ext cx="471488" cy="741913"/>
            </a:xfrm>
            <a:prstGeom prst="bentConnector3">
              <a:avLst>
                <a:gd name="adj1" fmla="val 50000"/>
              </a:avLst>
            </a:prstGeom>
            <a:noFill/>
            <a:ln w="9525">
              <a:solidFill>
                <a:schemeClr val="tx1"/>
              </a:solidFill>
              <a:miter lim="800000"/>
              <a:headEnd type="none" w="lg" len="lg"/>
              <a:tailEnd type="none" w="lg" len="lg"/>
            </a:ln>
          </p:spPr>
        </p:cxnSp>
        <p:cxnSp>
          <p:nvCxnSpPr>
            <p:cNvPr id="6154" name="AutoShape 1032"/>
            <p:cNvCxnSpPr>
              <a:cxnSpLocks noChangeShapeType="1"/>
              <a:stCxn id="12" idx="2"/>
              <a:endCxn id="6152" idx="0"/>
            </p:cNvCxnSpPr>
            <p:nvPr/>
          </p:nvCxnSpPr>
          <p:spPr bwMode="auto">
            <a:xfrm rot="16200000" flipH="1">
              <a:off x="4700800" y="5041919"/>
              <a:ext cx="471488" cy="769511"/>
            </a:xfrm>
            <a:prstGeom prst="bentConnector3">
              <a:avLst>
                <a:gd name="adj1" fmla="val 50000"/>
              </a:avLst>
            </a:prstGeom>
            <a:noFill/>
            <a:ln w="9525">
              <a:solidFill>
                <a:schemeClr val="tx1"/>
              </a:solidFill>
              <a:miter lim="800000"/>
              <a:headEnd type="none" w="lg" len="lg"/>
              <a:tailEnd type="none" w="lg" len="lg"/>
            </a:ln>
          </p:spPr>
        </p:cxnSp>
        <p:sp>
          <p:nvSpPr>
            <p:cNvPr id="12" name="AutoShape 1033"/>
            <p:cNvSpPr>
              <a:spLocks noChangeArrowheads="1"/>
            </p:cNvSpPr>
            <p:nvPr/>
          </p:nvSpPr>
          <p:spPr bwMode="auto">
            <a:xfrm>
              <a:off x="4483526" y="500836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sp>
          <p:nvSpPr>
            <p:cNvPr id="2" name="TextBox 1"/>
            <p:cNvSpPr txBox="1"/>
            <p:nvPr/>
          </p:nvSpPr>
          <p:spPr>
            <a:xfrm>
              <a:off x="5330085" y="5352662"/>
              <a:ext cx="304892" cy="419695"/>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E7040C70-D1A8-44C9-8544-09B56E375FCF}"/>
                </a:ext>
              </a:extLst>
            </p:cNvPr>
            <p:cNvSpPr txBox="1"/>
            <p:nvPr/>
          </p:nvSpPr>
          <p:spPr>
            <a:xfrm>
              <a:off x="3311475" y="5363184"/>
              <a:ext cx="527709" cy="338554"/>
            </a:xfrm>
            <a:prstGeom prst="rect">
              <a:avLst/>
            </a:prstGeom>
            <a:noFill/>
          </p:spPr>
          <p:txBody>
            <a:bodyPr wrap="none" rtlCol="0">
              <a:spAutoFit/>
            </a:bodyPr>
            <a:lstStyle/>
            <a:p>
              <a:r>
                <a:rPr lang="en-US" sz="1600" dirty="0"/>
                <a:t>0..1</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229600" cy="4935537"/>
          </a:xfrm>
        </p:spPr>
        <p:txBody>
          <a:bodyPr lIns="182880" tIns="91440"/>
          <a:lstStyle/>
          <a:p>
            <a:pPr marL="0" indent="0">
              <a:spcBef>
                <a:spcPts val="200"/>
              </a:spcBef>
              <a:buNone/>
            </a:pPr>
            <a:r>
              <a:rPr lang="en-US" sz="1800" dirty="0">
                <a:latin typeface="Consolas" pitchFamily="49" charset="0"/>
                <a:cs typeface="Consolas" pitchFamily="49" charset="0"/>
              </a:rPr>
              <a:t>public class LoopStmt extends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whileExpr;</a:t>
            </a:r>
          </a:p>
          <a:p>
            <a:pPr marL="0" indent="0">
              <a:spcBef>
                <a:spcPts val="200"/>
              </a:spcBef>
              <a:buNone/>
            </a:pPr>
            <a:r>
              <a:rPr lang="en-US" sz="1800" dirty="0">
                <a:latin typeface="Consolas" pitchFamily="49" charset="0"/>
                <a:cs typeface="Consolas" pitchFamily="49" charset="0"/>
              </a:rPr>
              <a:t>    private List&lt;Statement&gt; statements;</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LoopStmt(Expression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List&lt;Statement&gt; statements)</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this.whileExpr  = whileExpr;</a:t>
            </a:r>
          </a:p>
          <a:p>
            <a:pPr marL="0" indent="0">
              <a:spcBef>
                <a:spcPts val="200"/>
              </a:spcBef>
              <a:buNone/>
            </a:pPr>
            <a:r>
              <a:rPr lang="en-US" sz="1800" dirty="0">
                <a:latin typeface="Consolas" pitchFamily="49" charset="0"/>
                <a:cs typeface="Consolas" pitchFamily="49" charset="0"/>
              </a:rPr>
              <a:t>        this.statements = statements;</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2217830" y="5710535"/>
            <a:ext cx="4708341" cy="461665"/>
          </a:xfrm>
          <a:prstGeom prst="rect">
            <a:avLst/>
          </a:prstGeom>
          <a:noFill/>
          <a:ln>
            <a:solidFill>
              <a:schemeClr val="tx1"/>
            </a:solidFill>
          </a:ln>
        </p:spPr>
        <p:txBody>
          <a:bodyPr wrap="none" rtlCol="0">
            <a:spAutoFit/>
          </a:bodyPr>
          <a:lstStyle/>
          <a:p>
            <a:r>
              <a:rPr lang="en-US" dirty="0"/>
              <a:t>Note that </a:t>
            </a:r>
            <a:r>
              <a:rPr lang="en-US" dirty="0">
                <a:latin typeface="Consolas" panose="020B0609020204030204" pitchFamily="49" charset="0"/>
              </a:rPr>
              <a:t>whileExpr</a:t>
            </a:r>
            <a:r>
              <a:rPr lang="en-US" dirty="0"/>
              <a:t> can be null.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2" name="Group 1"/>
          <p:cNvGrpSpPr/>
          <p:nvPr/>
        </p:nvGrpSpPr>
        <p:grpSpPr>
          <a:xfrm>
            <a:off x="1909835" y="1853656"/>
            <a:ext cx="5324330" cy="2003651"/>
            <a:chOff x="1951892" y="1765733"/>
            <a:chExt cx="5324330" cy="2003651"/>
          </a:xfrm>
        </p:grpSpPr>
        <p:sp>
          <p:nvSpPr>
            <p:cNvPr id="5126" name="Text Box 4"/>
            <p:cNvSpPr txBox="1">
              <a:spLocks noChangeArrowheads="1"/>
            </p:cNvSpPr>
            <p:nvPr/>
          </p:nvSpPr>
          <p:spPr bwMode="auto">
            <a:xfrm>
              <a:off x="3840480" y="1765733"/>
              <a:ext cx="1463040" cy="548640"/>
            </a:xfrm>
            <a:prstGeom prst="rect">
              <a:avLst/>
            </a:prstGeom>
            <a:noFill/>
            <a:ln w="9525">
              <a:solidFill>
                <a:schemeClr val="tx1"/>
              </a:solidFill>
              <a:miter lim="800000"/>
              <a:headEnd/>
              <a:tailEnd/>
            </a:ln>
          </p:spPr>
          <p:txBody>
            <a:bodyPr wrap="none" lIns="92075" tIns="46038" rIns="92075" bIns="46038" anchor="ctr">
              <a:noAutofit/>
            </a:bodyPr>
            <a:lstStyle/>
            <a:p>
              <a:r>
                <a:rPr lang="en-US" sz="1800" i="1" dirty="0"/>
                <a:t>BinaryExpr</a:t>
              </a:r>
            </a:p>
          </p:txBody>
        </p:sp>
        <p:sp>
          <p:nvSpPr>
            <p:cNvPr id="5127" name="Text Box 5"/>
            <p:cNvSpPr txBox="1">
              <a:spLocks noChangeArrowheads="1"/>
            </p:cNvSpPr>
            <p:nvPr/>
          </p:nvSpPr>
          <p:spPr bwMode="auto">
            <a:xfrm>
              <a:off x="1951892" y="3037864"/>
              <a:ext cx="164592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Expression</a:t>
              </a:r>
            </a:p>
            <a:p>
              <a:r>
                <a:rPr lang="en-US" sz="1800" dirty="0"/>
                <a:t>(leftOperand)</a:t>
              </a:r>
            </a:p>
          </p:txBody>
        </p:sp>
        <p:sp>
          <p:nvSpPr>
            <p:cNvPr id="5128" name="Text Box 6"/>
            <p:cNvSpPr txBox="1">
              <a:spLocks noChangeArrowheads="1"/>
            </p:cNvSpPr>
            <p:nvPr/>
          </p:nvSpPr>
          <p:spPr bwMode="auto">
            <a:xfrm>
              <a:off x="5538862" y="3037864"/>
              <a:ext cx="1737360" cy="731520"/>
            </a:xfrm>
            <a:prstGeom prst="rect">
              <a:avLst/>
            </a:prstGeom>
            <a:noFill/>
            <a:ln w="9525">
              <a:solidFill>
                <a:schemeClr val="tx1"/>
              </a:solidFill>
              <a:miter lim="800000"/>
              <a:headEnd/>
              <a:tailEnd/>
            </a:ln>
          </p:spPr>
          <p:txBody>
            <a:bodyPr wrap="none" lIns="92075" tIns="46038" rIns="92075" bIns="46038" anchor="ctr">
              <a:noAutofit/>
            </a:bodyPr>
            <a:lstStyle/>
            <a:p>
              <a:r>
                <a:rPr lang="en-US" sz="1800" dirty="0"/>
                <a:t>Expression</a:t>
              </a:r>
            </a:p>
            <a:p>
              <a:r>
                <a:rPr lang="en-US" sz="1800" dirty="0"/>
                <a:t>(rightOperand)</a:t>
              </a:r>
            </a:p>
          </p:txBody>
        </p:sp>
        <p:cxnSp>
          <p:nvCxnSpPr>
            <p:cNvPr id="5129" name="AutoShape 7"/>
            <p:cNvCxnSpPr>
              <a:cxnSpLocks noChangeShapeType="1"/>
              <a:stCxn id="14" idx="2"/>
              <a:endCxn id="5127" idx="0"/>
            </p:cNvCxnSpPr>
            <p:nvPr/>
          </p:nvCxnSpPr>
          <p:spPr bwMode="auto">
            <a:xfrm rot="5400000">
              <a:off x="3407429" y="1873292"/>
              <a:ext cx="531996" cy="1797149"/>
            </a:xfrm>
            <a:prstGeom prst="bentConnector3">
              <a:avLst>
                <a:gd name="adj1" fmla="val 50000"/>
              </a:avLst>
            </a:prstGeom>
            <a:noFill/>
            <a:ln w="9525">
              <a:solidFill>
                <a:schemeClr val="tx1"/>
              </a:solidFill>
              <a:miter lim="800000"/>
              <a:headEnd/>
              <a:tailEnd type="none" w="med" len="med"/>
            </a:ln>
          </p:spPr>
        </p:cxnSp>
        <p:cxnSp>
          <p:nvCxnSpPr>
            <p:cNvPr id="5130" name="AutoShape 8"/>
            <p:cNvCxnSpPr>
              <a:cxnSpLocks noChangeShapeType="1"/>
              <a:stCxn id="14" idx="2"/>
              <a:endCxn id="5128" idx="0"/>
            </p:cNvCxnSpPr>
            <p:nvPr/>
          </p:nvCxnSpPr>
          <p:spPr bwMode="auto">
            <a:xfrm rot="16200000" flipH="1">
              <a:off x="5223773" y="1854095"/>
              <a:ext cx="531996" cy="1835541"/>
            </a:xfrm>
            <a:prstGeom prst="bentConnector3">
              <a:avLst>
                <a:gd name="adj1" fmla="val 50000"/>
              </a:avLst>
            </a:prstGeom>
            <a:noFill/>
            <a:ln w="9525">
              <a:solidFill>
                <a:schemeClr val="tx1"/>
              </a:solidFill>
              <a:miter lim="800000"/>
              <a:headEnd/>
              <a:tailEnd type="none" w="med" len="med"/>
            </a:ln>
          </p:spPr>
        </p:cxnSp>
        <p:sp>
          <p:nvSpPr>
            <p:cNvPr id="5131" name="Text Box 9"/>
            <p:cNvSpPr txBox="1">
              <a:spLocks noChangeArrowheads="1"/>
            </p:cNvSpPr>
            <p:nvPr/>
          </p:nvSpPr>
          <p:spPr bwMode="auto">
            <a:xfrm>
              <a:off x="3931920" y="3036277"/>
              <a:ext cx="128016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Token</a:t>
              </a:r>
            </a:p>
            <a:p>
              <a:r>
                <a:rPr lang="en-US" sz="1800" dirty="0"/>
                <a:t>(operator)</a:t>
              </a:r>
            </a:p>
          </p:txBody>
        </p:sp>
        <p:sp>
          <p:nvSpPr>
            <p:cNvPr id="14" name="AutoShape 1033"/>
            <p:cNvSpPr>
              <a:spLocks noChangeArrowheads="1"/>
            </p:cNvSpPr>
            <p:nvPr/>
          </p:nvSpPr>
          <p:spPr bwMode="auto">
            <a:xfrm>
              <a:off x="4503738" y="2323305"/>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3" name="Straight Connector 2"/>
            <p:cNvCxnSpPr>
              <a:stCxn id="14" idx="2"/>
              <a:endCxn id="5131" idx="0"/>
            </p:cNvCxnSpPr>
            <p:nvPr/>
          </p:nvCxnSpPr>
          <p:spPr bwMode="auto">
            <a:xfrm flipH="1">
              <a:off x="4572000" y="2505868"/>
              <a:ext cx="1" cy="530409"/>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6393</TotalTime>
  <Words>4743</Words>
  <Application>Microsoft Office PowerPoint</Application>
  <PresentationFormat>On-screen Show (4:3)</PresentationFormat>
  <Paragraphs>767</Paragraphs>
  <Slides>56</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 parseLiteral()</vt:lpstr>
      <vt:lpstr>Partial AST Inheritance Diagram for the Language CPRL</vt:lpstr>
      <vt:lpstr>Language Constraints Associated With Identifiers</vt:lpstr>
      <vt:lpstr>Class IdTable</vt:lpstr>
      <vt:lpstr>Selected Methods in Class IdTable</vt:lpstr>
      <vt:lpstr>Selected Methods in Class IdTable (continued)</vt:lpstr>
      <vt:lpstr>Adding Declarations to IdTable</vt:lpstr>
      <vt:lpstr>Interface NamedDecl</vt:lpstr>
      <vt:lpstr>Interface NamedDecl (continued)</vt:lpstr>
      <vt:lpstr>Example: Using Interface NamedDecl</vt:lpstr>
      <vt:lpstr>Using IdTable to Check Applied Occurrences of Identifiers</vt:lpstr>
      <vt:lpstr>Using IdTable to Check Applied Occurrences of Identifiers (continued)</vt:lpstr>
      <vt:lpstr>Types in CPRL</vt:lpstr>
      <vt:lpstr>Class Type</vt:lpstr>
      <vt:lpstr>Class ArrayType</vt:lpstr>
      <vt:lpstr>Example: Parsing a ConstDecl</vt:lpstr>
      <vt:lpstr>Example: Parsing a ConstDecl (continued)</vt:lpstr>
      <vt:lpstr>Example: Parsing a ConstDecl (continued)</vt:lpstr>
      <vt:lpstr>The Scope Level of a Variable Declaration</vt:lpstr>
      <vt:lpstr>Example: Scope Levels</vt:lpstr>
      <vt:lpstr>VarDecl versus SingleVarDecl</vt:lpstr>
      <vt:lpstr>Class SingleVarDecl</vt:lpstr>
      <vt:lpstr>Class VarDecl</vt:lpstr>
      <vt:lpstr>Method parseInitialDecls()</vt:lpstr>
      <vt:lpstr>Method parseInitialDecls() (continued)</vt:lpstr>
      <vt:lpstr>Structural References versus 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368</cp:revision>
  <cp:lastPrinted>2020-08-26T14:35:11Z</cp:lastPrinted>
  <dcterms:created xsi:type="dcterms:W3CDTF">2005-01-12T21:47:45Z</dcterms:created>
  <dcterms:modified xsi:type="dcterms:W3CDTF">2022-07-21T17:11:43Z</dcterms:modified>
</cp:coreProperties>
</file>