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1"/>
  </p:notesMasterIdLst>
  <p:handoutMasterIdLst>
    <p:handoutMasterId r:id="rId42"/>
  </p:handoutMasterIdLst>
  <p:sldIdLst>
    <p:sldId id="256" r:id="rId2"/>
    <p:sldId id="259" r:id="rId3"/>
    <p:sldId id="260" r:id="rId4"/>
    <p:sldId id="258" r:id="rId5"/>
    <p:sldId id="257" r:id="rId6"/>
    <p:sldId id="266" r:id="rId7"/>
    <p:sldId id="306" r:id="rId8"/>
    <p:sldId id="308" r:id="rId9"/>
    <p:sldId id="261" r:id="rId10"/>
    <p:sldId id="307" r:id="rId11"/>
    <p:sldId id="262" r:id="rId12"/>
    <p:sldId id="267" r:id="rId13"/>
    <p:sldId id="263" r:id="rId14"/>
    <p:sldId id="264" r:id="rId15"/>
    <p:sldId id="309" r:id="rId16"/>
    <p:sldId id="315" r:id="rId17"/>
    <p:sldId id="310" r:id="rId18"/>
    <p:sldId id="311" r:id="rId19"/>
    <p:sldId id="265" r:id="rId20"/>
    <p:sldId id="272" r:id="rId21"/>
    <p:sldId id="273" r:id="rId22"/>
    <p:sldId id="274" r:id="rId23"/>
    <p:sldId id="275" r:id="rId24"/>
    <p:sldId id="276" r:id="rId25"/>
    <p:sldId id="277" r:id="rId26"/>
    <p:sldId id="278" r:id="rId27"/>
    <p:sldId id="313" r:id="rId28"/>
    <p:sldId id="300" r:id="rId29"/>
    <p:sldId id="301" r:id="rId30"/>
    <p:sldId id="302" r:id="rId31"/>
    <p:sldId id="305" r:id="rId32"/>
    <p:sldId id="304" r:id="rId33"/>
    <p:sldId id="280" r:id="rId34"/>
    <p:sldId id="283" r:id="rId35"/>
    <p:sldId id="281" r:id="rId36"/>
    <p:sldId id="279" r:id="rId37"/>
    <p:sldId id="314" r:id="rId38"/>
    <p:sldId id="299" r:id="rId39"/>
    <p:sldId id="286" r:id="rId4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3" autoAdjust="0"/>
    <p:restoredTop sz="97055" autoAdjust="0"/>
  </p:normalViewPr>
  <p:slideViewPr>
    <p:cSldViewPr>
      <p:cViewPr varScale="1">
        <p:scale>
          <a:sx n="71" d="100"/>
          <a:sy n="71" d="100"/>
        </p:scale>
        <p:origin x="1344" y="5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3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10</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11</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12</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13</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14</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16</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17</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18</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19</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20</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21</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22</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23</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24</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25</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26</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28</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29</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30</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p>
        </p:txBody>
      </p:sp>
      <p:sp>
        <p:nvSpPr>
          <p:cNvPr id="44036" name="Header Placeholder 3"/>
          <p:cNvSpPr>
            <a:spLocks noGrp="1"/>
          </p:cNvSpPr>
          <p:nvPr>
            <p:ph type="hdr" sz="quarter"/>
          </p:nvPr>
        </p:nvSpPr>
        <p:spPr>
          <a:noFill/>
        </p:spPr>
        <p:txBody>
          <a:bodyPr/>
          <a:lstStyle/>
          <a:p>
            <a:r>
              <a:rPr lang="en-US"/>
              <a:t>Overview</a:t>
            </a:r>
          </a:p>
        </p:txBody>
      </p:sp>
      <p:sp>
        <p:nvSpPr>
          <p:cNvPr id="44037" name="Slide Number Placeholder 4"/>
          <p:cNvSpPr>
            <a:spLocks noGrp="1"/>
          </p:cNvSpPr>
          <p:nvPr>
            <p:ph type="sldNum" sz="quarter" idx="5"/>
          </p:nvPr>
        </p:nvSpPr>
        <p:spPr>
          <a:noFill/>
        </p:spPr>
        <p:txBody>
          <a:bodyPr/>
          <a:lstStyle/>
          <a:p>
            <a:fld id="{753DAC1B-F803-4142-9E00-9186892BEB0E}" type="slidenum">
              <a:rPr lang="en-US" smtClean="0"/>
              <a:pPr/>
              <a:t>3</a:t>
            </a:fld>
            <a:endParaRPr lang="en-US"/>
          </a:p>
        </p:txBody>
      </p:sp>
    </p:spTree>
    <p:extLst>
      <p:ext uri="{BB962C8B-B14F-4D97-AF65-F5344CB8AC3E}">
        <p14:creationId xmlns:p14="http://schemas.microsoft.com/office/powerpoint/2010/main" val="2344511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31</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4</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5</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6</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7</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8</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9</a:t>
            </a:fld>
            <a:endParaRPr lang="en-US"/>
          </a:p>
        </p:txBody>
      </p:sp>
    </p:spTree>
    <p:extLst>
      <p:ext uri="{BB962C8B-B14F-4D97-AF65-F5344CB8AC3E}">
        <p14:creationId xmlns:p14="http://schemas.microsoft.com/office/powerpoint/2010/main" val="28713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11</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12</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143000" y="2133600"/>
            <a:ext cx="6954838" cy="2882900"/>
            <a:chOff x="1143000" y="2133600"/>
            <a:chExt cx="6954838" cy="2882900"/>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a:t>Interpreter</a:t>
              </a:r>
            </a:p>
          </p:txBody>
        </p:sp>
        <p:sp>
          <p:nvSpPr>
            <p:cNvPr id="14342" name="Oval 4"/>
            <p:cNvSpPr>
              <a:spLocks noChangeArrowheads="1"/>
            </p:cNvSpPr>
            <p:nvPr/>
          </p:nvSpPr>
          <p:spPr bwMode="auto">
            <a:xfrm>
              <a:off x="1166813" y="2133600"/>
              <a:ext cx="1803400" cy="1136650"/>
            </a:xfrm>
            <a:prstGeom prst="ellipse">
              <a:avLst/>
            </a:prstGeom>
            <a:noFill/>
            <a:ln w="12700">
              <a:solidFill>
                <a:schemeClr val="tx1"/>
              </a:solidFill>
              <a:round/>
              <a:headEnd/>
              <a:tailEnd/>
            </a:ln>
          </p:spPr>
          <p:txBody>
            <a:bodyPr wrap="none" lIns="92075" tIns="46038" rIns="92075" bIns="46038" anchor="ctr">
              <a:spAutoFit/>
            </a:bodyPr>
            <a:lstStyle/>
            <a:p>
              <a:r>
                <a:rPr lang="en-US"/>
                <a:t>Source</a:t>
              </a:r>
            </a:p>
            <a:p>
              <a:r>
                <a:rPr lang="en-US"/>
                <a:t>program</a:t>
              </a:r>
            </a:p>
          </p:txBody>
        </p:sp>
        <p:sp>
          <p:nvSpPr>
            <p:cNvPr id="14343" name="Oval 6"/>
            <p:cNvSpPr>
              <a:spLocks noChangeArrowheads="1"/>
            </p:cNvSpPr>
            <p:nvPr/>
          </p:nvSpPr>
          <p:spPr bwMode="auto">
            <a:xfrm>
              <a:off x="1143000" y="3879850"/>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input</a:t>
              </a:r>
            </a:p>
          </p:txBody>
        </p:sp>
        <p:cxnSp>
          <p:nvCxnSpPr>
            <p:cNvPr id="14344" name="AutoShape 11"/>
            <p:cNvCxnSpPr>
              <a:cxnSpLocks noChangeShapeType="1"/>
              <a:stCxn id="14342" idx="6"/>
              <a:endCxn id="14341" idx="1"/>
            </p:cNvCxnSpPr>
            <p:nvPr/>
          </p:nvCxnSpPr>
          <p:spPr bwMode="auto">
            <a:xfrm>
              <a:off x="2970213" y="2701925"/>
              <a:ext cx="596900" cy="874713"/>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6638"/>
              <a:ext cx="669925" cy="0"/>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3930650" y="418465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sp>
          <p:nvSpPr>
            <p:cNvPr id="14347" name="Oval 17"/>
            <p:cNvSpPr>
              <a:spLocks noChangeArrowheads="1"/>
            </p:cNvSpPr>
            <p:nvPr/>
          </p:nvSpPr>
          <p:spPr bwMode="auto">
            <a:xfrm>
              <a:off x="6248400" y="30083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cxnSp>
          <p:nvCxnSpPr>
            <p:cNvPr id="14348" name="AutoShape 18"/>
            <p:cNvCxnSpPr>
              <a:cxnSpLocks noChangeShapeType="1"/>
              <a:stCxn id="14343" idx="6"/>
              <a:endCxn id="14341" idx="1"/>
            </p:cNvCxnSpPr>
            <p:nvPr/>
          </p:nvCxnSpPr>
          <p:spPr bwMode="auto">
            <a:xfrm flipV="1">
              <a:off x="2992438" y="3576638"/>
              <a:ext cx="574675" cy="871537"/>
            </a:xfrm>
            <a:prstGeom prst="straightConnector1">
              <a:avLst/>
            </a:prstGeom>
            <a:noFill/>
            <a:ln w="12700">
              <a:solidFill>
                <a:schemeClr val="tx1"/>
              </a:solidFill>
              <a:round/>
              <a:headEnd/>
              <a:tailEnd type="stealth" w="lg" len="lg"/>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13</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14</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16</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17</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Oracle/Sun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18</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p:txBody>
          <a:bodyPr/>
          <a:lstStyle/>
          <a:p>
            <a:r>
              <a:rPr lang="en-US" dirty="0"/>
              <a:t>A </a:t>
            </a:r>
            <a:r>
              <a:rPr lang="en-US" b="1" dirty="0"/>
              <a:t>Just-In-Time (JIT) Compiler</a:t>
            </a:r>
            <a:r>
              <a:rPr lang="en-US" dirty="0"/>
              <a:t> is a compiler that converts program source code into native machine code just before the program is run.</a:t>
            </a:r>
          </a:p>
          <a:p>
            <a:r>
              <a:rPr lang="en-US" dirty="0"/>
              <a:t>Java provides a just-in-time compiler with the JVM that translates Java bytecode into native machine code. Use of the JIT compiler is optional.</a:t>
            </a:r>
          </a:p>
          <a:p>
            <a:r>
              <a:rPr lang="en-US" dirty="0"/>
              <a:t>The translation for a method is performed when the method is first called.</a:t>
            </a:r>
          </a:p>
          <a:p>
            <a:r>
              <a:rPr lang="en-US" dirty="0"/>
              <a:t>Performance improvements can be significant for methods that are executed repeatedly.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19</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20</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668"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55" name="Text Box 13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22</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23</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24</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9634"/>
            <a:chOff x="1830146" y="1981200"/>
            <a:chExt cx="4567479" cy="3799634"/>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51" name="Text Box 6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69" name="Flowchart: Off-page Connector 68"/>
            <p:cNvSpPr/>
            <p:nvPr/>
          </p:nvSpPr>
          <p:spPr bwMode="auto">
            <a:xfrm>
              <a:off x="4116754" y="5049314"/>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25</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758" y="2784"/>
                <a:ext cx="657" cy="202"/>
              </a:xfrm>
              <a:prstGeom prst="rect">
                <a:avLst/>
              </a:prstGeom>
              <a:noFill/>
              <a:ln w="9525">
                <a:noFill/>
                <a:miter lim="800000"/>
                <a:headEnd/>
                <a:tailEnd/>
              </a:ln>
            </p:spPr>
            <p:txBody>
              <a:bodyPr wrap="none" lIns="92075" tIns="46038" rIns="92075" bIns="46038">
                <a:spAutoFit/>
              </a:bodyPr>
              <a:lstStyle/>
              <a:p>
                <a:r>
                  <a:rPr lang="en-US" sz="1500"/>
                  <a:t>Power PC</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26</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9075" y="3609908"/>
            <a:ext cx="5685851"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C++-to-x86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29368"/>
            <a:chOff x="1555750" y="1524000"/>
            <a:chExt cx="6032500" cy="182936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1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29368"/>
            <a:chOff x="1555750" y="1524000"/>
            <a:chExt cx="6032500" cy="1829368"/>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1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066800" y="2647890"/>
            <a:ext cx="1239442" cy="400110"/>
          </a:xfrm>
          <a:prstGeom prst="rect">
            <a:avLst/>
          </a:prstGeom>
          <a:noFill/>
        </p:spPr>
        <p:txBody>
          <a:bodyPr wrap="none" rtlCol="0">
            <a:spAutoFit/>
          </a:bodyPr>
          <a:lstStyle/>
          <a:p>
            <a:r>
              <a:rPr lang="en-US" sz="2000" dirty="0" err="1"/>
              <a:t>transpiler</a:t>
            </a:r>
            <a:endParaRPr lang="en-US" sz="20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306242" y="2485351"/>
            <a:ext cx="620156" cy="362594"/>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872359" y="5462019"/>
            <a:ext cx="1367682" cy="400110"/>
          </a:xfrm>
          <a:prstGeom prst="rect">
            <a:avLst/>
          </a:prstGeom>
          <a:noFill/>
        </p:spPr>
        <p:txBody>
          <a:bodyPr wrap="none" rtlCol="0">
            <a:spAutoFit/>
          </a:bodyPr>
          <a:lstStyle/>
          <a:p>
            <a:r>
              <a:rPr lang="en-US" sz="20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1" y="5250882"/>
            <a:ext cx="655709" cy="411192"/>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28</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862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29</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(C#/</a:t>
            </a:r>
            <a:r>
              <a:rPr lang="en-US" dirty="0">
                <a:latin typeface="Consolas" panose="020B0609020204030204" pitchFamily="49" charset="0"/>
              </a:rPr>
              <a:t>0</a:t>
            </a:r>
            <a:r>
              <a:rPr lang="en-US" dirty="0"/>
              <a:t>) that is sufficiently complete for writing a compiler.</a:t>
            </a:r>
          </a:p>
          <a:p>
            <a:r>
              <a:rPr lang="en-US" dirty="0"/>
              <a:t>Write a compiler for C#/</a:t>
            </a:r>
            <a:r>
              <a:rPr lang="en-US" dirty="0">
                <a:latin typeface="Consolas" panose="020B0609020204030204" pitchFamily="49" charset="0"/>
              </a:rPr>
              <a:t>0</a:t>
            </a:r>
            <a:r>
              <a:rPr lang="en-US" dirty="0"/>
              <a:t>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EBDE6E8A-A6AF-4FB1-9B09-4C293114318E}" type="slidenum">
              <a:rPr lang="en-US" smtClean="0"/>
              <a:pPr/>
              <a:t>3</a:t>
            </a:fld>
            <a:endParaRPr lang="en-US"/>
          </a:p>
        </p:txBody>
      </p:sp>
      <p:sp>
        <p:nvSpPr>
          <p:cNvPr id="5124" name="Rectangle 2"/>
          <p:cNvSpPr>
            <a:spLocks noGrp="1" noChangeArrowheads="1"/>
          </p:cNvSpPr>
          <p:nvPr>
            <p:ph type="title"/>
          </p:nvPr>
        </p:nvSpPr>
        <p:spPr/>
        <p:txBody>
          <a:bodyPr/>
          <a:lstStyle/>
          <a:p>
            <a:r>
              <a:rPr lang="en-US" dirty="0"/>
              <a:t>Programming Languages</a:t>
            </a:r>
            <a:br>
              <a:rPr lang="en-US" dirty="0"/>
            </a:br>
            <a:r>
              <a:rPr lang="en-US" sz="2400" dirty="0"/>
              <a:t>(continued)</a:t>
            </a:r>
            <a:endParaRPr lang="en-US" sz="2600" dirty="0"/>
          </a:p>
        </p:txBody>
      </p:sp>
      <p:sp>
        <p:nvSpPr>
          <p:cNvPr id="9219" name="Text Box 3"/>
          <p:cNvSpPr txBox="1">
            <a:spLocks noChangeArrowheads="1"/>
          </p:cNvSpPr>
          <p:nvPr/>
        </p:nvSpPr>
        <p:spPr bwMode="auto">
          <a:xfrm>
            <a:off x="952500" y="3581400"/>
            <a:ext cx="7239000" cy="1744663"/>
          </a:xfrm>
          <a:prstGeom prst="rect">
            <a:avLst/>
          </a:prstGeom>
          <a:noFill/>
          <a:ln w="9525">
            <a:solidFill>
              <a:schemeClr val="tx1"/>
            </a:solidFill>
            <a:miter lim="800000"/>
            <a:headEnd/>
            <a:tailEnd/>
          </a:ln>
        </p:spPr>
        <p:txBody>
          <a:bodyPr lIns="92075" tIns="46038" rIns="92075" bIns="46038">
            <a:spAutoFit/>
          </a:bodyPr>
          <a:lstStyle/>
          <a:p>
            <a:pPr algn="l">
              <a:spcBef>
                <a:spcPct val="50000"/>
              </a:spcBef>
            </a:pPr>
            <a:r>
              <a:rPr lang="en-US"/>
              <a:t>“By relieving the brain of all unnecessary work, a good notation sets it free to concentrate on more advanced problems.”</a:t>
            </a:r>
          </a:p>
          <a:p>
            <a:pPr algn="l">
              <a:spcBef>
                <a:spcPct val="50000"/>
              </a:spcBef>
            </a:pPr>
            <a:r>
              <a:rPr lang="en-US"/>
              <a:t>                    			–  Bertrand Russell</a:t>
            </a:r>
          </a:p>
        </p:txBody>
      </p:sp>
      <p:sp>
        <p:nvSpPr>
          <p:cNvPr id="9220" name="Text Box 4"/>
          <p:cNvSpPr txBox="1">
            <a:spLocks noChangeArrowheads="1"/>
          </p:cNvSpPr>
          <p:nvPr/>
        </p:nvSpPr>
        <p:spPr bwMode="auto">
          <a:xfrm>
            <a:off x="952500" y="19050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up)">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up)">
                                      <p:cBhvr>
                                        <p:cTn id="1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autoUpdateAnimBg="0"/>
      <p:bldP spid="922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30</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r>
              <a:rPr lang="en-US" dirty="0">
                <a:latin typeface="Consolas" panose="020B0609020204030204" pitchFamily="49" charset="0"/>
              </a:rPr>
              <a:t>0</a:t>
            </a:r>
            <a:r>
              <a:rPr lang="en-US" dirty="0"/>
              <a:t>.</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00" y="2784"/>
                <a:ext cx="373"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31</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074" y="269859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4" name="Flowchart: Off-page Connector 73"/>
          <p:cNvSpPr/>
          <p:nvPr/>
        </p:nvSpPr>
        <p:spPr bwMode="auto">
          <a:xfrm>
            <a:off x="3717450" y="5331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dirty="0"/>
                  <a:t>x86</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2855"/>
              <a:ext cx="479146" cy="574305"/>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6133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extLst>
      <p:ext uri="{BB962C8B-B14F-4D97-AF65-F5344CB8AC3E}">
        <p14:creationId xmlns:p14="http://schemas.microsoft.com/office/powerpoint/2010/main" val="190635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4800"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4800"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29200" y="4211804"/>
              <a:ext cx="627654"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4800"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4</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5</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6</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106334" y="1812404"/>
            <a:ext cx="6933714" cy="3978796"/>
            <a:chOff x="1106334" y="1812404"/>
            <a:chExt cx="6933714" cy="3978796"/>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a:t>Compiler</a:t>
              </a:r>
            </a:p>
          </p:txBody>
        </p:sp>
        <p:sp>
          <p:nvSpPr>
            <p:cNvPr id="8198" name="Oval 6"/>
            <p:cNvSpPr>
              <a:spLocks noChangeArrowheads="1"/>
            </p:cNvSpPr>
            <p:nvPr/>
          </p:nvSpPr>
          <p:spPr bwMode="auto">
            <a:xfrm>
              <a:off x="110712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Source</a:t>
              </a:r>
            </a:p>
            <a:p>
              <a:r>
                <a:rPr lang="en-US" dirty="0"/>
                <a:t>Program</a:t>
              </a:r>
            </a:p>
          </p:txBody>
        </p:sp>
        <p:sp>
          <p:nvSpPr>
            <p:cNvPr id="8199" name="Oval 7"/>
            <p:cNvSpPr>
              <a:spLocks noChangeArrowheads="1"/>
            </p:cNvSpPr>
            <p:nvPr/>
          </p:nvSpPr>
          <p:spPr bwMode="auto">
            <a:xfrm>
              <a:off x="611727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00" name="Oval 9"/>
            <p:cNvSpPr>
              <a:spLocks noChangeArrowheads="1"/>
            </p:cNvSpPr>
            <p:nvPr/>
          </p:nvSpPr>
          <p:spPr bwMode="auto">
            <a:xfrm>
              <a:off x="1106334" y="4046017"/>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Program</a:t>
              </a:r>
              <a:br>
                <a:rPr lang="en-US" dirty="0"/>
              </a:br>
              <a:r>
                <a:rPr lang="en-US" dirty="0"/>
                <a:t>Input</a:t>
              </a:r>
            </a:p>
          </p:txBody>
        </p:sp>
        <p:sp>
          <p:nvSpPr>
            <p:cNvPr id="8201" name="Oval 10"/>
            <p:cNvSpPr>
              <a:spLocks noChangeArrowheads="1"/>
            </p:cNvSpPr>
            <p:nvPr/>
          </p:nvSpPr>
          <p:spPr bwMode="auto">
            <a:xfrm>
              <a:off x="6153150" y="40624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08" y="2675"/>
                <a:ext cx="1211" cy="737"/>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3029898" y="2397125"/>
              <a:ext cx="537215"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538803"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57467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3919538" y="3016250"/>
              <a:ext cx="1304925" cy="457200"/>
            </a:xfrm>
            <a:prstGeom prst="rect">
              <a:avLst/>
            </a:prstGeom>
            <a:noFill/>
            <a:ln w="9525">
              <a:noFill/>
              <a:miter lim="800000"/>
              <a:headEnd/>
              <a:tailEnd/>
            </a:ln>
          </p:spPr>
          <p:txBody>
            <a:bodyPr wrap="none" lIns="92075" tIns="46038" rIns="92075" bIns="46038">
              <a:spAutoFit/>
            </a:bodyPr>
            <a:lstStyle/>
            <a:p>
              <a:r>
                <a:rPr lang="en-US"/>
                <a:t>Compile</a:t>
              </a:r>
            </a:p>
          </p:txBody>
        </p:sp>
        <p:sp>
          <p:nvSpPr>
            <p:cNvPr id="8207" name="Text Box 19"/>
            <p:cNvSpPr txBox="1">
              <a:spLocks noChangeArrowheads="1"/>
            </p:cNvSpPr>
            <p:nvPr/>
          </p:nvSpPr>
          <p:spPr bwMode="auto">
            <a:xfrm>
              <a:off x="3930650" y="533400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cxnSp>
          <p:nvCxnSpPr>
            <p:cNvPr id="8208" name="AutoShape 20"/>
            <p:cNvCxnSpPr>
              <a:cxnSpLocks noChangeShapeType="1"/>
              <a:stCxn id="8200" idx="6"/>
              <a:endCxn id="8210" idx="1"/>
            </p:cNvCxnSpPr>
            <p:nvPr/>
          </p:nvCxnSpPr>
          <p:spPr bwMode="auto">
            <a:xfrm>
              <a:off x="3029104" y="4630738"/>
              <a:ext cx="538009" cy="0"/>
            </a:xfrm>
            <a:prstGeom prst="straightConnector1">
              <a:avLst/>
            </a:prstGeom>
            <a:noFill/>
            <a:ln w="12700">
              <a:solidFill>
                <a:schemeClr val="tx1"/>
              </a:solidFill>
              <a:round/>
              <a:headEnd/>
              <a:tailEnd type="stealth" w="lg" len="lg"/>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7</a:t>
            </a:fld>
            <a:endParaRPr lang="en-US"/>
          </a:p>
        </p:txBody>
      </p:sp>
      <p:sp>
        <p:nvSpPr>
          <p:cNvPr id="9220" name="Rectangle 2"/>
          <p:cNvSpPr>
            <a:spLocks noGrp="1" noChangeArrowheads="1"/>
          </p:cNvSpPr>
          <p:nvPr>
            <p:ph type="title"/>
          </p:nvPr>
        </p:nvSpPr>
        <p:spPr/>
        <p:txBody>
          <a:bodyPr/>
          <a:lstStyle/>
          <a:p>
            <a:r>
              <a:rPr lang="en-US"/>
              <a:t>Language Versus Its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 point types is (usually) determined by the machine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8</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3336</TotalTime>
  <Words>2319</Words>
  <Application>Microsoft Office PowerPoint</Application>
  <PresentationFormat>On-screen Show (4:3)</PresentationFormat>
  <Paragraphs>581</Paragraphs>
  <Slides>39</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Consolas</vt:lpstr>
      <vt:lpstr>SoftMoore2</vt:lpstr>
      <vt:lpstr>Overview of Compilers and Language Translation</vt:lpstr>
      <vt:lpstr>Programming Languages</vt:lpstr>
      <vt:lpstr>Programming Languages (continued)</vt:lpstr>
      <vt:lpstr>Role of Programming Languages</vt:lpstr>
      <vt:lpstr>Translators and Compilers</vt:lpstr>
      <vt:lpstr>Simplified View of  Compile/Execute Cycle</vt:lpstr>
      <vt:lpstr>Language Versus Its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180</cp:revision>
  <cp:lastPrinted>2020-08-14T10:01:23Z</cp:lastPrinted>
  <dcterms:created xsi:type="dcterms:W3CDTF">2005-01-12T21:47:45Z</dcterms:created>
  <dcterms:modified xsi:type="dcterms:W3CDTF">2021-03-12T15:09:17Z</dcterms:modified>
</cp:coreProperties>
</file>