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1" r:id="rId4"/>
    <p:sldId id="268" r:id="rId5"/>
    <p:sldId id="262" r:id="rId6"/>
    <p:sldId id="266" r:id="rId7"/>
    <p:sldId id="269" r:id="rId8"/>
    <p:sldId id="276" r:id="rId9"/>
    <p:sldId id="281" r:id="rId10"/>
    <p:sldId id="270" r:id="rId11"/>
    <p:sldId id="277" r:id="rId12"/>
    <p:sldId id="278" r:id="rId13"/>
    <p:sldId id="285" r:id="rId14"/>
    <p:sldId id="264" r:id="rId15"/>
    <p:sldId id="263" r:id="rId16"/>
    <p:sldId id="265" r:id="rId17"/>
    <p:sldId id="275" r:id="rId18"/>
    <p:sldId id="279" r:id="rId19"/>
    <p:sldId id="271" r:id="rId20"/>
    <p:sldId id="273" r:id="rId21"/>
    <p:sldId id="272" r:id="rId22"/>
    <p:sldId id="274" r:id="rId23"/>
    <p:sldId id="286" r:id="rId24"/>
    <p:sldId id="287" r:id="rId25"/>
    <p:sldId id="282" r:id="rId26"/>
    <p:sldId id="284" r:id="rId27"/>
    <p:sldId id="283" r:id="rId2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7" autoAdjust="0"/>
    <p:restoredTop sz="90929"/>
  </p:normalViewPr>
  <p:slideViewPr>
    <p:cSldViewPr>
      <p:cViewPr varScale="1">
        <p:scale>
          <a:sx n="74" d="100"/>
          <a:sy n="74" d="100"/>
        </p:scale>
        <p:origin x="11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not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328738" y="4267200"/>
            <a:ext cx="648493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user-defined symbols</a:t>
            </a:r>
          </a:p>
          <a:p>
            <a:pPr algn="l"/>
            <a:r>
              <a:rPr lang="en-US" dirty="0"/>
              <a:t>such as identifiers or literals is more significant</a:t>
            </a:r>
          </a:p>
          <a:p>
            <a:pPr algn="l"/>
            <a:r>
              <a:rPr lang="en-US" dirty="0"/>
              <a:t>than the text associated with language-defined</a:t>
            </a:r>
          </a:p>
          <a:p>
            <a:pPr algn="l"/>
            <a:r>
              <a:rPr lang="en-US" dirty="0"/>
              <a:t>symbols such as reserved words or operators.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classes: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AbstractToken&lt;Symbol&gt;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an iterator that steps through the tokens in a source file one token at a time.  At any point during the iteration you can examine the current token, its text, and its position within the source file before advancing to the next token.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pPr lvl="1"/>
            <a:r>
              <a:rPr lang="en-US" dirty="0"/>
              <a:t>Consumes characters from the source code file as it constructs the tokens</a:t>
            </a:r>
          </a:p>
          <a:p>
            <a:pPr lvl="1"/>
            <a:r>
              <a:rPr lang="en-US" dirty="0"/>
              <a:t>Removes extraneous white space and comments</a:t>
            </a:r>
          </a:p>
          <a:p>
            <a:pPr lvl="1"/>
            <a:r>
              <a:rPr lang="en-US" dirty="0"/>
              <a:t>Reports any errors</a:t>
            </a:r>
          </a:p>
          <a:p>
            <a:pPr lvl="1"/>
            <a:r>
              <a:rPr lang="en-US" dirty="0"/>
              <a:t>Input: Individual characters (from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Tokens (to be consumed by the parser)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dirty="0"/>
              <a:t>: Key Methods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copy of the current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a reference to the current symbol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try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skipWhiteSpace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currently at starting character of next token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position =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text = null;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// set symbol but don't </a:t>
            </a:r>
            <a:r>
              <a:rPr lang="en-US" sz="1800">
                <a:latin typeface="Consolas" pitchFamily="49" charset="0"/>
              </a:rPr>
              <a:t>advance source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Character.isLetter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scanIdentifier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symbol =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if (symbol ==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text =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 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switch((char)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'+':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Symbol.plus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case '-':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currentToken.setSymbol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Symbol.minus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Key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3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18288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case '&gt;':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if 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currentToken.setSymbol(Symbol.greaterOrEqual);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else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currentToken.setSymbol(Symbol.greaterThan);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break;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String </a:t>
            </a:r>
            <a:r>
              <a:rPr lang="en-US" sz="1800" dirty="0" err="1">
                <a:latin typeface="Consolas" pitchFamily="49" charset="0"/>
              </a:rPr>
              <a:t>scanIntegerLiteral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clearScanBuffer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scanBuffer.append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</a:t>
            </a:r>
            <a:r>
              <a:rPr lang="en-US" sz="1800" dirty="0" err="1">
                <a:latin typeface="Consolas" pitchFamily="49" charset="0"/>
              </a:rPr>
              <a:t>Character.isDigit</a:t>
            </a:r>
            <a:r>
              <a:rPr lang="en-US" sz="1800" dirty="0">
                <a:latin typeface="Consolas" pitchFamily="49" charset="0"/>
              </a:rPr>
              <a:t>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</a:t>
            </a:r>
            <a:r>
              <a:rPr lang="en-US" sz="1800" dirty="0" err="1">
                <a:latin typeface="Consolas" pitchFamily="49" charset="0"/>
              </a:rPr>
              <a:t>scanBuffer.toString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dirty="0"/>
              <a:t>Use an “efficient” search routine to determine if the identifier is a user-defined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847440" y="5812414"/>
            <a:ext cx="54491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handout “Searching for Reserved Words”.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Scanner method </a:t>
            </a:r>
            <a:r>
              <a:rPr lang="en-US" dirty="0">
                <a:latin typeface="Consolas" panose="020B0609020204030204" pitchFamily="49" charset="0"/>
              </a:rPr>
              <a:t>error()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ScannerException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ScannerException(getPosition(), </a:t>
            </a:r>
            <a:r>
              <a:rPr lang="en-US" sz="1800">
                <a:latin typeface="Consolas" panose="020B0609020204030204" pitchFamily="49" charset="0"/>
              </a:rPr>
              <a:t>errorMsg);</a:t>
            </a: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advance()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ErrorHandler.getInstance().reportError(e);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token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(source.getChar() == Source.EOF)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if (getSymbol() !=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currentToken.setSymbol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Scanner </a:t>
            </a:r>
            <a:r>
              <a:rPr lang="en-US" sz="1800" dirty="0" err="1">
                <a:latin typeface="Consolas" pitchFamily="49" charset="0"/>
              </a:rPr>
              <a:t>scanner</a:t>
            </a:r>
            <a:r>
              <a:rPr lang="en-US" sz="1800" dirty="0">
                <a:latin typeface="Consolas" pitchFamily="49" charset="0"/>
              </a:rPr>
              <a:t> = new Scanner(source);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 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System.out.printf("line: %2d   char: %2d   token: ", 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Symbol </a:t>
            </a:r>
            <a:r>
              <a:rPr lang="en-US" sz="1800" dirty="0" err="1">
                <a:latin typeface="Consolas" pitchFamily="49" charset="0"/>
              </a:rPr>
              <a:t>symbol</a:t>
            </a:r>
            <a:r>
              <a:rPr lang="en-US" sz="1800" dirty="0">
                <a:latin typeface="Consolas" pitchFamily="49" charset="0"/>
              </a:rPr>
              <a:t> = token.getSymbol();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   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(token.getSymbol().toString()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(token.getText());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ScannerTests)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begin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Reserved Word -&gt; writeln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an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the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String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 = new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Source.EOF)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("\\n");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System.out.print</a:t>
            </a:r>
            <a:r>
              <a:rPr lang="en-US" sz="1800" dirty="0">
                <a:latin typeface="Consolas" pitchFamily="49" charset="0"/>
              </a:rPr>
              <a:t>((char) c);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System.out.println</a:t>
            </a:r>
            <a:r>
              <a:rPr lang="en-US" sz="1800" dirty="0">
                <a:latin typeface="Consolas" pitchFamily="49" charset="0"/>
              </a:rPr>
              <a:t>("\t"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</a:t>
            </a:r>
          </a:p>
          <a:p>
            <a:pPr lvl="1"/>
            <a:r>
              <a:rPr lang="en-US" dirty="0" err="1"/>
              <a:t>intLiteral</a:t>
            </a:r>
            <a:endParaRPr lang="en-US" dirty="0"/>
          </a:p>
          <a:p>
            <a:pPr lvl="1"/>
            <a:r>
              <a:rPr lang="en-US" dirty="0"/>
              <a:t>special symbols (EOF, unknown)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("Character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</a:t>
            </a:r>
            <a:r>
              <a:rPr lang="en-US" sz="1800">
                <a:latin typeface="Consolas" pitchFamily="49" charset="0"/>
              </a:rPr>
              <a:t>constructor and helper </a:t>
            </a:r>
            <a:r>
              <a:rPr lang="en-US" sz="1800" dirty="0">
                <a:latin typeface="Consolas" pitchFamily="49" charset="0"/>
              </a:rPr>
              <a:t>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3669</TotalTime>
  <Words>2408</Words>
  <Application>Microsoft Office PowerPoint</Application>
  <PresentationFormat>On-screen Show (4:3)</PresentationFormat>
  <Paragraphs>450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Methods</vt:lpstr>
      <vt:lpstr>Implementing Class Token</vt:lpstr>
      <vt:lpstr>Scanner (Lexical Analyzer)</vt:lpstr>
      <vt:lpstr>Class Scanner: Key Methods</vt:lpstr>
      <vt:lpstr>Classes Source and Scanner</vt:lpstr>
      <vt:lpstr>Method advance()</vt:lpstr>
      <vt:lpstr>Method advance() (continued)</vt:lpstr>
      <vt:lpstr>Method advance() (continued – scanning “+” and “-” symbols)</vt:lpstr>
      <vt:lpstr>Method advance() (continued – scanning “&gt;” and “&gt;= ” symbols)</vt:lpstr>
      <vt:lpstr>Example: Scanning an Integer Literal</vt:lpstr>
      <vt:lpstr>Tips on Scanning an Identifier</vt:lpstr>
      <vt:lpstr>Lexical Errors</vt:lpstr>
      <vt:lpstr>Handling Lexical Errors in Method advance()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130</cp:revision>
  <cp:lastPrinted>2020-08-13T10:42:41Z</cp:lastPrinted>
  <dcterms:created xsi:type="dcterms:W3CDTF">2005-01-15T15:50:49Z</dcterms:created>
  <dcterms:modified xsi:type="dcterms:W3CDTF">2020-08-13T11:52:21Z</dcterms:modified>
</cp:coreProperties>
</file>