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7"/>
  </p:notesMasterIdLst>
  <p:handoutMasterIdLst>
    <p:handoutMasterId r:id="rId28"/>
  </p:handoutMasterIdLst>
  <p:sldIdLst>
    <p:sldId id="256" r:id="rId2"/>
    <p:sldId id="259" r:id="rId3"/>
    <p:sldId id="257" r:id="rId4"/>
    <p:sldId id="265" r:id="rId5"/>
    <p:sldId id="258" r:id="rId6"/>
    <p:sldId id="260" r:id="rId7"/>
    <p:sldId id="261" r:id="rId8"/>
    <p:sldId id="262" r:id="rId9"/>
    <p:sldId id="264" r:id="rId10"/>
    <p:sldId id="263" r:id="rId11"/>
    <p:sldId id="295" r:id="rId12"/>
    <p:sldId id="276" r:id="rId13"/>
    <p:sldId id="293" r:id="rId14"/>
    <p:sldId id="268" r:id="rId15"/>
    <p:sldId id="283" r:id="rId16"/>
    <p:sldId id="284" r:id="rId17"/>
    <p:sldId id="280" r:id="rId18"/>
    <p:sldId id="279" r:id="rId19"/>
    <p:sldId id="294" r:id="rId20"/>
    <p:sldId id="281" r:id="rId21"/>
    <p:sldId id="271" r:id="rId22"/>
    <p:sldId id="285" r:id="rId23"/>
    <p:sldId id="289" r:id="rId24"/>
    <p:sldId id="286" r:id="rId25"/>
    <p:sldId id="287" r:id="rId26"/>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62" autoAdjust="0"/>
    <p:restoredTop sz="97055" autoAdjust="0"/>
  </p:normalViewPr>
  <p:slideViewPr>
    <p:cSldViewPr>
      <p:cViewPr varScale="1">
        <p:scale>
          <a:sx n="74" d="100"/>
          <a:sy n="74" d="100"/>
        </p:scale>
        <p:origin x="116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r>
              <a:rPr lang="en-US" sz="1100">
                <a:latin typeface="+mn-lt"/>
              </a:rPr>
              <a:t>9-</a:t>
            </a:r>
            <a:fld id="{A92521C0-763C-484F-90E3-5FD28F044DE7}" type="slidenum">
              <a:rPr lang="en-US" sz="1100">
                <a:latin typeface="+mn-lt"/>
              </a:rPr>
              <a:pPr>
                <a:defRPr/>
              </a:pPr>
              <a:t>‹#›</a:t>
            </a:fld>
            <a:endParaRPr lang="en-US" sz="1100">
              <a:latin typeface="+mn-lt"/>
            </a:endParaRPr>
          </a:p>
        </p:txBody>
      </p:sp>
      <p:sp>
        <p:nvSpPr>
          <p:cNvPr id="4" name="Header Placeholder 3"/>
          <p:cNvSpPr>
            <a:spLocks noGrp="1"/>
          </p:cNvSpPr>
          <p:nvPr>
            <p:ph type="hdr" sz="quarter"/>
          </p:nvPr>
        </p:nvSpPr>
        <p:spPr>
          <a:xfrm>
            <a:off x="4145280" y="0"/>
            <a:ext cx="3169920" cy="480060"/>
          </a:xfrm>
          <a:prstGeom prst="rect">
            <a:avLst/>
          </a:prstGeom>
        </p:spPr>
        <p:txBody>
          <a:bodyPr vert="horz" lIns="96653" tIns="48327" rIns="96653" bIns="48327" rtlCol="0"/>
          <a:lstStyle>
            <a:lvl1pPr algn="r">
              <a:defRPr sz="1200"/>
            </a:lvl1pPr>
          </a:lstStyle>
          <a:p>
            <a:pPr>
              <a:defRPr/>
            </a:pPr>
            <a:r>
              <a:rPr lang="en-US" sz="1100" dirty="0">
                <a:latin typeface="+mn-lt"/>
              </a:rPr>
              <a:t>Constraint Analysis</a:t>
            </a:r>
          </a:p>
        </p:txBody>
      </p:sp>
    </p:spTree>
    <p:extLst>
      <p:ext uri="{BB962C8B-B14F-4D97-AF65-F5344CB8AC3E}">
        <p14:creationId xmlns:p14="http://schemas.microsoft.com/office/powerpoint/2010/main" val="11473151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l" defTabSz="966568">
              <a:defRPr sz="1200"/>
            </a:lvl1pPr>
          </a:lstStyle>
          <a:p>
            <a:pPr>
              <a:defRPr/>
            </a:pPr>
            <a:r>
              <a:rPr lang="en-US"/>
              <a:t>Constraint Analysis</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l" defTabSz="966568">
              <a:defRPr sz="1200"/>
            </a:lvl1pPr>
          </a:lstStyle>
          <a:p>
            <a:pPr>
              <a:defRPr/>
            </a:pPr>
            <a:endParaRPr lang="en-US"/>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fld id="{4C6C5280-F3B5-4759-8388-F5E59B969F83}" type="slidenum">
              <a:rPr lang="en-US"/>
              <a:pPr>
                <a:defRPr/>
              </a:pPr>
              <a:t>‹#›</a:t>
            </a:fld>
            <a:endParaRPr lang="en-US" dirty="0"/>
          </a:p>
        </p:txBody>
      </p:sp>
    </p:spTree>
    <p:extLst>
      <p:ext uri="{BB962C8B-B14F-4D97-AF65-F5344CB8AC3E}">
        <p14:creationId xmlns:p14="http://schemas.microsoft.com/office/powerpoint/2010/main" val="71111746"/>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pPr defTabSz="966529"/>
            <a:r>
              <a:rPr lang="en-US" dirty="0"/>
              <a:t>Constraint Analysis</a:t>
            </a:r>
          </a:p>
        </p:txBody>
      </p:sp>
      <p:sp>
        <p:nvSpPr>
          <p:cNvPr id="24581" name="Slide Number Placeholder 4"/>
          <p:cNvSpPr>
            <a:spLocks noGrp="1"/>
          </p:cNvSpPr>
          <p:nvPr>
            <p:ph type="sldNum" sz="quarter" idx="5"/>
          </p:nvPr>
        </p:nvSpPr>
        <p:spPr>
          <a:noFill/>
        </p:spPr>
        <p:txBody>
          <a:bodyPr/>
          <a:lstStyle/>
          <a:p>
            <a:pPr defTabSz="966529"/>
            <a:fld id="{DEA49AB6-7F17-4D41-80E7-736F0CD8F79C}" type="slidenum">
              <a:rPr lang="en-US" smtClean="0"/>
              <a:pPr defTabSz="966529"/>
              <a:t>1</a:t>
            </a:fld>
            <a:endParaRPr lang="en-US" dirty="0"/>
          </a:p>
        </p:txBody>
      </p:sp>
    </p:spTree>
    <p:extLst>
      <p:ext uri="{BB962C8B-B14F-4D97-AF65-F5344CB8AC3E}">
        <p14:creationId xmlns:p14="http://schemas.microsoft.com/office/powerpoint/2010/main" val="1337903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10</a:t>
            </a:fld>
            <a:endParaRPr lang="en-US" dirty="0"/>
          </a:p>
        </p:txBody>
      </p:sp>
    </p:spTree>
    <p:extLst>
      <p:ext uri="{BB962C8B-B14F-4D97-AF65-F5344CB8AC3E}">
        <p14:creationId xmlns:p14="http://schemas.microsoft.com/office/powerpoint/2010/main" val="2873321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11</a:t>
            </a:fld>
            <a:endParaRPr lang="en-US" dirty="0"/>
          </a:p>
        </p:txBody>
      </p:sp>
    </p:spTree>
    <p:extLst>
      <p:ext uri="{BB962C8B-B14F-4D97-AF65-F5344CB8AC3E}">
        <p14:creationId xmlns:p14="http://schemas.microsoft.com/office/powerpoint/2010/main" val="3094152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6529"/>
            <a:r>
              <a:rPr lang="en-US" dirty="0"/>
              <a:t>Constraint Analysis</a:t>
            </a:r>
          </a:p>
        </p:txBody>
      </p:sp>
      <p:sp>
        <p:nvSpPr>
          <p:cNvPr id="43013" name="Slide Number Placeholder 4"/>
          <p:cNvSpPr>
            <a:spLocks noGrp="1"/>
          </p:cNvSpPr>
          <p:nvPr>
            <p:ph type="sldNum" sz="quarter" idx="5"/>
          </p:nvPr>
        </p:nvSpPr>
        <p:spPr>
          <a:noFill/>
        </p:spPr>
        <p:txBody>
          <a:bodyPr/>
          <a:lstStyle/>
          <a:p>
            <a:pPr defTabSz="966529"/>
            <a:fld id="{D3C5E747-583E-44A6-B72A-37E19C0B027B}" type="slidenum">
              <a:rPr lang="en-US" smtClean="0"/>
              <a:pPr defTabSz="966529"/>
              <a:t>12</a:t>
            </a:fld>
            <a:endParaRPr lang="en-US" dirty="0"/>
          </a:p>
        </p:txBody>
      </p:sp>
    </p:spTree>
    <p:extLst>
      <p:ext uri="{BB962C8B-B14F-4D97-AF65-F5344CB8AC3E}">
        <p14:creationId xmlns:p14="http://schemas.microsoft.com/office/powerpoint/2010/main" val="569921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13</a:t>
            </a:fld>
            <a:endParaRPr lang="en-US" dirty="0"/>
          </a:p>
        </p:txBody>
      </p:sp>
    </p:spTree>
    <p:extLst>
      <p:ext uri="{BB962C8B-B14F-4D97-AF65-F5344CB8AC3E}">
        <p14:creationId xmlns:p14="http://schemas.microsoft.com/office/powerpoint/2010/main" val="4083585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14</a:t>
            </a:fld>
            <a:endParaRPr lang="en-US" dirty="0"/>
          </a:p>
        </p:txBody>
      </p:sp>
    </p:spTree>
    <p:extLst>
      <p:ext uri="{BB962C8B-B14F-4D97-AF65-F5344CB8AC3E}">
        <p14:creationId xmlns:p14="http://schemas.microsoft.com/office/powerpoint/2010/main" val="625937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15</a:t>
            </a:fld>
            <a:endParaRPr lang="en-US" dirty="0"/>
          </a:p>
        </p:txBody>
      </p:sp>
    </p:spTree>
    <p:extLst>
      <p:ext uri="{BB962C8B-B14F-4D97-AF65-F5344CB8AC3E}">
        <p14:creationId xmlns:p14="http://schemas.microsoft.com/office/powerpoint/2010/main" val="582022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16</a:t>
            </a:fld>
            <a:endParaRPr lang="en-US" dirty="0"/>
          </a:p>
        </p:txBody>
      </p:sp>
    </p:spTree>
    <p:extLst>
      <p:ext uri="{BB962C8B-B14F-4D97-AF65-F5344CB8AC3E}">
        <p14:creationId xmlns:p14="http://schemas.microsoft.com/office/powerpoint/2010/main" val="626195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17</a:t>
            </a:fld>
            <a:endParaRPr lang="en-US" dirty="0"/>
          </a:p>
        </p:txBody>
      </p:sp>
    </p:spTree>
    <p:extLst>
      <p:ext uri="{BB962C8B-B14F-4D97-AF65-F5344CB8AC3E}">
        <p14:creationId xmlns:p14="http://schemas.microsoft.com/office/powerpoint/2010/main" val="4139906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18</a:t>
            </a:fld>
            <a:endParaRPr lang="en-US" dirty="0"/>
          </a:p>
        </p:txBody>
      </p:sp>
    </p:spTree>
    <p:extLst>
      <p:ext uri="{BB962C8B-B14F-4D97-AF65-F5344CB8AC3E}">
        <p14:creationId xmlns:p14="http://schemas.microsoft.com/office/powerpoint/2010/main" val="3576895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19</a:t>
            </a:fld>
            <a:endParaRPr lang="en-US" dirty="0"/>
          </a:p>
        </p:txBody>
      </p:sp>
    </p:spTree>
    <p:extLst>
      <p:ext uri="{BB962C8B-B14F-4D97-AF65-F5344CB8AC3E}">
        <p14:creationId xmlns:p14="http://schemas.microsoft.com/office/powerpoint/2010/main" val="1918450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pPr defTabSz="966529"/>
            <a:r>
              <a:rPr lang="en-US" dirty="0"/>
              <a:t>Constraint Analysis</a:t>
            </a:r>
          </a:p>
        </p:txBody>
      </p:sp>
      <p:sp>
        <p:nvSpPr>
          <p:cNvPr id="25605" name="Slide Number Placeholder 4"/>
          <p:cNvSpPr>
            <a:spLocks noGrp="1"/>
          </p:cNvSpPr>
          <p:nvPr>
            <p:ph type="sldNum" sz="quarter" idx="5"/>
          </p:nvPr>
        </p:nvSpPr>
        <p:spPr>
          <a:noFill/>
        </p:spPr>
        <p:txBody>
          <a:bodyPr/>
          <a:lstStyle/>
          <a:p>
            <a:pPr defTabSz="966529"/>
            <a:fld id="{6E572FF9-22E5-4459-B559-6FB3860ECECE}" type="slidenum">
              <a:rPr lang="en-US" smtClean="0"/>
              <a:pPr defTabSz="966529"/>
              <a:t>2</a:t>
            </a:fld>
            <a:endParaRPr lang="en-US" dirty="0"/>
          </a:p>
        </p:txBody>
      </p:sp>
    </p:spTree>
    <p:extLst>
      <p:ext uri="{BB962C8B-B14F-4D97-AF65-F5344CB8AC3E}">
        <p14:creationId xmlns:p14="http://schemas.microsoft.com/office/powerpoint/2010/main" val="311126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20</a:t>
            </a:fld>
            <a:endParaRPr lang="en-US" dirty="0"/>
          </a:p>
        </p:txBody>
      </p:sp>
    </p:spTree>
    <p:extLst>
      <p:ext uri="{BB962C8B-B14F-4D97-AF65-F5344CB8AC3E}">
        <p14:creationId xmlns:p14="http://schemas.microsoft.com/office/powerpoint/2010/main" val="1665225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21</a:t>
            </a:fld>
            <a:endParaRPr lang="en-US" dirty="0"/>
          </a:p>
        </p:txBody>
      </p:sp>
    </p:spTree>
    <p:extLst>
      <p:ext uri="{BB962C8B-B14F-4D97-AF65-F5344CB8AC3E}">
        <p14:creationId xmlns:p14="http://schemas.microsoft.com/office/powerpoint/2010/main" val="27224711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22</a:t>
            </a:fld>
            <a:endParaRPr lang="en-US" dirty="0"/>
          </a:p>
        </p:txBody>
      </p:sp>
    </p:spTree>
    <p:extLst>
      <p:ext uri="{BB962C8B-B14F-4D97-AF65-F5344CB8AC3E}">
        <p14:creationId xmlns:p14="http://schemas.microsoft.com/office/powerpoint/2010/main" val="16531380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23</a:t>
            </a:fld>
            <a:endParaRPr lang="en-US" dirty="0"/>
          </a:p>
        </p:txBody>
      </p:sp>
    </p:spTree>
    <p:extLst>
      <p:ext uri="{BB962C8B-B14F-4D97-AF65-F5344CB8AC3E}">
        <p14:creationId xmlns:p14="http://schemas.microsoft.com/office/powerpoint/2010/main" val="318181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24</a:t>
            </a:fld>
            <a:endParaRPr lang="en-US" dirty="0"/>
          </a:p>
        </p:txBody>
      </p:sp>
    </p:spTree>
    <p:extLst>
      <p:ext uri="{BB962C8B-B14F-4D97-AF65-F5344CB8AC3E}">
        <p14:creationId xmlns:p14="http://schemas.microsoft.com/office/powerpoint/2010/main" val="158932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25</a:t>
            </a:fld>
            <a:endParaRPr lang="en-US" dirty="0"/>
          </a:p>
        </p:txBody>
      </p:sp>
    </p:spTree>
    <p:extLst>
      <p:ext uri="{BB962C8B-B14F-4D97-AF65-F5344CB8AC3E}">
        <p14:creationId xmlns:p14="http://schemas.microsoft.com/office/powerpoint/2010/main" val="1627712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a:p>
        </p:txBody>
      </p:sp>
      <p:sp>
        <p:nvSpPr>
          <p:cNvPr id="26628" name="Header Placeholder 3"/>
          <p:cNvSpPr>
            <a:spLocks noGrp="1"/>
          </p:cNvSpPr>
          <p:nvPr>
            <p:ph type="hdr" sz="quarter"/>
          </p:nvPr>
        </p:nvSpPr>
        <p:spPr>
          <a:noFill/>
        </p:spPr>
        <p:txBody>
          <a:bodyPr/>
          <a:lstStyle/>
          <a:p>
            <a:pPr defTabSz="966529"/>
            <a:r>
              <a:rPr lang="en-US" dirty="0"/>
              <a:t>Constraint Analysis</a:t>
            </a:r>
          </a:p>
        </p:txBody>
      </p:sp>
      <p:sp>
        <p:nvSpPr>
          <p:cNvPr id="26629" name="Slide Number Placeholder 4"/>
          <p:cNvSpPr>
            <a:spLocks noGrp="1"/>
          </p:cNvSpPr>
          <p:nvPr>
            <p:ph type="sldNum" sz="quarter" idx="5"/>
          </p:nvPr>
        </p:nvSpPr>
        <p:spPr>
          <a:noFill/>
        </p:spPr>
        <p:txBody>
          <a:bodyPr/>
          <a:lstStyle/>
          <a:p>
            <a:pPr defTabSz="966529"/>
            <a:fld id="{4F55BA90-2479-4906-B811-6BAFC0A8258D}" type="slidenum">
              <a:rPr lang="en-US" smtClean="0"/>
              <a:pPr defTabSz="966529"/>
              <a:t>3</a:t>
            </a:fld>
            <a:endParaRPr lang="en-US" dirty="0"/>
          </a:p>
        </p:txBody>
      </p:sp>
    </p:spTree>
    <p:extLst>
      <p:ext uri="{BB962C8B-B14F-4D97-AF65-F5344CB8AC3E}">
        <p14:creationId xmlns:p14="http://schemas.microsoft.com/office/powerpoint/2010/main" val="229597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Header Placeholder 3"/>
          <p:cNvSpPr>
            <a:spLocks noGrp="1"/>
          </p:cNvSpPr>
          <p:nvPr>
            <p:ph type="hdr" sz="quarter"/>
          </p:nvPr>
        </p:nvSpPr>
        <p:spPr>
          <a:noFill/>
        </p:spPr>
        <p:txBody>
          <a:bodyPr/>
          <a:lstStyle/>
          <a:p>
            <a:pPr defTabSz="966529"/>
            <a:r>
              <a:rPr lang="en-US" dirty="0"/>
              <a:t>Constraint Analysis</a:t>
            </a:r>
          </a:p>
        </p:txBody>
      </p:sp>
      <p:sp>
        <p:nvSpPr>
          <p:cNvPr id="27653" name="Slide Number Placeholder 4"/>
          <p:cNvSpPr>
            <a:spLocks noGrp="1"/>
          </p:cNvSpPr>
          <p:nvPr>
            <p:ph type="sldNum" sz="quarter" idx="5"/>
          </p:nvPr>
        </p:nvSpPr>
        <p:spPr>
          <a:noFill/>
        </p:spPr>
        <p:txBody>
          <a:bodyPr/>
          <a:lstStyle/>
          <a:p>
            <a:pPr defTabSz="966529"/>
            <a:fld id="{65AB7A19-193C-4464-9A3B-F203EEC5EE20}" type="slidenum">
              <a:rPr lang="en-US" smtClean="0"/>
              <a:pPr defTabSz="966529"/>
              <a:t>4</a:t>
            </a:fld>
            <a:endParaRPr lang="en-US" dirty="0"/>
          </a:p>
        </p:txBody>
      </p:sp>
    </p:spTree>
    <p:extLst>
      <p:ext uri="{BB962C8B-B14F-4D97-AF65-F5344CB8AC3E}">
        <p14:creationId xmlns:p14="http://schemas.microsoft.com/office/powerpoint/2010/main" val="94668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a:p>
        </p:txBody>
      </p:sp>
      <p:sp>
        <p:nvSpPr>
          <p:cNvPr id="28676" name="Header Placeholder 3"/>
          <p:cNvSpPr>
            <a:spLocks noGrp="1"/>
          </p:cNvSpPr>
          <p:nvPr>
            <p:ph type="hdr" sz="quarter"/>
          </p:nvPr>
        </p:nvSpPr>
        <p:spPr>
          <a:noFill/>
        </p:spPr>
        <p:txBody>
          <a:bodyPr/>
          <a:lstStyle/>
          <a:p>
            <a:pPr defTabSz="966529"/>
            <a:r>
              <a:rPr lang="en-US" dirty="0"/>
              <a:t>Constraint Analysis</a:t>
            </a:r>
          </a:p>
        </p:txBody>
      </p:sp>
      <p:sp>
        <p:nvSpPr>
          <p:cNvPr id="28677" name="Slide Number Placeholder 4"/>
          <p:cNvSpPr>
            <a:spLocks noGrp="1"/>
          </p:cNvSpPr>
          <p:nvPr>
            <p:ph type="sldNum" sz="quarter" idx="5"/>
          </p:nvPr>
        </p:nvSpPr>
        <p:spPr>
          <a:noFill/>
        </p:spPr>
        <p:txBody>
          <a:bodyPr/>
          <a:lstStyle/>
          <a:p>
            <a:pPr defTabSz="966529"/>
            <a:fld id="{9C3CC25E-4162-4F1B-8937-DB4F836EB5A0}" type="slidenum">
              <a:rPr lang="en-US" smtClean="0"/>
              <a:pPr defTabSz="966529"/>
              <a:t>5</a:t>
            </a:fld>
            <a:endParaRPr lang="en-US" dirty="0"/>
          </a:p>
        </p:txBody>
      </p:sp>
    </p:spTree>
    <p:extLst>
      <p:ext uri="{BB962C8B-B14F-4D97-AF65-F5344CB8AC3E}">
        <p14:creationId xmlns:p14="http://schemas.microsoft.com/office/powerpoint/2010/main" val="738327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a:p>
        </p:txBody>
      </p:sp>
      <p:sp>
        <p:nvSpPr>
          <p:cNvPr id="29700" name="Header Placeholder 3"/>
          <p:cNvSpPr>
            <a:spLocks noGrp="1"/>
          </p:cNvSpPr>
          <p:nvPr>
            <p:ph type="hdr" sz="quarter"/>
          </p:nvPr>
        </p:nvSpPr>
        <p:spPr>
          <a:noFill/>
        </p:spPr>
        <p:txBody>
          <a:bodyPr/>
          <a:lstStyle/>
          <a:p>
            <a:pPr defTabSz="966529"/>
            <a:r>
              <a:rPr lang="en-US" dirty="0"/>
              <a:t>Constraint Analysis</a:t>
            </a:r>
          </a:p>
        </p:txBody>
      </p:sp>
      <p:sp>
        <p:nvSpPr>
          <p:cNvPr id="29701" name="Slide Number Placeholder 4"/>
          <p:cNvSpPr>
            <a:spLocks noGrp="1"/>
          </p:cNvSpPr>
          <p:nvPr>
            <p:ph type="sldNum" sz="quarter" idx="5"/>
          </p:nvPr>
        </p:nvSpPr>
        <p:spPr>
          <a:noFill/>
        </p:spPr>
        <p:txBody>
          <a:bodyPr/>
          <a:lstStyle/>
          <a:p>
            <a:pPr defTabSz="966529"/>
            <a:fld id="{67168CC9-9653-4533-96F7-B3DAFAE6E6EA}" type="slidenum">
              <a:rPr lang="en-US" smtClean="0"/>
              <a:pPr defTabSz="966529"/>
              <a:t>6</a:t>
            </a:fld>
            <a:endParaRPr lang="en-US" dirty="0"/>
          </a:p>
        </p:txBody>
      </p:sp>
    </p:spTree>
    <p:extLst>
      <p:ext uri="{BB962C8B-B14F-4D97-AF65-F5344CB8AC3E}">
        <p14:creationId xmlns:p14="http://schemas.microsoft.com/office/powerpoint/2010/main" val="4254301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7</a:t>
            </a:fld>
            <a:endParaRPr lang="en-US" dirty="0"/>
          </a:p>
        </p:txBody>
      </p:sp>
    </p:spTree>
    <p:extLst>
      <p:ext uri="{BB962C8B-B14F-4D97-AF65-F5344CB8AC3E}">
        <p14:creationId xmlns:p14="http://schemas.microsoft.com/office/powerpoint/2010/main" val="120895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6529"/>
            <a:r>
              <a:rPr lang="en-US" dirty="0"/>
              <a:t>Constraint Analysis</a:t>
            </a:r>
          </a:p>
        </p:txBody>
      </p:sp>
      <p:sp>
        <p:nvSpPr>
          <p:cNvPr id="31749" name="Slide Number Placeholder 4"/>
          <p:cNvSpPr>
            <a:spLocks noGrp="1"/>
          </p:cNvSpPr>
          <p:nvPr>
            <p:ph type="sldNum" sz="quarter" idx="5"/>
          </p:nvPr>
        </p:nvSpPr>
        <p:spPr>
          <a:noFill/>
        </p:spPr>
        <p:txBody>
          <a:bodyPr/>
          <a:lstStyle/>
          <a:p>
            <a:pPr defTabSz="966529"/>
            <a:fld id="{AE36841B-5453-4EDB-9F1B-691AD073D00B}" type="slidenum">
              <a:rPr lang="en-US" smtClean="0"/>
              <a:pPr defTabSz="966529"/>
              <a:t>8</a:t>
            </a:fld>
            <a:endParaRPr lang="en-US" dirty="0"/>
          </a:p>
        </p:txBody>
      </p:sp>
    </p:spTree>
    <p:extLst>
      <p:ext uri="{BB962C8B-B14F-4D97-AF65-F5344CB8AC3E}">
        <p14:creationId xmlns:p14="http://schemas.microsoft.com/office/powerpoint/2010/main" val="848122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6529"/>
            <a:r>
              <a:rPr lang="en-US" dirty="0"/>
              <a:t>Constraint Analysis</a:t>
            </a:r>
          </a:p>
        </p:txBody>
      </p:sp>
      <p:sp>
        <p:nvSpPr>
          <p:cNvPr id="32773" name="Slide Number Placeholder 4"/>
          <p:cNvSpPr>
            <a:spLocks noGrp="1"/>
          </p:cNvSpPr>
          <p:nvPr>
            <p:ph type="sldNum" sz="quarter" idx="5"/>
          </p:nvPr>
        </p:nvSpPr>
        <p:spPr>
          <a:noFill/>
        </p:spPr>
        <p:txBody>
          <a:bodyPr/>
          <a:lstStyle/>
          <a:p>
            <a:pPr defTabSz="966529"/>
            <a:fld id="{317D216A-5D66-4D36-B5A5-42B445840885}" type="slidenum">
              <a:rPr lang="en-US" smtClean="0"/>
              <a:pPr defTabSz="966529"/>
              <a:t>9</a:t>
            </a:fld>
            <a:endParaRPr lang="en-US" dirty="0"/>
          </a:p>
        </p:txBody>
      </p:sp>
    </p:spTree>
    <p:extLst>
      <p:ext uri="{BB962C8B-B14F-4D97-AF65-F5344CB8AC3E}">
        <p14:creationId xmlns:p14="http://schemas.microsoft.com/office/powerpoint/2010/main" val="2233536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9C7B1A9-B81C-4E45-9D33-58B96D13B63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a:t>Slide </a:t>
            </a:r>
            <a:fld id="{FC016E02-02BB-476A-9DE0-C405DAA1F82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a:t>Slide </a:t>
            </a:r>
            <a:fld id="{401E2290-CD56-4276-9788-C980A792229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a:t>Slide </a:t>
            </a:r>
            <a:fld id="{119B702E-239E-495C-B67A-762A920F57A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a:t>Slide </a:t>
            </a:r>
            <a:fld id="{433CEB6E-E973-42D7-A86F-06AF4F997DD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5EEE058D-7902-474F-8478-DC3BE419139B}" type="slidenum">
              <a:rPr lang="en-US"/>
              <a:pPr>
                <a:defRPr/>
              </a:pPr>
              <a:t>‹#›</a:t>
            </a:fld>
            <a:endParaRPr lang="en-US"/>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AEF78773-27C1-4437-A550-6D95FE26FD5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Constraint Analysis</a:t>
            </a:r>
          </a:p>
        </p:txBody>
      </p:sp>
      <p:sp>
        <p:nvSpPr>
          <p:cNvPr id="3077" name="Rectangle 3"/>
          <p:cNvSpPr>
            <a:spLocks noGrp="1" noChangeArrowheads="1"/>
          </p:cNvSpPr>
          <p:nvPr>
            <p:ph type="subTitle" idx="1"/>
          </p:nvPr>
        </p:nvSpPr>
        <p:spPr>
          <a:xfrm>
            <a:off x="640080" y="3276600"/>
            <a:ext cx="7863840" cy="2819400"/>
          </a:xfrm>
        </p:spPr>
        <p:txBody>
          <a:bodyPr/>
          <a:lstStyle/>
          <a:p>
            <a:pPr algn="ctr"/>
            <a:r>
              <a:rPr lang="en-US" sz="2300" dirty="0"/>
              <a:t>(a.k.a. Contextual Analysis or Analysis of Static Semantics)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Constraint Analysis</a:t>
            </a:r>
          </a:p>
        </p:txBody>
      </p:sp>
      <p:sp>
        <p:nvSpPr>
          <p:cNvPr id="12291" name="Content Placeholder 2"/>
          <p:cNvSpPr>
            <a:spLocks noGrp="1"/>
          </p:cNvSpPr>
          <p:nvPr>
            <p:ph idx="1"/>
          </p:nvPr>
        </p:nvSpPr>
        <p:spPr/>
        <p:txBody>
          <a:bodyPr/>
          <a:lstStyle/>
          <a:p>
            <a:r>
              <a:rPr lang="en-US" dirty="0"/>
              <a:t>Constraint analysis is the process of verifying that all constraint rules have been satisfied.</a:t>
            </a:r>
          </a:p>
          <a:p>
            <a:r>
              <a:rPr lang="en-US" dirty="0"/>
              <a:t>For CPRL, most type and miscellaneous rules are verified using the method </a:t>
            </a:r>
            <a:r>
              <a:rPr lang="en-US" dirty="0">
                <a:latin typeface="Consolas" pitchFamily="49" charset="0"/>
                <a:cs typeface="Consolas" pitchFamily="49" charset="0"/>
              </a:rPr>
              <a:t>checkConstraints()</a:t>
            </a:r>
            <a:r>
              <a:rPr lang="en-US" dirty="0"/>
              <a:t> in the AST classes.</a:t>
            </a:r>
          </a:p>
          <a:p>
            <a:r>
              <a:rPr lang="en-US" dirty="0"/>
              <a:t>Even AST classes that do not have associated constraints will implement the method </a:t>
            </a:r>
            <a:r>
              <a:rPr lang="en-US" dirty="0">
                <a:latin typeface="Consolas" pitchFamily="49" charset="0"/>
                <a:cs typeface="Consolas" pitchFamily="49" charset="0"/>
              </a:rPr>
              <a:t>checkConstraints()</a:t>
            </a:r>
            <a:r>
              <a:rPr lang="en-US" dirty="0"/>
              <a:t> if they contain references to objects of other AST classes.  They simply call </a:t>
            </a:r>
            <a:r>
              <a:rPr lang="en-US" dirty="0">
                <a:latin typeface="Consolas" pitchFamily="49" charset="0"/>
                <a:cs typeface="Consolas" pitchFamily="49" charset="0"/>
              </a:rPr>
              <a:t>checkConstraints()</a:t>
            </a:r>
            <a:r>
              <a:rPr lang="en-US" dirty="0"/>
              <a:t> on those other AST objects.</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itchFamily="49" charset="0"/>
                <a:cs typeface="Consolas" pitchFamily="49" charset="0"/>
              </a:rPr>
              <a:t>Program</a:t>
            </a:r>
            <a:endParaRPr lang="en-US" dirty="0"/>
          </a:p>
        </p:txBody>
      </p:sp>
      <p:sp>
        <p:nvSpPr>
          <p:cNvPr id="12291" name="Content Placeholder 2"/>
          <p:cNvSpPr>
            <a:spLocks noGrp="1"/>
          </p:cNvSpPr>
          <p:nvPr>
            <p:ph idx="1"/>
          </p:nvPr>
        </p:nvSpPr>
        <p:spPr>
          <a:xfrm>
            <a:off x="458787" y="1363663"/>
            <a:ext cx="8412480" cy="4935537"/>
          </a:xfrm>
        </p:spPr>
        <p:txBody>
          <a:bodyPr tIns="91440"/>
          <a:lstStyle/>
          <a:p>
            <a:pPr marL="274320" lvl="1" indent="0">
              <a:spcBef>
                <a:spcPts val="200"/>
              </a:spcBef>
              <a:buFontTx/>
              <a:buNone/>
            </a:pPr>
            <a:r>
              <a:rPr lang="en-US" sz="1800" dirty="0">
                <a:latin typeface="Consolas" pitchFamily="49" charset="0"/>
                <a:cs typeface="Consolas" pitchFamily="49" charset="0"/>
              </a:rPr>
              <a:t>@Override</a:t>
            </a:r>
          </a:p>
          <a:p>
            <a:pPr marL="274320" lvl="1" indent="0">
              <a:spcBef>
                <a:spcPts val="200"/>
              </a:spcBef>
              <a:buFontTx/>
              <a:buNone/>
            </a:pPr>
            <a:r>
              <a:rPr lang="en-US" sz="1800" dirty="0">
                <a:latin typeface="Consolas" pitchFamily="49" charset="0"/>
                <a:cs typeface="Consolas" pitchFamily="49" charset="0"/>
              </a:rPr>
              <a:t>public void checkConstraints()</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assert </a:t>
            </a:r>
            <a:r>
              <a:rPr lang="en-US" sz="1800" dirty="0" err="1">
                <a:latin typeface="Consolas" pitchFamily="49" charset="0"/>
                <a:cs typeface="Consolas" pitchFamily="49" charset="0"/>
              </a:rPr>
              <a:t>declPart</a:t>
            </a:r>
            <a:r>
              <a:rPr lang="en-US" sz="1800" dirty="0">
                <a:latin typeface="Consolas" pitchFamily="49" charset="0"/>
                <a:cs typeface="Consolas" pitchFamily="49" charset="0"/>
              </a:rPr>
              <a:t> != null : "</a:t>
            </a:r>
            <a:r>
              <a:rPr lang="en-US" sz="1800" dirty="0" err="1">
                <a:latin typeface="Consolas" pitchFamily="49" charset="0"/>
                <a:cs typeface="Consolas" pitchFamily="49" charset="0"/>
              </a:rPr>
              <a:t>declPart</a:t>
            </a:r>
            <a:r>
              <a:rPr lang="en-US" sz="1800" dirty="0">
                <a:latin typeface="Consolas" pitchFamily="49" charset="0"/>
                <a:cs typeface="Consolas" pitchFamily="49" charset="0"/>
              </a:rPr>
              <a:t> should never be null.";</a:t>
            </a:r>
          </a:p>
          <a:p>
            <a:pPr marL="274320" lvl="1" indent="0">
              <a:spcBef>
                <a:spcPts val="200"/>
              </a:spcBef>
              <a:buFontTx/>
              <a:buNone/>
            </a:pPr>
            <a:r>
              <a:rPr lang="en-US" sz="1800" dirty="0">
                <a:latin typeface="Consolas" pitchFamily="49" charset="0"/>
                <a:cs typeface="Consolas" pitchFamily="49" charset="0"/>
              </a:rPr>
              <a:t>    assert </a:t>
            </a:r>
            <a:r>
              <a:rPr lang="en-US" sz="1800" dirty="0" err="1">
                <a:latin typeface="Consolas" pitchFamily="49" charset="0"/>
                <a:cs typeface="Consolas" pitchFamily="49" charset="0"/>
              </a:rPr>
              <a:t>stmtPart</a:t>
            </a:r>
            <a:r>
              <a:rPr lang="en-US" sz="1800" dirty="0">
                <a:latin typeface="Consolas" pitchFamily="49" charset="0"/>
                <a:cs typeface="Consolas" pitchFamily="49" charset="0"/>
              </a:rPr>
              <a:t> != null : "</a:t>
            </a:r>
            <a:r>
              <a:rPr lang="en-US" sz="1800" dirty="0" err="1">
                <a:latin typeface="Consolas" pitchFamily="49" charset="0"/>
                <a:cs typeface="Consolas" pitchFamily="49" charset="0"/>
              </a:rPr>
              <a:t>stmtPart</a:t>
            </a:r>
            <a:r>
              <a:rPr lang="en-US" sz="1800" dirty="0">
                <a:latin typeface="Consolas" pitchFamily="49" charset="0"/>
                <a:cs typeface="Consolas" pitchFamily="49" charset="0"/>
              </a:rPr>
              <a:t> should never be null.";</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declPart.checkConstraints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stmtPart.checkConstraints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endParaRPr lang="en-US" sz="4800" dirty="0">
              <a:latin typeface="Consolas" pitchFamily="49" charset="0"/>
              <a:cs typeface="Consolas" pitchFamily="49" charset="0"/>
            </a:endParaRP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11</a:t>
            </a:fld>
            <a:endParaRPr lang="en-US"/>
          </a:p>
        </p:txBody>
      </p:sp>
    </p:spTree>
    <p:extLst>
      <p:ext uri="{BB962C8B-B14F-4D97-AF65-F5344CB8AC3E}">
        <p14:creationId xmlns:p14="http://schemas.microsoft.com/office/powerpoint/2010/main" val="2555815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Example: Constraint Checking for</a:t>
            </a:r>
            <a:br>
              <a:rPr lang="en-US" dirty="0"/>
            </a:br>
            <a:r>
              <a:rPr lang="en-US" dirty="0"/>
              <a:t>Class </a:t>
            </a:r>
            <a:r>
              <a:rPr lang="en-US" dirty="0">
                <a:latin typeface="Consolas" pitchFamily="49" charset="0"/>
                <a:cs typeface="Consolas" pitchFamily="49" charset="0"/>
              </a:rPr>
              <a:t>DeclarativePart</a:t>
            </a:r>
          </a:p>
        </p:txBody>
      </p:sp>
      <p:sp>
        <p:nvSpPr>
          <p:cNvPr id="21507" name="Content Placeholder 2"/>
          <p:cNvSpPr>
            <a:spLocks noGrp="1"/>
          </p:cNvSpPr>
          <p:nvPr>
            <p:ph idx="1"/>
          </p:nvPr>
        </p:nvSpPr>
        <p:spPr>
          <a:xfrm>
            <a:off x="458788" y="1363663"/>
            <a:ext cx="8226425" cy="4935537"/>
          </a:xfrm>
        </p:spPr>
        <p:txBody>
          <a:bodyPr tIns="91440"/>
          <a:lstStyle/>
          <a:p>
            <a:pPr marL="182880" indent="0">
              <a:spcBef>
                <a:spcPts val="200"/>
              </a:spcBef>
              <a:buFontTx/>
              <a:buNone/>
            </a:pPr>
            <a:r>
              <a:rPr lang="en-US" sz="1800" dirty="0">
                <a:latin typeface="Consolas" pitchFamily="49" charset="0"/>
                <a:cs typeface="Consolas" pitchFamily="49" charset="0"/>
              </a:rPr>
              <a:t>@Override</a:t>
            </a:r>
          </a:p>
          <a:p>
            <a:pPr marL="182880" indent="0">
              <a:spcBef>
                <a:spcPts val="200"/>
              </a:spcBef>
              <a:buFontTx/>
              <a:buNone/>
            </a:pPr>
            <a:r>
              <a:rPr lang="en-US" sz="1800" dirty="0">
                <a:latin typeface="Consolas" pitchFamily="49" charset="0"/>
                <a:cs typeface="Consolas" pitchFamily="49" charset="0"/>
              </a:rPr>
              <a:t>public void checkConstraints()</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for (InitialDecl decl : initialDecls)</a:t>
            </a:r>
          </a:p>
          <a:p>
            <a:pPr marL="18288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182880" indent="0">
              <a:spcBef>
                <a:spcPts val="200"/>
              </a:spcBef>
              <a:buFontTx/>
              <a:buNone/>
            </a:pPr>
            <a:endParaRPr lang="en-US" sz="1800" dirty="0">
              <a:latin typeface="Consolas" pitchFamily="49" charset="0"/>
              <a:cs typeface="Consolas" pitchFamily="49" charset="0"/>
            </a:endParaRPr>
          </a:p>
          <a:p>
            <a:pPr marL="182880" indent="0">
              <a:spcBef>
                <a:spcPts val="200"/>
              </a:spcBef>
              <a:buFontTx/>
              <a:buNone/>
            </a:pPr>
            <a:r>
              <a:rPr lang="en-US" sz="1800" dirty="0">
                <a:latin typeface="Consolas" pitchFamily="49" charset="0"/>
                <a:cs typeface="Consolas" pitchFamily="49" charset="0"/>
              </a:rPr>
              <a:t>    for (SubprogramDecl decl : subprogDecls)</a:t>
            </a:r>
          </a:p>
          <a:p>
            <a:pPr marL="18288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1C3CA057-A0FC-46CD-9E99-D1CADEF6E3F2}"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StatementPart</a:t>
            </a:r>
            <a:endParaRPr lang="en-US" dirty="0"/>
          </a:p>
        </p:txBody>
      </p:sp>
      <p:sp>
        <p:nvSpPr>
          <p:cNvPr id="12291" name="Content Placeholder 2"/>
          <p:cNvSpPr>
            <a:spLocks noGrp="1"/>
          </p:cNvSpPr>
          <p:nvPr>
            <p:ph idx="1"/>
          </p:nvPr>
        </p:nvSpPr>
        <p:spPr/>
        <p:txBody>
          <a:bodyPr tIns="91440"/>
          <a:lstStyle/>
          <a:p>
            <a:pPr marL="274320" lvl="1" indent="0">
              <a:spcBef>
                <a:spcPts val="200"/>
              </a:spcBef>
              <a:buFontTx/>
              <a:buNone/>
            </a:pPr>
            <a:r>
              <a:rPr lang="en-US" sz="1800" dirty="0">
                <a:latin typeface="Consolas" pitchFamily="49" charset="0"/>
                <a:cs typeface="Consolas" pitchFamily="49" charset="0"/>
              </a:rPr>
              <a:t>@Override</a:t>
            </a:r>
          </a:p>
          <a:p>
            <a:pPr marL="274320" lvl="1" indent="0">
              <a:spcBef>
                <a:spcPts val="200"/>
              </a:spcBef>
              <a:buFontTx/>
              <a:buNone/>
            </a:pPr>
            <a:r>
              <a:rPr lang="en-US" sz="1800" dirty="0">
                <a:latin typeface="Consolas" pitchFamily="49" charset="0"/>
                <a:cs typeface="Consolas" pitchFamily="49" charset="0"/>
              </a:rPr>
              <a:t>public void checkConstraints()</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for (Statement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statements)</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stmt.checkConstraints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endParaRPr lang="en-US" sz="4800" dirty="0">
              <a:latin typeface="Consolas" pitchFamily="49" charset="0"/>
              <a:cs typeface="Consolas" pitchFamily="49" charset="0"/>
            </a:endParaRP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13</a:t>
            </a:fld>
            <a:endParaRPr lang="en-US"/>
          </a:p>
        </p:txBody>
      </p:sp>
    </p:spTree>
    <p:extLst>
      <p:ext uri="{BB962C8B-B14F-4D97-AF65-F5344CB8AC3E}">
        <p14:creationId xmlns:p14="http://schemas.microsoft.com/office/powerpoint/2010/main" val="1067559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dirty="0"/>
              <a:t>Adding Expression and Multiplying Expression</a:t>
            </a:r>
          </a:p>
          <a:p>
            <a:pPr lvl="1"/>
            <a:r>
              <a:rPr lang="en-US" dirty="0"/>
              <a:t>Type Rule: Both operands must have type Integer.</a:t>
            </a:r>
          </a:p>
          <a:p>
            <a:pPr lvl="1"/>
            <a:r>
              <a:rPr lang="en-US" dirty="0"/>
              <a:t>Miscellaneous Rule: The result has type Integer.</a:t>
            </a:r>
          </a:p>
          <a:p>
            <a:r>
              <a:rPr lang="en-US" dirty="0"/>
              <a:t>Assignment Statement</a:t>
            </a:r>
          </a:p>
          <a:p>
            <a:pPr lvl="1"/>
            <a:r>
              <a:rPr lang="en-US" dirty="0"/>
              <a:t>Type Rule: The variable (on the left side of the assignment) and the expression (on the right side) must have the same type.</a:t>
            </a:r>
          </a:p>
          <a:p>
            <a:r>
              <a:rPr lang="en-US" dirty="0"/>
              <a:t>Exit Statement</a:t>
            </a:r>
          </a:p>
          <a:p>
            <a:pPr lvl="1"/>
            <a:r>
              <a:rPr lang="en-US" dirty="0"/>
              <a:t>Type Rule: If a “when” expression exists, it must have type Boolean.</a:t>
            </a:r>
          </a:p>
          <a:p>
            <a:pPr lvl="1"/>
            <a:r>
              <a:rPr lang="en-US" dirty="0"/>
              <a:t>Miscellaneous Rule: The exit statement must be nested within a loop statement.*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14</a:t>
            </a:fld>
            <a:endParaRPr lang="en-US"/>
          </a:p>
        </p:txBody>
      </p:sp>
      <p:sp>
        <p:nvSpPr>
          <p:cNvPr id="6" name="Rectangle 5"/>
          <p:cNvSpPr/>
          <p:nvPr/>
        </p:nvSpPr>
        <p:spPr bwMode="auto">
          <a:xfrm>
            <a:off x="1874146" y="5776436"/>
            <a:ext cx="5395708" cy="400752"/>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solidFill>
                  <a:schemeClr val="tx1"/>
                </a:solidFill>
                <a:effectLst/>
                <a:latin typeface="Arial" charset="0"/>
              </a:rPr>
              <a:t>*Handled by the parser </a:t>
            </a:r>
            <a:r>
              <a:rPr lang="en-US" sz="2000" dirty="0"/>
              <a:t>using </a:t>
            </a:r>
            <a:r>
              <a:rPr lang="en-US" sz="2000" dirty="0">
                <a:latin typeface="Consolas" pitchFamily="49" charset="0"/>
                <a:cs typeface="Consolas" pitchFamily="49" charset="0"/>
              </a:rPr>
              <a:t>LoopContext.</a:t>
            </a:r>
            <a:endParaRPr kumimoji="0" lang="en-US" sz="2000" b="0" i="0" u="none" strike="noStrike" cap="none" normalizeH="0" baseline="0" dirty="0">
              <a:ln>
                <a:noFill/>
              </a:ln>
              <a:solidFill>
                <a:schemeClr val="tx1"/>
              </a:solidFill>
              <a:effectLst/>
              <a:latin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a:t>If Statement</a:t>
            </a:r>
          </a:p>
          <a:p>
            <a:pPr lvl="1"/>
            <a:r>
              <a:rPr lang="en-US" dirty="0"/>
              <a:t>Type Rule: The expression must have type Boolean.</a:t>
            </a:r>
          </a:p>
          <a:p>
            <a:pPr lvl="1"/>
            <a:r>
              <a:rPr lang="en-US" dirty="0"/>
              <a:t>Type Rule: The expression for any “</a:t>
            </a:r>
            <a:r>
              <a:rPr lang="en-US" dirty="0" err="1"/>
              <a:t>elsif</a:t>
            </a:r>
            <a:r>
              <a:rPr lang="en-US" dirty="0"/>
              <a:t>” clauses must have type Boolean.</a:t>
            </a:r>
          </a:p>
          <a:p>
            <a:r>
              <a:rPr lang="en-US" dirty="0"/>
              <a:t>Read Statement</a:t>
            </a:r>
          </a:p>
          <a:p>
            <a:pPr lvl="1"/>
            <a:r>
              <a:rPr lang="en-US" dirty="0"/>
              <a:t>Type Rule: The variable must have either type Integer or type Char.</a:t>
            </a:r>
          </a:p>
          <a:p>
            <a:r>
              <a:rPr lang="en-US" dirty="0"/>
              <a:t>Logical Expression</a:t>
            </a:r>
          </a:p>
          <a:p>
            <a:pPr lvl="1"/>
            <a:r>
              <a:rPr lang="en-US" dirty="0"/>
              <a:t>Type Rule: Both operands must have type Boolean.</a:t>
            </a:r>
          </a:p>
          <a:p>
            <a:pPr lvl="1"/>
            <a:r>
              <a:rPr lang="en-US" dirty="0"/>
              <a:t>Miscellaneous Rule: The result has type Boolean.</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a:t>Loop Statement</a:t>
            </a:r>
          </a:p>
          <a:p>
            <a:pPr lvl="1"/>
            <a:r>
              <a:rPr lang="en-US" dirty="0"/>
              <a:t>Type Rule: If a “while” expression exists, it must have type Boolean.</a:t>
            </a:r>
          </a:p>
          <a:p>
            <a:r>
              <a:rPr lang="en-US" dirty="0"/>
              <a:t>Negation Expression</a:t>
            </a:r>
          </a:p>
          <a:p>
            <a:pPr lvl="1"/>
            <a:r>
              <a:rPr lang="en-US" dirty="0"/>
              <a:t>Type Rule: The operand must have type Integer.</a:t>
            </a:r>
          </a:p>
          <a:p>
            <a:pPr lvl="1"/>
            <a:r>
              <a:rPr lang="en-US" dirty="0"/>
              <a:t>Miscellaneous Rule: The result has type Integer.</a:t>
            </a:r>
          </a:p>
          <a:p>
            <a:r>
              <a:rPr lang="en-US" dirty="0"/>
              <a:t>Not Expression</a:t>
            </a:r>
          </a:p>
          <a:p>
            <a:pPr lvl="1"/>
            <a:r>
              <a:rPr lang="en-US" dirty="0"/>
              <a:t>Type Rule: The operand must have type Boolean.</a:t>
            </a:r>
          </a:p>
          <a:p>
            <a:pPr lvl="1"/>
            <a:r>
              <a:rPr lang="en-US" dirty="0"/>
              <a:t>Miscellaneous Rule: The result has type Boolean.</a:t>
            </a:r>
          </a:p>
          <a:p>
            <a:endParaRPr lang="en-US" dirty="0"/>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17411" name="Content Placeholder 2"/>
          <p:cNvSpPr>
            <a:spLocks noGrp="1"/>
          </p:cNvSpPr>
          <p:nvPr>
            <p:ph idx="1"/>
          </p:nvPr>
        </p:nvSpPr>
        <p:spPr/>
        <p:txBody>
          <a:bodyPr/>
          <a:lstStyle/>
          <a:p>
            <a:r>
              <a:rPr lang="en-US" dirty="0"/>
              <a:t>Relational Expression</a:t>
            </a:r>
          </a:p>
          <a:p>
            <a:pPr lvl="1"/>
            <a:r>
              <a:rPr lang="en-US" dirty="0"/>
              <a:t>Type Rule: Both operands must have the same type.</a:t>
            </a:r>
          </a:p>
          <a:p>
            <a:pPr lvl="1"/>
            <a:r>
              <a:rPr lang="en-US" dirty="0"/>
              <a:t>Type Rule: Only scalar types (Integer, Char, or Boolean) are allowed for operands.  (For example, in CPRL, you can’t have a relational expression where both operands are arrays or string literals.)</a:t>
            </a:r>
          </a:p>
          <a:p>
            <a:pPr lvl="1"/>
            <a:r>
              <a:rPr lang="en-US" dirty="0"/>
              <a:t>Miscellaneous Rule: The result has type Boolean.</a:t>
            </a:r>
          </a:p>
          <a:p>
            <a:r>
              <a:rPr lang="en-US" dirty="0"/>
              <a:t>Variable Declaration and Single Variable Declaration</a:t>
            </a:r>
          </a:p>
          <a:p>
            <a:pPr lvl="1"/>
            <a:r>
              <a:rPr lang="en-US" dirty="0"/>
              <a:t>Type Rule: The type should be Integer, Boolean, Char, or a user-defined array type.</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3" name="Content Placeholder 2"/>
          <p:cNvSpPr>
            <a:spLocks noGrp="1"/>
          </p:cNvSpPr>
          <p:nvPr>
            <p:ph idx="1"/>
          </p:nvPr>
        </p:nvSpPr>
        <p:spPr/>
        <p:txBody>
          <a:bodyPr/>
          <a:lstStyle/>
          <a:p>
            <a:r>
              <a:rPr lang="en-US" dirty="0"/>
              <a:t>Constant Declaration and Constant Value</a:t>
            </a:r>
          </a:p>
          <a:p>
            <a:pPr lvl="1"/>
            <a:r>
              <a:rPr lang="en-US" dirty="0"/>
              <a:t>Miscellaneous Rule: If the literal value has type Integer, then it must be able to be converted to an integer value on the CPRL virtual machine.  (In other words, check that Integer.parseInt() will not fail.)  If the check fails for a constant declaration, then set the literal’s value to a valid value for Integer in order to prevent additional error messages every time that the constant declaration is used.</a:t>
            </a:r>
          </a:p>
          <a:p>
            <a:r>
              <a:rPr lang="en-US" dirty="0"/>
              <a:t>Write Statement</a:t>
            </a:r>
          </a:p>
          <a:p>
            <a:pPr lvl="1"/>
            <a:r>
              <a:rPr lang="en-US" dirty="0"/>
              <a:t>Miscellaneous Rule: For a “write” statement (but not “</a:t>
            </a:r>
            <a:r>
              <a:rPr lang="en-US" dirty="0" err="1"/>
              <a:t>writeln</a:t>
            </a:r>
            <a:r>
              <a:rPr lang="en-US" dirty="0"/>
              <a:t>”), there should be at least one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Subprograms</a:t>
            </a:r>
            <a:endParaRPr lang="en-US" sz="2800" dirty="0"/>
          </a:p>
        </p:txBody>
      </p:sp>
      <p:sp>
        <p:nvSpPr>
          <p:cNvPr id="15363" name="Content Placeholder 2"/>
          <p:cNvSpPr>
            <a:spLocks noGrp="1"/>
          </p:cNvSpPr>
          <p:nvPr>
            <p:ph idx="1"/>
          </p:nvPr>
        </p:nvSpPr>
        <p:spPr/>
        <p:txBody>
          <a:bodyPr/>
          <a:lstStyle/>
          <a:p>
            <a:r>
              <a:rPr lang="en-US" dirty="0"/>
              <a:t>Return Statement</a:t>
            </a:r>
          </a:p>
          <a:p>
            <a:pPr lvl="1"/>
            <a:r>
              <a:rPr lang="en-US" dirty="0"/>
              <a:t>Type Rule: If the statement returns a value for a function, then the type of expression being returned must be the same as the function return type.</a:t>
            </a:r>
          </a:p>
          <a:p>
            <a:pPr lvl="1"/>
            <a:r>
              <a:rPr lang="en-US" dirty="0"/>
              <a:t>Miscellaneous Rule: If the return statement returns a value, then the return statement must be nested within a function declaration.</a:t>
            </a:r>
          </a:p>
          <a:p>
            <a:pPr lvl="1"/>
            <a:r>
              <a:rPr lang="en-US" dirty="0"/>
              <a:t>Miscellaneous Rule: If the return statement is nested within a function, then it must return a value.</a:t>
            </a:r>
          </a:p>
          <a:p>
            <a:pPr lvl="1"/>
            <a:r>
              <a:rPr lang="en-US" dirty="0"/>
              <a:t>Miscellaneous Rule: The return statement must be nested within a subprogram.*</a:t>
            </a:r>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19</a:t>
            </a:fld>
            <a:endParaRPr lang="en-US"/>
          </a:p>
        </p:txBody>
      </p:sp>
      <p:sp>
        <p:nvSpPr>
          <p:cNvPr id="6" name="Rectangle 5"/>
          <p:cNvSpPr/>
          <p:nvPr/>
        </p:nvSpPr>
        <p:spPr bwMode="auto">
          <a:xfrm>
            <a:off x="1450956" y="5334000"/>
            <a:ext cx="6242094" cy="400752"/>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solidFill>
                  <a:schemeClr val="tx1"/>
                </a:solidFill>
                <a:effectLst/>
                <a:latin typeface="Arial" charset="0"/>
              </a:rPr>
              <a:t>*Handled by the parser </a:t>
            </a:r>
            <a:r>
              <a:rPr lang="en-US" sz="2000" dirty="0"/>
              <a:t>using </a:t>
            </a:r>
            <a:r>
              <a:rPr lang="en-US" sz="2000" dirty="0">
                <a:latin typeface="Consolas" pitchFamily="49" charset="0"/>
                <a:cs typeface="Consolas" pitchFamily="49" charset="0"/>
              </a:rPr>
              <a:t>SubprogramContext.</a:t>
            </a:r>
            <a:endParaRPr kumimoji="0" lang="en-US" sz="20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182163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6454CC60-19A8-4D45-B33B-A2B2B5BE77B0}" type="slidenum">
              <a:rPr lang="en-US" smtClean="0"/>
              <a:pPr/>
              <a:t>2</a:t>
            </a:fld>
            <a:endParaRPr lang="en-US"/>
          </a:p>
        </p:txBody>
      </p:sp>
      <p:sp>
        <p:nvSpPr>
          <p:cNvPr id="4100" name="Rectangle 2"/>
          <p:cNvSpPr>
            <a:spLocks noGrp="1" noChangeArrowheads="1"/>
          </p:cNvSpPr>
          <p:nvPr>
            <p:ph type="title"/>
          </p:nvPr>
        </p:nvSpPr>
        <p:spPr/>
        <p:txBody>
          <a:bodyPr/>
          <a:lstStyle/>
          <a:p>
            <a:r>
              <a:rPr lang="en-US"/>
              <a:t>Specification of a Programming Language</a:t>
            </a:r>
          </a:p>
        </p:txBody>
      </p:sp>
      <p:sp>
        <p:nvSpPr>
          <p:cNvPr id="4101" name="Rectangle 3"/>
          <p:cNvSpPr>
            <a:spLocks noGrp="1" noChangeArrowheads="1"/>
          </p:cNvSpPr>
          <p:nvPr>
            <p:ph type="body" idx="1"/>
          </p:nvPr>
        </p:nvSpPr>
        <p:spPr/>
        <p:txBody>
          <a:bodyPr/>
          <a:lstStyle/>
          <a:p>
            <a:r>
              <a:rPr lang="en-US" dirty="0"/>
              <a:t>Syntax (form)</a:t>
            </a:r>
          </a:p>
          <a:p>
            <a:pPr lvl="1"/>
            <a:r>
              <a:rPr lang="en-US" dirty="0"/>
              <a:t>basic language symbols (or tokens)</a:t>
            </a:r>
          </a:p>
          <a:p>
            <a:pPr lvl="1"/>
            <a:r>
              <a:rPr lang="en-US" dirty="0"/>
              <a:t>allowed structure of symbols to form programs</a:t>
            </a:r>
          </a:p>
          <a:p>
            <a:pPr lvl="1"/>
            <a:r>
              <a:rPr lang="en-US" dirty="0"/>
              <a:t>specified by a context-free grammar</a:t>
            </a:r>
          </a:p>
          <a:p>
            <a:r>
              <a:rPr lang="en-US" dirty="0"/>
              <a:t>Contextual Constraints</a:t>
            </a:r>
          </a:p>
          <a:p>
            <a:pPr lvl="1"/>
            <a:r>
              <a:rPr lang="en-US" dirty="0"/>
              <a:t>program rules and restrictions that can not be specified in a context-free grammar</a:t>
            </a:r>
          </a:p>
          <a:p>
            <a:pPr lvl="1"/>
            <a:r>
              <a:rPr lang="en-US" dirty="0"/>
              <a:t>consist primarily of type and scope rules</a:t>
            </a:r>
          </a:p>
          <a:p>
            <a:r>
              <a:rPr lang="en-US" dirty="0"/>
              <a:t>Semantics (meaning)</a:t>
            </a:r>
          </a:p>
          <a:p>
            <a:pPr lvl="1"/>
            <a:r>
              <a:rPr lang="en-US" dirty="0"/>
              <a:t>behavior of program when it is run on a machine</a:t>
            </a:r>
          </a:p>
          <a:p>
            <a:pPr lvl="1"/>
            <a:r>
              <a:rPr lang="en-US" dirty="0"/>
              <a:t>usually specified informally</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br>
              <a:rPr lang="en-US" dirty="0"/>
            </a:br>
            <a:r>
              <a:rPr lang="en-US" sz="2400" dirty="0"/>
              <a:t>(continued)</a:t>
            </a:r>
            <a:endParaRPr lang="en-US" dirty="0"/>
          </a:p>
        </p:txBody>
      </p:sp>
      <p:sp>
        <p:nvSpPr>
          <p:cNvPr id="3" name="Content Placeholder 2"/>
          <p:cNvSpPr>
            <a:spLocks noGrp="1"/>
          </p:cNvSpPr>
          <p:nvPr>
            <p:ph idx="1"/>
          </p:nvPr>
        </p:nvSpPr>
        <p:spPr/>
        <p:txBody>
          <a:bodyPr/>
          <a:lstStyle/>
          <a:p>
            <a:r>
              <a:rPr lang="en-US" dirty="0"/>
              <a:t>Function Declaration</a:t>
            </a:r>
          </a:p>
          <a:p>
            <a:pPr lvl="1"/>
            <a:r>
              <a:rPr lang="en-US" dirty="0"/>
              <a:t>Miscellaneous Rule: There should be no </a:t>
            </a:r>
            <a:r>
              <a:rPr lang="en-US" dirty="0">
                <a:latin typeface="Consolas" panose="020B0609020204030204" pitchFamily="49" charset="0"/>
              </a:rPr>
              <a:t>var</a:t>
            </a:r>
            <a:r>
              <a:rPr lang="en-US" dirty="0"/>
              <a:t> parameters.</a:t>
            </a:r>
          </a:p>
          <a:p>
            <a:pPr lvl="1"/>
            <a:r>
              <a:rPr lang="en-US" dirty="0"/>
              <a:t>Miscellaneous Rule: There should be at least one return statement.</a:t>
            </a:r>
          </a:p>
          <a:p>
            <a:r>
              <a:rPr lang="en-US" dirty="0"/>
              <a:t>Subprogram Call (for both procedures and functions)</a:t>
            </a:r>
          </a:p>
          <a:p>
            <a:pPr lvl="1"/>
            <a:r>
              <a:rPr lang="en-US" dirty="0"/>
              <a:t>Type Rule: The number of actual parameters should be the same as the number of formal parameters, and each corresponding pair of parameter types should match.</a:t>
            </a:r>
          </a:p>
          <a:p>
            <a:r>
              <a:rPr lang="en-US" dirty="0"/>
              <a:t>Procedure Call</a:t>
            </a:r>
          </a:p>
          <a:p>
            <a:pPr lvl="1"/>
            <a:r>
              <a:rPr lang="en-US" dirty="0"/>
              <a:t>Miscellaneous Rule: If the formal parameter is a </a:t>
            </a:r>
            <a:r>
              <a:rPr lang="en-US" dirty="0" err="1">
                <a:latin typeface="Consolas" panose="020B0609020204030204" pitchFamily="49" charset="0"/>
              </a:rPr>
              <a:t>var</a:t>
            </a:r>
            <a:r>
              <a:rPr lang="en-US" dirty="0"/>
              <a:t> parameter, then the actual parameter must be a named value (not a arbitrary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Arrays</a:t>
            </a:r>
          </a:p>
        </p:txBody>
      </p:sp>
      <p:sp>
        <p:nvSpPr>
          <p:cNvPr id="17411" name="Content Placeholder 2"/>
          <p:cNvSpPr>
            <a:spLocks noGrp="1"/>
          </p:cNvSpPr>
          <p:nvPr>
            <p:ph idx="1"/>
          </p:nvPr>
        </p:nvSpPr>
        <p:spPr/>
        <p:txBody>
          <a:bodyPr/>
          <a:lstStyle/>
          <a:p>
            <a:r>
              <a:rPr lang="en-US" dirty="0"/>
              <a:t>Array Type Declaration</a:t>
            </a:r>
          </a:p>
          <a:p>
            <a:pPr lvl="1"/>
            <a:r>
              <a:rPr lang="en-US" dirty="0"/>
              <a:t>Type Rule: The constant value specifying the number of items in the array must have type Integer, and the associated value must be a positive number.</a:t>
            </a:r>
          </a:p>
          <a:p>
            <a:r>
              <a:rPr lang="en-US" dirty="0"/>
              <a:t>Variable (and therefore also for Named Value)</a:t>
            </a:r>
          </a:p>
          <a:p>
            <a:pPr lvl="1"/>
            <a:r>
              <a:rPr lang="en-US" dirty="0"/>
              <a:t>Each index expression must have type Integer.</a:t>
            </a:r>
          </a:p>
          <a:p>
            <a:pPr lvl="1"/>
            <a:r>
              <a:rPr lang="en-US" dirty="0"/>
              <a:t>Index expressions are permitted only for variables with an array type.</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22</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endParaRPr lang="en-US" dirty="0">
              <a:latin typeface="Consolas" pitchFamily="49" charset="0"/>
            </a:endParaRPr>
          </a:p>
        </p:txBody>
      </p:sp>
      <p:sp>
        <p:nvSpPr>
          <p:cNvPr id="13317" name="Rectangle 3"/>
          <p:cNvSpPr>
            <a:spLocks noGrp="1" noChangeArrowheads="1"/>
          </p:cNvSpPr>
          <p:nvPr>
            <p:ph type="body" idx="1"/>
          </p:nvPr>
        </p:nvSpPr>
        <p:spPr>
          <a:xfrm>
            <a:off x="458788" y="1363663"/>
            <a:ext cx="8226425" cy="4935537"/>
          </a:xfrm>
        </p:spPr>
        <p:txBody>
          <a:bodyPr tIns="91440"/>
          <a:lstStyle/>
          <a:p>
            <a:pPr marL="182880" indent="0">
              <a:spcBef>
                <a:spcPts val="100"/>
              </a:spcBef>
              <a:buFontTx/>
              <a:buNone/>
            </a:pPr>
            <a:r>
              <a:rPr lang="en-US" sz="1800" dirty="0">
                <a:latin typeface="Consolas" pitchFamily="49" charset="0"/>
              </a:rPr>
              <a:t>@Override</a:t>
            </a:r>
          </a:p>
          <a:p>
            <a:pPr marL="182880" indent="0">
              <a:spcBef>
                <a:spcPts val="100"/>
              </a:spcBef>
              <a:buFontTx/>
              <a:buNone/>
            </a:pPr>
            <a:r>
              <a:rPr lang="en-US" sz="1800" dirty="0">
                <a:latin typeface="Consolas" pitchFamily="49" charset="0"/>
              </a:rPr>
              <a:t>public void checkConstraints()</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try</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r>
              <a:rPr lang="en-US" sz="1800" dirty="0" err="1">
                <a:latin typeface="Consolas" pitchFamily="49" charset="0"/>
              </a:rPr>
              <a:t>expr.checkConstraints</a:t>
            </a:r>
            <a:r>
              <a:rPr lang="en-US" sz="1800" dirty="0">
                <a:latin typeface="Consolas" pitchFamily="49" charset="0"/>
              </a:rPr>
              <a:t>();</a:t>
            </a:r>
          </a:p>
          <a:p>
            <a:pPr marL="182880" indent="0">
              <a:spcBef>
                <a:spcPts val="100"/>
              </a:spcBef>
              <a:buFontTx/>
              <a:buNone/>
            </a:pPr>
            <a:r>
              <a:rPr lang="en-US" sz="1800" dirty="0">
                <a:latin typeface="Consolas" pitchFamily="49" charset="0"/>
              </a:rPr>
              <a:t>        </a:t>
            </a:r>
            <a:r>
              <a:rPr lang="en-US" sz="1800" dirty="0" err="1">
                <a:latin typeface="Consolas" pitchFamily="49" charset="0"/>
              </a:rPr>
              <a:t>variable.checkConstraints</a:t>
            </a:r>
            <a:r>
              <a:rPr lang="en-US" sz="1800" dirty="0">
                <a:latin typeface="Consolas" pitchFamily="49" charset="0"/>
              </a:rPr>
              <a:t>();</a:t>
            </a:r>
          </a:p>
          <a:p>
            <a:pPr marL="182880" indent="0">
              <a:spcBef>
                <a:spcPts val="100"/>
              </a:spcBef>
              <a:buFontTx/>
              <a:buNone/>
            </a:pPr>
            <a:endParaRPr lang="en-US" sz="1800" dirty="0">
              <a:latin typeface="Consolas" pitchFamily="49" charset="0"/>
            </a:endParaRPr>
          </a:p>
          <a:p>
            <a:pPr marL="182880" indent="0">
              <a:spcBef>
                <a:spcPts val="100"/>
              </a:spcBef>
              <a:buFontTx/>
              <a:buNone/>
            </a:pPr>
            <a:r>
              <a:rPr lang="en-US" sz="1800" dirty="0">
                <a:latin typeface="Consolas" pitchFamily="49" charset="0"/>
              </a:rPr>
              <a:t>        if (!matchTypes(</a:t>
            </a:r>
            <a:r>
              <a:rPr lang="en-US" sz="1800" dirty="0" err="1">
                <a:latin typeface="Consolas" pitchFamily="49" charset="0"/>
              </a:rPr>
              <a:t>variable.getType</a:t>
            </a:r>
            <a:r>
              <a:rPr lang="en-US" sz="1800" dirty="0">
                <a:latin typeface="Consolas" pitchFamily="49" charset="0"/>
              </a:rPr>
              <a:t>(), expr.getType()))</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String </a:t>
            </a:r>
            <a:r>
              <a:rPr lang="en-US" sz="1800" dirty="0" err="1">
                <a:latin typeface="Consolas" pitchFamily="49" charset="0"/>
              </a:rPr>
              <a:t>errorMsg</a:t>
            </a:r>
            <a:r>
              <a:rPr lang="en-US" sz="1800" dirty="0">
                <a:latin typeface="Consolas" pitchFamily="49" charset="0"/>
              </a:rPr>
              <a:t> = "Type mismatch ...";</a:t>
            </a:r>
          </a:p>
          <a:p>
            <a:pPr marL="182880" indent="0">
              <a:spcBef>
                <a:spcPts val="100"/>
              </a:spcBef>
              <a:buFontTx/>
              <a:buNone/>
            </a:pPr>
            <a:r>
              <a:rPr lang="en-US" sz="1800" dirty="0">
                <a:latin typeface="Consolas" pitchFamily="49" charset="0"/>
              </a:rPr>
              <a:t>            throw error(assignPosition, </a:t>
            </a:r>
            <a:r>
              <a:rPr lang="en-US" sz="1800" dirty="0" err="1">
                <a:latin typeface="Consolas" pitchFamily="49" charset="0"/>
              </a:rPr>
              <a:t>errorMsg</a:t>
            </a:r>
            <a:r>
              <a:rPr lang="en-US" sz="1800" dirty="0">
                <a:latin typeface="Consolas" pitchFamily="49" charset="0"/>
              </a:rPr>
              <a:t>);</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p>
          <a:p>
            <a:pPr marL="182880" indent="0">
              <a:spcBef>
                <a:spcPts val="100"/>
              </a:spcBef>
              <a:buFontTx/>
              <a:buNone/>
            </a:pPr>
            <a:endParaRPr lang="en-US" sz="1800" dirty="0">
              <a:latin typeface="Consolas" pitchFamily="49" charset="0"/>
            </a:endParaRPr>
          </a:p>
        </p:txBody>
      </p:sp>
      <p:sp>
        <p:nvSpPr>
          <p:cNvPr id="6" name="TextBox 5"/>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23</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r>
              <a:rPr lang="en-US" dirty="0">
                <a:latin typeface="Consolas" pitchFamily="49" charset="0"/>
              </a:rPr>
              <a:t> </a:t>
            </a:r>
            <a:r>
              <a:rPr lang="en-US" sz="2400" dirty="0"/>
              <a:t>(continued)</a:t>
            </a:r>
            <a:endParaRPr lang="en-US" dirty="0"/>
          </a:p>
        </p:txBody>
      </p:sp>
      <p:sp>
        <p:nvSpPr>
          <p:cNvPr id="13317" name="Rectangle 3"/>
          <p:cNvSpPr>
            <a:spLocks noGrp="1" noChangeArrowheads="1"/>
          </p:cNvSpPr>
          <p:nvPr>
            <p:ph type="body" idx="1"/>
          </p:nvPr>
        </p:nvSpPr>
        <p:spPr/>
        <p:txBody>
          <a:bodyPr tIns="91440"/>
          <a:lstStyle/>
          <a:p>
            <a:pPr marL="182880" indent="0">
              <a:spcBef>
                <a:spcPts val="100"/>
              </a:spcBef>
              <a:buFontTx/>
              <a:buNone/>
            </a:pPr>
            <a:r>
              <a:rPr lang="en-US" sz="1800" dirty="0">
                <a:latin typeface="Consolas" pitchFamily="49" charset="0"/>
              </a:rPr>
              <a:t>    catch (</a:t>
            </a:r>
            <a:r>
              <a:rPr lang="en-US" sz="1800" dirty="0" err="1">
                <a:latin typeface="Consolas" pitchFamily="49" charset="0"/>
              </a:rPr>
              <a:t>ConstraintException</a:t>
            </a:r>
            <a:r>
              <a:rPr lang="en-US" sz="1800" dirty="0">
                <a:latin typeface="Consolas" pitchFamily="49" charset="0"/>
              </a:rPr>
              <a:t> e)</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r>
              <a:rPr lang="en-US" sz="1800" dirty="0" err="1">
                <a:latin typeface="Consolas" pitchFamily="49" charset="0"/>
              </a:rPr>
              <a:t>ErrorHandler.getInstance</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p>
          <a:p>
            <a:pPr marL="182880" indent="0">
              <a:spcBef>
                <a:spcPts val="100"/>
              </a:spcBef>
              <a:buFontTx/>
              <a:buNone/>
            </a:pPr>
            <a:endParaRPr lang="en-US" sz="1800" dirty="0">
              <a:latin typeface="Consolas"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endParaRPr lang="en-US" dirty="0">
              <a:latin typeface="Consolas" pitchFamily="49" charset="0"/>
              <a:cs typeface="Consolas" pitchFamily="49" charset="0"/>
            </a:endParaRPr>
          </a:p>
        </p:txBody>
      </p:sp>
      <p:sp>
        <p:nvSpPr>
          <p:cNvPr id="13315" name="Content Placeholder 2"/>
          <p:cNvSpPr>
            <a:spLocks noGrp="1"/>
          </p:cNvSpPr>
          <p:nvPr>
            <p:ph idx="1"/>
          </p:nvPr>
        </p:nvSpPr>
        <p:spPr>
          <a:xfrm>
            <a:off x="458788" y="1363663"/>
            <a:ext cx="8321040" cy="4935537"/>
          </a:xfrm>
        </p:spPr>
        <p:txBody>
          <a:bodyPr tIns="91440"/>
          <a:lstStyle/>
          <a:p>
            <a:pPr marL="182880" indent="0">
              <a:spcBef>
                <a:spcPct val="0"/>
              </a:spcBef>
              <a:buFontTx/>
              <a:buNone/>
              <a:defRPr/>
            </a:pPr>
            <a:r>
              <a:rPr lang="en-US" sz="1750" dirty="0">
                <a:latin typeface="Consolas" pitchFamily="49" charset="0"/>
              </a:rPr>
              <a:t>@Override</a:t>
            </a:r>
          </a:p>
          <a:p>
            <a:pPr marL="182880" indent="0">
              <a:spcBef>
                <a:spcPct val="0"/>
              </a:spcBef>
              <a:buFontTx/>
              <a:buNone/>
              <a:defRPr/>
            </a:pPr>
            <a:r>
              <a:rPr lang="en-US" sz="1750" dirty="0">
                <a:latin typeface="Consolas" pitchFamily="49" charset="0"/>
              </a:rPr>
              <a:t>public void checkConstraints()</a:t>
            </a:r>
          </a:p>
          <a:p>
            <a:pPr marL="182880" indent="0">
              <a:spcBef>
                <a:spcPct val="0"/>
              </a:spcBef>
              <a:buFontTx/>
              <a:buNone/>
              <a:defRPr/>
            </a:pPr>
            <a:r>
              <a:rPr lang="en-US" sz="1750" dirty="0">
                <a:latin typeface="Consolas" pitchFamily="49" charset="0"/>
              </a:rPr>
              <a:t>  {</a:t>
            </a:r>
          </a:p>
          <a:p>
            <a:pPr marL="182880" indent="0">
              <a:spcBef>
                <a:spcPct val="0"/>
              </a:spcBef>
              <a:buFontTx/>
              <a:buNone/>
              <a:defRPr/>
            </a:pPr>
            <a:r>
              <a:rPr lang="en-US" sz="1750" dirty="0">
                <a:latin typeface="Consolas" pitchFamily="49" charset="0"/>
              </a:rPr>
              <a:t>    try</a:t>
            </a:r>
          </a:p>
          <a:p>
            <a:pPr marL="182880" indent="0">
              <a:spcBef>
                <a:spcPct val="0"/>
              </a:spcBef>
              <a:buFontTx/>
              <a:buNone/>
              <a:defRPr/>
            </a:pPr>
            <a:r>
              <a:rPr lang="en-US" sz="1750" dirty="0">
                <a:latin typeface="Consolas" pitchFamily="49" charset="0"/>
              </a:rPr>
              <a:t>      {</a:t>
            </a:r>
          </a:p>
          <a:p>
            <a:pPr marL="182880" indent="0">
              <a:spcBef>
                <a:spcPct val="0"/>
              </a:spcBef>
              <a:buFontTx/>
              <a:buNone/>
              <a:defRPr/>
            </a:pPr>
            <a:r>
              <a:rPr lang="en-US" sz="1750" dirty="0">
                <a:latin typeface="Consolas" pitchFamily="49" charset="0"/>
              </a:rPr>
              <a:t>        Expression operand = </a:t>
            </a:r>
            <a:r>
              <a:rPr lang="en-US" sz="1750" dirty="0" err="1">
                <a:latin typeface="Consolas" pitchFamily="49" charset="0"/>
              </a:rPr>
              <a:t>getOperand</a:t>
            </a:r>
            <a:r>
              <a:rPr lang="en-US" sz="1750" dirty="0">
                <a:latin typeface="Consolas" pitchFamily="49" charset="0"/>
              </a:rPr>
              <a:t>();</a:t>
            </a:r>
          </a:p>
          <a:p>
            <a:pPr marL="182880" indent="0">
              <a:spcBef>
                <a:spcPct val="0"/>
              </a:spcBef>
              <a:buFontTx/>
              <a:buNone/>
              <a:defRPr/>
            </a:pPr>
            <a:r>
              <a:rPr lang="en-US" sz="1750" dirty="0">
                <a:latin typeface="Consolas" pitchFamily="49" charset="0"/>
              </a:rPr>
              <a:t>        </a:t>
            </a:r>
            <a:r>
              <a:rPr lang="en-US" sz="1750" dirty="0" err="1">
                <a:latin typeface="Consolas" pitchFamily="49" charset="0"/>
              </a:rPr>
              <a:t>operand.checkConstraints</a:t>
            </a:r>
            <a:r>
              <a:rPr lang="en-US" sz="1750" dirty="0">
                <a:latin typeface="Consolas" pitchFamily="49" charset="0"/>
              </a:rPr>
              <a:t>();</a:t>
            </a:r>
          </a:p>
          <a:p>
            <a:pPr marL="182880" indent="0">
              <a:spcBef>
                <a:spcPct val="0"/>
              </a:spcBef>
              <a:buFontTx/>
              <a:buNone/>
              <a:defRPr/>
            </a:pPr>
            <a:endParaRPr lang="en-US" sz="1750" dirty="0">
              <a:latin typeface="Consolas" pitchFamily="49" charset="0"/>
            </a:endParaRPr>
          </a:p>
          <a:p>
            <a:pPr marL="182880" indent="0">
              <a:spcBef>
                <a:spcPct val="0"/>
              </a:spcBef>
              <a:buFontTx/>
              <a:buNone/>
              <a:defRPr/>
            </a:pPr>
            <a:r>
              <a:rPr lang="en-US" sz="1750" dirty="0">
                <a:latin typeface="Consolas" pitchFamily="49" charset="0"/>
              </a:rPr>
              <a:t>        // unary +/- can only be applied to an integer expression</a:t>
            </a:r>
          </a:p>
          <a:p>
            <a:pPr marL="182880" indent="0">
              <a:spcBef>
                <a:spcPct val="0"/>
              </a:spcBef>
              <a:buFontTx/>
              <a:buNone/>
              <a:defRPr/>
            </a:pPr>
            <a:r>
              <a:rPr lang="en-US" sz="1750" dirty="0">
                <a:latin typeface="Consolas" pitchFamily="49" charset="0"/>
              </a:rPr>
              <a:t>        if (</a:t>
            </a:r>
            <a:r>
              <a:rPr lang="en-US" sz="1750" dirty="0" err="1">
                <a:latin typeface="Consolas" pitchFamily="49" charset="0"/>
              </a:rPr>
              <a:t>operand.getType</a:t>
            </a:r>
            <a:r>
              <a:rPr lang="en-US" sz="1750" dirty="0">
                <a:latin typeface="Consolas" pitchFamily="49" charset="0"/>
              </a:rPr>
              <a:t>() != </a:t>
            </a:r>
            <a:r>
              <a:rPr lang="en-US" sz="1750" dirty="0" err="1">
                <a:latin typeface="Consolas" pitchFamily="49" charset="0"/>
              </a:rPr>
              <a:t>Type.Integer</a:t>
            </a:r>
            <a:r>
              <a:rPr lang="en-US" sz="1750" dirty="0">
                <a:latin typeface="Consolas" pitchFamily="49" charset="0"/>
              </a:rPr>
              <a:t>)</a:t>
            </a:r>
          </a:p>
          <a:p>
            <a:pPr marL="182880" indent="0">
              <a:spcBef>
                <a:spcPct val="0"/>
              </a:spcBef>
              <a:buFontTx/>
              <a:buNone/>
              <a:defRPr/>
            </a:pPr>
            <a:r>
              <a:rPr lang="en-US" sz="1750" dirty="0">
                <a:latin typeface="Consolas" pitchFamily="49" charset="0"/>
              </a:rPr>
              <a:t>          {</a:t>
            </a:r>
          </a:p>
          <a:p>
            <a:pPr marL="182880" indent="0">
              <a:spcBef>
                <a:spcPct val="0"/>
              </a:spcBef>
              <a:buFontTx/>
              <a:buNone/>
              <a:defRPr/>
            </a:pPr>
            <a:r>
              <a:rPr lang="en-US" sz="1750" dirty="0">
                <a:latin typeface="Consolas" pitchFamily="49" charset="0"/>
              </a:rPr>
              <a:t>            String </a:t>
            </a:r>
            <a:r>
              <a:rPr lang="en-US" sz="1750" dirty="0" err="1">
                <a:latin typeface="Consolas" pitchFamily="49" charset="0"/>
              </a:rPr>
              <a:t>errorMsg</a:t>
            </a:r>
            <a:r>
              <a:rPr lang="en-US" sz="1750" dirty="0">
                <a:latin typeface="Consolas" pitchFamily="49" charset="0"/>
              </a:rPr>
              <a:t> = "Expression ...";</a:t>
            </a:r>
          </a:p>
          <a:p>
            <a:pPr marL="182880" indent="0">
              <a:spcBef>
                <a:spcPct val="0"/>
              </a:spcBef>
              <a:buFontTx/>
              <a:buNone/>
              <a:defRPr/>
            </a:pPr>
            <a:r>
              <a:rPr lang="en-US" sz="1750" dirty="0">
                <a:latin typeface="Consolas" pitchFamily="49" charset="0"/>
              </a:rPr>
              <a:t>            throw error(</a:t>
            </a:r>
            <a:r>
              <a:rPr lang="en-US" sz="1750" dirty="0" err="1">
                <a:latin typeface="Consolas" pitchFamily="49" charset="0"/>
              </a:rPr>
              <a:t>operand.getPosition</a:t>
            </a:r>
            <a:r>
              <a:rPr lang="en-US" sz="1750" dirty="0">
                <a:latin typeface="Consolas" pitchFamily="49" charset="0"/>
              </a:rPr>
              <a:t>(), </a:t>
            </a:r>
            <a:r>
              <a:rPr lang="en-US" sz="1750" dirty="0" err="1">
                <a:latin typeface="Consolas" pitchFamily="49" charset="0"/>
              </a:rPr>
              <a:t>errorMsg</a:t>
            </a:r>
            <a:r>
              <a:rPr lang="en-US" sz="1750" dirty="0">
                <a:latin typeface="Consolas" pitchFamily="49" charset="0"/>
              </a:rPr>
              <a:t>);</a:t>
            </a:r>
          </a:p>
          <a:p>
            <a:pPr marL="182880" indent="0">
              <a:spcBef>
                <a:spcPct val="0"/>
              </a:spcBef>
              <a:buFontTx/>
              <a:buNone/>
              <a:defRPr/>
            </a:pPr>
            <a:r>
              <a:rPr lang="en-US" sz="1750" dirty="0">
                <a:latin typeface="Consolas" pitchFamily="49" charset="0"/>
              </a:rPr>
              <a:t>          }</a:t>
            </a:r>
          </a:p>
          <a:p>
            <a:pPr marL="182880" indent="0">
              <a:spcBef>
                <a:spcPct val="0"/>
              </a:spcBef>
              <a:buFontTx/>
              <a:buNone/>
              <a:defRPr/>
            </a:pPr>
            <a:r>
              <a:rPr lang="en-US" sz="1750" dirty="0">
                <a:latin typeface="Consolas" pitchFamily="49" charset="0"/>
              </a:rPr>
              <a:t>      }</a:t>
            </a: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24</a:t>
            </a:fld>
            <a:endParaRPr lang="en-US"/>
          </a:p>
        </p:txBody>
      </p:sp>
      <p:sp>
        <p:nvSpPr>
          <p:cNvPr id="7" name="TextBox 6"/>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r>
              <a:rPr lang="en-US" dirty="0"/>
              <a:t> </a:t>
            </a:r>
            <a:r>
              <a:rPr lang="en-US" sz="2400" dirty="0"/>
              <a:t>(continued)</a:t>
            </a:r>
            <a:endParaRPr lang="en-US" dirty="0">
              <a:latin typeface="Consolas" pitchFamily="49" charset="0"/>
              <a:cs typeface="Consolas" pitchFamily="49" charset="0"/>
            </a:endParaRPr>
          </a:p>
        </p:txBody>
      </p:sp>
      <p:sp>
        <p:nvSpPr>
          <p:cNvPr id="13315" name="Content Placeholder 2"/>
          <p:cNvSpPr>
            <a:spLocks noGrp="1"/>
          </p:cNvSpPr>
          <p:nvPr>
            <p:ph idx="1"/>
          </p:nvPr>
        </p:nvSpPr>
        <p:spPr/>
        <p:txBody>
          <a:bodyPr tIns="91440"/>
          <a:lstStyle/>
          <a:p>
            <a:pPr marL="182880" indent="0">
              <a:spcBef>
                <a:spcPct val="0"/>
              </a:spcBef>
              <a:buFontTx/>
              <a:buNone/>
              <a:defRPr/>
            </a:pPr>
            <a:r>
              <a:rPr lang="en-US" sz="1800" dirty="0">
                <a:latin typeface="Consolas" pitchFamily="49" charset="0"/>
              </a:rPr>
              <a:t>    catch (</a:t>
            </a:r>
            <a:r>
              <a:rPr lang="en-US" sz="1800" dirty="0" err="1">
                <a:latin typeface="Consolas" pitchFamily="49" charset="0"/>
              </a:rPr>
              <a:t>ConstraintException</a:t>
            </a:r>
            <a:r>
              <a:rPr lang="en-US" sz="1800" dirty="0">
                <a:latin typeface="Consolas" pitchFamily="49" charset="0"/>
              </a:rPr>
              <a:t> 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r>
              <a:rPr lang="en-US" sz="1800" dirty="0" err="1">
                <a:latin typeface="Consolas" pitchFamily="49" charset="0"/>
              </a:rPr>
              <a:t>ErrorHandler.getInstance</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endParaRPr lang="en-US" sz="1800" dirty="0">
              <a:latin typeface="Consolas" pitchFamily="49" charset="0"/>
              <a:cs typeface="Consolas" pitchFamily="49" charset="0"/>
            </a:endParaRP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25</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2900"/>
              <a:t>Syntax Analysis versus Constraint Analysis</a:t>
            </a:r>
          </a:p>
        </p:txBody>
      </p:sp>
      <p:sp>
        <p:nvSpPr>
          <p:cNvPr id="5123" name="Content Placeholder 2"/>
          <p:cNvSpPr>
            <a:spLocks noGrp="1"/>
          </p:cNvSpPr>
          <p:nvPr>
            <p:ph idx="1"/>
          </p:nvPr>
        </p:nvSpPr>
        <p:spPr/>
        <p:txBody>
          <a:bodyPr/>
          <a:lstStyle/>
          <a:p>
            <a:r>
              <a:rPr lang="en-US" dirty="0"/>
              <a:t>Syntax analysis verifies that a program conforms to</a:t>
            </a:r>
            <a:br>
              <a:rPr lang="en-US" dirty="0"/>
            </a:br>
            <a:r>
              <a:rPr lang="en-US" dirty="0"/>
              <a:t>the formal syntax of the language as defined by a</a:t>
            </a:r>
            <a:br>
              <a:rPr lang="en-US" dirty="0"/>
            </a:br>
            <a:r>
              <a:rPr lang="en-US" dirty="0"/>
              <a:t>context-free grammar.</a:t>
            </a:r>
          </a:p>
          <a:p>
            <a:r>
              <a:rPr lang="en-US" dirty="0"/>
              <a:t>Syntax analysis is performed by the parser.</a:t>
            </a:r>
          </a:p>
          <a:p>
            <a:r>
              <a:rPr lang="en-US" dirty="0"/>
              <a:t>Constraint analysis verifies that a program conforms to the additional language rules and requirements.</a:t>
            </a:r>
          </a:p>
          <a:p>
            <a:pPr lvl="1">
              <a:buFontTx/>
              <a:buNone/>
            </a:pPr>
            <a:r>
              <a:rPr lang="en-US" dirty="0"/>
              <a:t>(usually expressed informally)</a:t>
            </a:r>
          </a:p>
          <a:p>
            <a:r>
              <a:rPr lang="en-US" dirty="0"/>
              <a:t>Constraint analysis is performed partly by the parser using helper classes </a:t>
            </a:r>
            <a:r>
              <a:rPr lang="en-US" dirty="0">
                <a:latin typeface="Consolas" pitchFamily="49" charset="0"/>
                <a:cs typeface="Consolas" pitchFamily="49" charset="0"/>
              </a:rPr>
              <a:t>IdTable</a:t>
            </a:r>
            <a:r>
              <a:rPr lang="en-US" dirty="0">
                <a:cs typeface="Consolas" pitchFamily="49" charset="0"/>
              </a:rPr>
              <a:t>, </a:t>
            </a:r>
            <a:r>
              <a:rPr lang="en-US" dirty="0">
                <a:latin typeface="Consolas" pitchFamily="49" charset="0"/>
                <a:cs typeface="Consolas" pitchFamily="49" charset="0"/>
              </a:rPr>
              <a:t>LoopContext</a:t>
            </a:r>
            <a:r>
              <a:rPr lang="en-US" dirty="0"/>
              <a:t>, and </a:t>
            </a:r>
            <a:r>
              <a:rPr lang="en-US" dirty="0">
                <a:latin typeface="Consolas" panose="020B0609020204030204" pitchFamily="49" charset="0"/>
              </a:rPr>
              <a:t>SubprogramContext</a:t>
            </a:r>
            <a:r>
              <a:rPr lang="en-US" dirty="0"/>
              <a:t>, and partly by the abstract syntax trees in methods named </a:t>
            </a:r>
            <a:r>
              <a:rPr lang="en-US" dirty="0">
                <a:latin typeface="Consolas" panose="020B0609020204030204" pitchFamily="49" charset="0"/>
              </a:rPr>
              <a:t>checkConstraints()</a:t>
            </a:r>
            <a:r>
              <a:rPr lang="en-US" dirty="0"/>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033F1D99-4AD8-46C9-8F3D-2A0AD6A253C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Categories of Constraints</a:t>
            </a:r>
            <a:endParaRPr lang="en-US" sz="2400"/>
          </a:p>
        </p:txBody>
      </p:sp>
      <p:sp>
        <p:nvSpPr>
          <p:cNvPr id="6147" name="Content Placeholder 2"/>
          <p:cNvSpPr>
            <a:spLocks noGrp="1"/>
          </p:cNvSpPr>
          <p:nvPr>
            <p:ph idx="1"/>
          </p:nvPr>
        </p:nvSpPr>
        <p:spPr/>
        <p:txBody>
          <a:bodyPr/>
          <a:lstStyle/>
          <a:p>
            <a:pPr>
              <a:buFontTx/>
              <a:buNone/>
            </a:pPr>
            <a:r>
              <a:rPr lang="en-US" dirty="0"/>
              <a:t>Constraints fall into three general categories</a:t>
            </a:r>
          </a:p>
          <a:p>
            <a:r>
              <a:rPr lang="en-US" dirty="0"/>
              <a:t>Scope rules: Rules associated with declarations and applied occurrences of identifiers.</a:t>
            </a:r>
          </a:p>
          <a:p>
            <a:r>
              <a:rPr lang="en-US" dirty="0"/>
              <a:t>Type rules: Rules associated with the types of expressions and their use in certain contexts.</a:t>
            </a:r>
          </a:p>
          <a:p>
            <a:r>
              <a:rPr lang="en-US" dirty="0"/>
              <a:t>Miscellaneous rules: Language constraints that do not fall into either of the above categories.  (Some of these rules represent internal errors within the compiler that might have occurred during parsing.)</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FF6C2AFB-2036-4D3A-B75D-26D5B49A11F7}"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Scope Rules in CPRL</a:t>
            </a:r>
          </a:p>
        </p:txBody>
      </p:sp>
      <p:sp>
        <p:nvSpPr>
          <p:cNvPr id="7171" name="Content Placeholder 2"/>
          <p:cNvSpPr>
            <a:spLocks noGrp="1"/>
          </p:cNvSpPr>
          <p:nvPr>
            <p:ph idx="1"/>
          </p:nvPr>
        </p:nvSpPr>
        <p:spPr/>
        <p:txBody>
          <a:bodyPr/>
          <a:lstStyle/>
          <a:p>
            <a:pPr>
              <a:buFontTx/>
              <a:buNone/>
            </a:pPr>
            <a:r>
              <a:rPr lang="en-US" dirty="0"/>
              <a:t>The scope rules for CPRL are fairly simple:</a:t>
            </a:r>
          </a:p>
          <a:p>
            <a:r>
              <a:rPr lang="en-US" dirty="0"/>
              <a:t>Every user-defined identifier (constant, variable, type name, subprogram name, etc.) must be declared.  When we encounter an applied occurrence of an identifier, we must be able to discover its declaration and associate the declaration with the identifier.</a:t>
            </a:r>
          </a:p>
          <a:p>
            <a:r>
              <a:rPr lang="en-US" dirty="0"/>
              <a:t>All identifiers appearing in declarations must be unique within their scope.  In other words, the same identifier must not be used in two different declarations within the same scope.</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75265EBE-7047-4271-9203-1D08CAFF1206}" type="slidenum">
              <a:rPr lang="en-US" smtClean="0"/>
              <a:pPr/>
              <a:t>5</a:t>
            </a:fld>
            <a:endParaRPr lang="en-US"/>
          </a:p>
        </p:txBody>
      </p:sp>
      <p:sp>
        <p:nvSpPr>
          <p:cNvPr id="7174" name="TextBox 5"/>
          <p:cNvSpPr txBox="1">
            <a:spLocks noChangeArrowheads="1"/>
          </p:cNvSpPr>
          <p:nvPr/>
        </p:nvSpPr>
        <p:spPr bwMode="auto">
          <a:xfrm>
            <a:off x="847263" y="5531915"/>
            <a:ext cx="7449475" cy="707886"/>
          </a:xfrm>
          <a:prstGeom prst="rect">
            <a:avLst/>
          </a:prstGeom>
          <a:noFill/>
          <a:ln w="9525">
            <a:solidFill>
              <a:srgbClr val="330099"/>
            </a:solidFill>
            <a:miter lim="800000"/>
            <a:headEnd/>
            <a:tailEnd/>
          </a:ln>
        </p:spPr>
        <p:txBody>
          <a:bodyPr wrap="none">
            <a:spAutoFit/>
          </a:bodyPr>
          <a:lstStyle/>
          <a:p>
            <a:pPr algn="l"/>
            <a:r>
              <a:rPr lang="en-US" sz="2000" dirty="0"/>
              <a:t>CPRL has a what is known as a </a:t>
            </a:r>
            <a:r>
              <a:rPr lang="en-US" sz="2000" b="1" i="1" dirty="0"/>
              <a:t>flat block structure</a:t>
            </a:r>
            <a:r>
              <a:rPr lang="en-US" sz="2000" dirty="0"/>
              <a:t>.</a:t>
            </a:r>
          </a:p>
          <a:p>
            <a:pPr algn="l"/>
            <a:r>
              <a:rPr lang="en-US" sz="2000" dirty="0"/>
              <a:t>Declarations are either global in scope or local to a subprogram.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Scope Analysis</a:t>
            </a:r>
            <a:br>
              <a:rPr lang="en-US" dirty="0"/>
            </a:br>
            <a:r>
              <a:rPr lang="en-US" sz="2400" dirty="0"/>
              <a:t>(a.k.a. Identification)</a:t>
            </a:r>
          </a:p>
        </p:txBody>
      </p:sp>
      <p:sp>
        <p:nvSpPr>
          <p:cNvPr id="8195" name="Content Placeholder 2"/>
          <p:cNvSpPr>
            <a:spLocks noGrp="1"/>
          </p:cNvSpPr>
          <p:nvPr>
            <p:ph idx="1"/>
          </p:nvPr>
        </p:nvSpPr>
        <p:spPr/>
        <p:txBody>
          <a:bodyPr/>
          <a:lstStyle/>
          <a:p>
            <a:r>
              <a:rPr lang="en-US" dirty="0"/>
              <a:t>Scope analysis is the process of verifying the scope rules.</a:t>
            </a:r>
          </a:p>
          <a:p>
            <a:r>
              <a:rPr lang="en-US" dirty="0"/>
              <a:t>For CPRL, scope analysis is implemented within the parser using class </a:t>
            </a:r>
            <a:r>
              <a:rPr lang="en-US" dirty="0">
                <a:latin typeface="Consolas" pitchFamily="49" charset="0"/>
                <a:cs typeface="Consolas" pitchFamily="49" charset="0"/>
              </a:rPr>
              <a:t>IdTable</a:t>
            </a:r>
            <a:r>
              <a:rPr lang="en-US" dirty="0"/>
              <a:t>.</a:t>
            </a:r>
          </a:p>
          <a:p>
            <a:r>
              <a:rPr lang="en-US" dirty="0"/>
              <a:t>Class </a:t>
            </a:r>
            <a:r>
              <a:rPr lang="en-US" dirty="0">
                <a:latin typeface="Consolas" pitchFamily="49" charset="0"/>
                <a:cs typeface="Consolas" pitchFamily="49" charset="0"/>
              </a:rPr>
              <a:t>IdTable</a:t>
            </a:r>
            <a:r>
              <a:rPr lang="en-US" dirty="0"/>
              <a:t> is capable of handling nested scopes of two levels as required by CPRL, but it could easily be extended to handle arbitrary nesting of scopes.</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6EC77B3B-FDDF-4D0F-AC16-51EA447D5B1F}"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DDB3AE9F-04CC-407B-95E2-EBABC9716C01}" type="slidenum">
              <a:rPr lang="en-US" smtClean="0"/>
              <a:pPr/>
              <a:t>7</a:t>
            </a:fld>
            <a:endParaRPr lang="en-US"/>
          </a:p>
        </p:txBody>
      </p:sp>
      <p:sp>
        <p:nvSpPr>
          <p:cNvPr id="9220" name="Rectangle 2"/>
          <p:cNvSpPr>
            <a:spLocks noGrp="1" noChangeArrowheads="1"/>
          </p:cNvSpPr>
          <p:nvPr>
            <p:ph type="title"/>
          </p:nvPr>
        </p:nvSpPr>
        <p:spPr/>
        <p:txBody>
          <a:bodyPr/>
          <a:lstStyle/>
          <a:p>
            <a:r>
              <a:rPr lang="en-US" dirty="0"/>
              <a:t>Scope Analysis Using Class </a:t>
            </a:r>
            <a:r>
              <a:rPr lang="en-US" dirty="0">
                <a:latin typeface="Consolas" pitchFamily="49" charset="0"/>
                <a:cs typeface="Consolas" pitchFamily="49" charset="0"/>
              </a:rPr>
              <a:t>IdTable</a:t>
            </a:r>
            <a:endParaRPr lang="en-US" dirty="0"/>
          </a:p>
        </p:txBody>
      </p:sp>
      <p:sp>
        <p:nvSpPr>
          <p:cNvPr id="9221" name="Rectangle 3"/>
          <p:cNvSpPr>
            <a:spLocks noGrp="1" noChangeArrowheads="1"/>
          </p:cNvSpPr>
          <p:nvPr>
            <p:ph type="body" idx="1"/>
          </p:nvPr>
        </p:nvSpPr>
        <p:spPr/>
        <p:txBody>
          <a:bodyPr/>
          <a:lstStyle/>
          <a:p>
            <a:r>
              <a:rPr lang="en-US" dirty="0"/>
              <a:t>When an identifier is declared, the parser will attempt to add a reference to its declaration to </a:t>
            </a:r>
            <a:r>
              <a:rPr lang="en-US" dirty="0">
                <a:latin typeface="Consolas" panose="020B0609020204030204" pitchFamily="49" charset="0"/>
              </a:rPr>
              <a:t>IdTable</a:t>
            </a:r>
            <a:r>
              <a:rPr lang="en-US" dirty="0"/>
              <a:t> within the current scope.</a:t>
            </a:r>
          </a:p>
          <a:p>
            <a:pPr lvl="1"/>
            <a:r>
              <a:rPr lang="en-US" dirty="0"/>
              <a:t>throws an exception if a declaration with the same name (same token text) has been previously added in the current scope</a:t>
            </a:r>
          </a:p>
          <a:p>
            <a:r>
              <a:rPr lang="en-US" dirty="0"/>
              <a:t>When an applied occurrence of an identifier is encountered (e.g., in a statement), the parser will</a:t>
            </a:r>
          </a:p>
          <a:p>
            <a:pPr lvl="1"/>
            <a:r>
              <a:rPr lang="en-US" dirty="0"/>
              <a:t>check that the identifier has been declared</a:t>
            </a:r>
          </a:p>
          <a:p>
            <a:pPr lvl="1"/>
            <a:r>
              <a:rPr lang="en-US" dirty="0"/>
              <a:t>store a reference to the identifier’s declaration as part of the AST where the identifier is used</a:t>
            </a:r>
          </a:p>
          <a:p>
            <a:pPr>
              <a:buFontTx/>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Static Typing</a:t>
            </a:r>
          </a:p>
        </p:txBody>
      </p:sp>
      <p:sp>
        <p:nvSpPr>
          <p:cNvPr id="10243" name="Content Placeholder 2"/>
          <p:cNvSpPr>
            <a:spLocks noGrp="1"/>
          </p:cNvSpPr>
          <p:nvPr>
            <p:ph idx="1"/>
          </p:nvPr>
        </p:nvSpPr>
        <p:spPr/>
        <p:txBody>
          <a:bodyPr/>
          <a:lstStyle/>
          <a:p>
            <a:r>
              <a:rPr lang="en-US" dirty="0"/>
              <a:t>CPRL is a statically-typed language.</a:t>
            </a:r>
          </a:p>
          <a:p>
            <a:pPr lvl="1"/>
            <a:r>
              <a:rPr lang="en-US" dirty="0"/>
              <a:t>every variable and expression has a type</a:t>
            </a:r>
          </a:p>
          <a:p>
            <a:pPr lvl="1"/>
            <a:r>
              <a:rPr lang="en-US" dirty="0"/>
              <a:t>type compatibility is a static property (i.e., it can be determined by the compiler)</a:t>
            </a:r>
          </a:p>
          <a:p>
            <a:r>
              <a:rPr lang="en-US" dirty="0"/>
              <a:t>Type rules for CPRL define how and where certain types can be used.</a:t>
            </a:r>
          </a:p>
          <a:p>
            <a:r>
              <a:rPr lang="en-US" dirty="0"/>
              <a:t>We define type rules in any context where a variable or expression can appear.</a:t>
            </a:r>
          </a:p>
          <a:p>
            <a:pPr>
              <a:buFontTx/>
              <a:buAutoNum type="arabicPeriod"/>
            </a:pPr>
            <a:endParaRPr lang="en-US" dirty="0"/>
          </a:p>
          <a:p>
            <a:pPr>
              <a:buFontTx/>
              <a:buNone/>
            </a:pPr>
            <a:endParaRPr lang="en-US" dirty="0"/>
          </a:p>
          <a:p>
            <a:pPr>
              <a:buFontTx/>
              <a:buNone/>
            </a:pPr>
            <a:endParaRPr lang="en-US" dirty="0"/>
          </a:p>
          <a:p>
            <a:pPr>
              <a:buFontTx/>
              <a:buNone/>
            </a:pPr>
            <a:endParaRPr lang="en-US" dirty="0"/>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61494CB2-5C49-4EF4-82CD-743D24F91E1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Examples of Types Rule in CPRL</a:t>
            </a:r>
          </a:p>
        </p:txBody>
      </p:sp>
      <p:sp>
        <p:nvSpPr>
          <p:cNvPr id="11267" name="Content Placeholder 2"/>
          <p:cNvSpPr>
            <a:spLocks noGrp="1"/>
          </p:cNvSpPr>
          <p:nvPr>
            <p:ph idx="1"/>
          </p:nvPr>
        </p:nvSpPr>
        <p:spPr/>
        <p:txBody>
          <a:bodyPr/>
          <a:lstStyle/>
          <a:p>
            <a:r>
              <a:rPr lang="en-US" dirty="0"/>
              <a:t>For an assignment statement, the type of the variable on the left side of the assignment symbol must be the same as the type of the expression on the right side.</a:t>
            </a:r>
          </a:p>
          <a:p>
            <a:pPr lvl="1">
              <a:buFontTx/>
              <a:buNone/>
            </a:pPr>
            <a:r>
              <a:rPr lang="en-US" dirty="0"/>
              <a:t>	Note that some languages do not require equality here, only</a:t>
            </a:r>
            <a:br>
              <a:rPr lang="en-US" dirty="0"/>
            </a:br>
            <a:r>
              <a:rPr lang="en-US" dirty="0"/>
              <a:t>that the types be assignment compatible.  For example, in C</a:t>
            </a:r>
            <a:br>
              <a:rPr lang="en-US" dirty="0"/>
            </a:br>
            <a:r>
              <a:rPr lang="en-US" dirty="0"/>
              <a:t>it is perfectly acceptable to assign a character to an </a:t>
            </a:r>
            <a:r>
              <a:rPr lang="en-US"/>
              <a:t>integer variable.</a:t>
            </a:r>
          </a:p>
          <a:p>
            <a:r>
              <a:rPr lang="en-US" dirty="0"/>
              <a:t>For a negation expression, the operand must have type Integer, and the result of a negation expression is type Integer.</a:t>
            </a:r>
          </a:p>
          <a:p>
            <a:pPr lvl="1"/>
            <a:endParaRPr lang="en-US" dirty="0"/>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C35BC0AF-17D3-4378-AAFC-B6C1890095B9}"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5089</TotalTime>
  <Words>2037</Words>
  <Application>Microsoft Office PowerPoint</Application>
  <PresentationFormat>On-screen Show (4:3)</PresentationFormat>
  <Paragraphs>289</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Consolas</vt:lpstr>
      <vt:lpstr>SoftMoore2</vt:lpstr>
      <vt:lpstr>Constraint Analysis</vt:lpstr>
      <vt:lpstr>Specification of a Programming Language</vt:lpstr>
      <vt:lpstr>Syntax Analysis versus Constraint Analysis</vt:lpstr>
      <vt:lpstr>Categories of Constraints</vt:lpstr>
      <vt:lpstr>Scope Rules in CPRL</vt:lpstr>
      <vt:lpstr>Scope Analysis (a.k.a. Identification)</vt:lpstr>
      <vt:lpstr>Scope Analysis Using Class IdTable</vt:lpstr>
      <vt:lpstr>Static Typing</vt:lpstr>
      <vt:lpstr>Examples of Types Rule in CPRL</vt:lpstr>
      <vt:lpstr>Constraint Analysis</vt:lpstr>
      <vt:lpstr>Example: Constraint Checking for Class Program</vt:lpstr>
      <vt:lpstr>Example: Constraint Checking for Class DeclarativePart</vt:lpstr>
      <vt:lpstr>Example: Constraint Checking for Class StatementPart</vt:lpstr>
      <vt:lpstr>Constraint Rules for CPRL/0</vt:lpstr>
      <vt:lpstr>Constraint Rules for CPRL/0 (continued)</vt:lpstr>
      <vt:lpstr>Constraint Rules for CPRL/0 (continued)</vt:lpstr>
      <vt:lpstr>Constraint Rules for CPRL/0 (continued)</vt:lpstr>
      <vt:lpstr>Constraint Rules for CPRL/0 (continued)</vt:lpstr>
      <vt:lpstr>Constraint Rules for Subprograms</vt:lpstr>
      <vt:lpstr>Constraint Rules for Subprograms (continued)</vt:lpstr>
      <vt:lpstr>Constraint Rules for Arrays</vt:lpstr>
      <vt:lpstr>Example: Constraint Checking for Class AssignmentStmt</vt:lpstr>
      <vt:lpstr>Example: Constraint Checking for Class AssignmentStmt (continued)</vt:lpstr>
      <vt:lpstr>Example: Constraint Checking for Class NegationExpr</vt:lpstr>
      <vt:lpstr>Example: Constraint Checking for Class NegationExpr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Constraint Analysis</dc:title>
  <dc:creator>John I. Moore, Jr.</dc:creator>
  <cp:lastModifiedBy>John Moore</cp:lastModifiedBy>
  <cp:revision>295</cp:revision>
  <cp:lastPrinted>2020-08-15T10:40:20Z</cp:lastPrinted>
  <dcterms:created xsi:type="dcterms:W3CDTF">2005-01-12T21:47:45Z</dcterms:created>
  <dcterms:modified xsi:type="dcterms:W3CDTF">2020-08-15T10:40:33Z</dcterms:modified>
</cp:coreProperties>
</file>