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0" r:id="rId3"/>
    <p:sldId id="291" r:id="rId4"/>
    <p:sldId id="292" r:id="rId5"/>
    <p:sldId id="274" r:id="rId6"/>
    <p:sldId id="293" r:id="rId7"/>
    <p:sldId id="286" r:id="rId8"/>
    <p:sldId id="285" r:id="rId9"/>
    <p:sldId id="326" r:id="rId10"/>
    <p:sldId id="327" r:id="rId11"/>
    <p:sldId id="281" r:id="rId12"/>
    <p:sldId id="294" r:id="rId13"/>
    <p:sldId id="328" r:id="rId14"/>
    <p:sldId id="329" r:id="rId15"/>
    <p:sldId id="332" r:id="rId16"/>
    <p:sldId id="333" r:id="rId17"/>
    <p:sldId id="280" r:id="rId18"/>
    <p:sldId id="334" r:id="rId19"/>
    <p:sldId id="262" r:id="rId20"/>
    <p:sldId id="265" r:id="rId21"/>
    <p:sldId id="295" r:id="rId22"/>
    <p:sldId id="296" r:id="rId23"/>
    <p:sldId id="264" r:id="rId24"/>
    <p:sldId id="337" r:id="rId25"/>
    <p:sldId id="338" r:id="rId26"/>
    <p:sldId id="344" r:id="rId27"/>
    <p:sldId id="335" r:id="rId28"/>
    <p:sldId id="345" r:id="rId29"/>
    <p:sldId id="355" r:id="rId30"/>
    <p:sldId id="356" r:id="rId31"/>
    <p:sldId id="357" r:id="rId32"/>
    <p:sldId id="358" r:id="rId33"/>
    <p:sldId id="359" r:id="rId34"/>
    <p:sldId id="360" r:id="rId35"/>
    <p:sldId id="266" r:id="rId36"/>
    <p:sldId id="268" r:id="rId37"/>
    <p:sldId id="330" r:id="rId38"/>
    <p:sldId id="331" r:id="rId39"/>
    <p:sldId id="271" r:id="rId40"/>
    <p:sldId id="311" r:id="rId41"/>
    <p:sldId id="312" r:id="rId42"/>
    <p:sldId id="313" r:id="rId43"/>
    <p:sldId id="321" r:id="rId44"/>
    <p:sldId id="320" r:id="rId45"/>
    <p:sldId id="267" r:id="rId46"/>
    <p:sldId id="317" r:id="rId47"/>
    <p:sldId id="269" r:id="rId48"/>
    <p:sldId id="316" r:id="rId49"/>
    <p:sldId id="305" r:id="rId50"/>
    <p:sldId id="307" r:id="rId51"/>
    <p:sldId id="339" r:id="rId52"/>
    <p:sldId id="340" r:id="rId53"/>
    <p:sldId id="308" r:id="rId54"/>
    <p:sldId id="309" r:id="rId55"/>
    <p:sldId id="341" r:id="rId56"/>
    <p:sldId id="342" r:id="rId57"/>
    <p:sldId id="343" r:id="rId58"/>
    <p:sldId id="310" r:id="rId5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2" autoAdjust="0"/>
    <p:restoredTop sz="97055" autoAdjust="0"/>
  </p:normalViewPr>
  <p:slideViewPr>
    <p:cSldViewPr>
      <p:cViewPr varScale="1">
        <p:scale>
          <a:sx n="75" d="100"/>
          <a:sy n="75" d="100"/>
        </p:scale>
        <p:origin x="109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421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Subprograms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421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13-</a:t>
            </a:r>
            <a:fld id="{5ABA58BF-2D4A-4415-A298-6626A1F3AC5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243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l" defTabSz="966421">
              <a:defRPr sz="1200"/>
            </a:lvl1pPr>
          </a:lstStyle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42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l" defTabSz="96642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421">
              <a:defRPr sz="1200"/>
            </a:lvl1pPr>
          </a:lstStyle>
          <a:p>
            <a:pPr>
              <a:defRPr/>
            </a:pPr>
            <a:fld id="{F210BF87-E27C-4C1A-9442-4417E7FF3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50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072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92CAFDEE-A529-4113-A992-ABDE1DFB9186}" type="slidenum">
              <a:rPr lang="en-US" smtClean="0"/>
              <a:pPr defTabSz="964974"/>
              <a:t>1</a:t>
            </a:fld>
            <a:endParaRPr lang="en-US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EB7972A9-078D-4C96-9A05-F5C8A4AEC107}" type="slidenum">
              <a:rPr lang="en-US" smtClean="0"/>
              <a:pPr defTabSz="964974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3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6529"/>
            <a:r>
              <a:rPr lang="en-US" dirty="0"/>
              <a:t>Constraint Analysis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529"/>
            <a:fld id="{14BBFF45-95E4-44E8-9F2E-8B751949D653}" type="slidenum">
              <a:rPr lang="en-US" smtClean="0"/>
              <a:pPr defTabSz="966529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3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Constraint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6C5280-F3B5-4759-8388-F5E59B969F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E3C060E8-07A0-4097-86CE-B741702B405C}" type="slidenum">
              <a:rPr lang="en-US" smtClean="0"/>
              <a:pPr defTabSz="964974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E3C060E8-07A0-4097-86CE-B741702B405C}" type="slidenum">
              <a:rPr lang="en-US" smtClean="0"/>
              <a:pPr defTabSz="964974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7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CFD82E65-4A99-464B-9822-320074BC2484}" type="slidenum">
              <a:rPr lang="en-US" smtClean="0"/>
              <a:pPr defTabSz="964974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275314F5-DC0F-409F-8DD6-E8BBC59DC18E}" type="slidenum">
              <a:rPr lang="en-US" smtClean="0"/>
              <a:pPr defTabSz="964974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1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Runtime Organization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836B8560-6F72-4CD3-9FA8-66EEB1BFE126}" type="slidenum">
              <a:rPr lang="en-US" smtClean="0"/>
              <a:pPr defTabSz="964974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4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075CFEEC-27A7-4324-B2F7-29E65C8E0D3B}" type="slidenum">
              <a:rPr lang="en-US" smtClean="0"/>
              <a:pPr defTabSz="964974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3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075CFEEC-27A7-4324-B2F7-29E65C8E0D3B}" type="slidenum">
              <a:rPr lang="en-US" smtClean="0"/>
              <a:pPr defTabSz="964974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6AABD8DE-277E-4E2D-975F-03CE0BD20194}" type="slidenum">
              <a:rPr lang="en-US" smtClean="0"/>
              <a:pPr defTabSz="964974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D8DD6345-1170-48A5-985B-EC96D61CA5D8}" type="slidenum">
              <a:rPr lang="en-US" smtClean="0"/>
              <a:pPr defTabSz="964974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5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2FDE86E9-4526-4E85-8D5C-6C553B334C97}" type="slidenum">
              <a:rPr lang="en-US" smtClean="0"/>
              <a:pPr defTabSz="964974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1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662CC49B-6813-45E9-B161-6D1C4C664607}" type="slidenum">
              <a:rPr lang="en-US" smtClean="0"/>
              <a:pPr defTabSz="964974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0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93AFA024-7C4D-4338-9A21-2A5F7BE59F73}" type="slidenum">
              <a:rPr lang="en-US" smtClean="0"/>
              <a:pPr defTabSz="964974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Runtime Organization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995EBB9F-4EA1-4F12-B672-467C2DE522FF}" type="slidenum">
              <a:rPr lang="en-US" smtClean="0"/>
              <a:pPr defTabSz="964974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2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93AFA024-7C4D-4338-9A21-2A5F7BE59F73}" type="slidenum">
              <a:rPr lang="en-US" smtClean="0"/>
              <a:pPr defTabSz="964974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6AABD8DE-277E-4E2D-975F-03CE0BD20194}" type="slidenum">
              <a:rPr lang="en-US" smtClean="0"/>
              <a:pPr defTabSz="964974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D8DD6345-1170-48A5-985B-EC96D61CA5D8}" type="slidenum">
              <a:rPr lang="en-US" smtClean="0"/>
              <a:pPr defTabSz="964974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0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7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6AABD8DE-277E-4E2D-975F-03CE0BD20194}" type="slidenum">
              <a:rPr lang="en-US" smtClean="0"/>
              <a:pPr defTabSz="964974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9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D8DD6345-1170-48A5-985B-EC96D61CA5D8}" type="slidenum">
              <a:rPr lang="en-US" smtClean="0"/>
              <a:pPr defTabSz="964974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0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Runtime Organization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3798D45F-38A7-4BD4-B7D0-C77FD73CC90D}" type="slidenum">
              <a:rPr lang="en-US" smtClean="0"/>
              <a:pPr defTabSz="964974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3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1C8E9440-1093-468D-9FD6-32FEBA553126}" type="slidenum">
              <a:rPr lang="en-US" smtClean="0"/>
              <a:pPr defTabSz="964974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FFFA4-23A0-4C7C-AEDE-A7175C98AB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8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6077FC34-8632-4858-AEC5-C715789CDB12}" type="slidenum">
              <a:rPr lang="en-US" smtClean="0"/>
              <a:pPr defTabSz="964974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F2253710-3DDE-4A71-970A-B068258D7CFD}" type="slidenum">
              <a:rPr lang="en-US" smtClean="0"/>
              <a:pPr defTabSz="964974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EB7972A9-078D-4C96-9A05-F5C8A4AEC107}" type="slidenum">
              <a:rPr lang="en-US" smtClean="0"/>
              <a:pPr defTabSz="964974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64D2E24-5CD2-43FB-9BC1-B7989670F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Aft>
                <a:spcPct val="0"/>
              </a:spcAft>
              <a:defRPr kumimoji="1"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kumimoji="1"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kumimoji="1"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kumimoji="1"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kumimoji="1"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D26BD19-5D37-483D-8FA1-17DF52BF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FC14F8B-E294-42DC-A852-4D66E25A5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3006E235-0EBD-4407-B9E9-0F2CCB6A3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6" r:id="rId3"/>
    <p:sldLayoutId id="2147483848" r:id="rId4"/>
    <p:sldLayoutId id="214748384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5E1C5B7-E473-48DA-85C5-A1683C1529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Scope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412480" cy="4935537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   // scope level of declaration is 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   // scope level of declaration is 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      // scope level or declaration is 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  // scope level of declaration is SUBPROGRAM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b : Integer;  // scope level of declaration is SUBPROGRAM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x ...   // x was declared at SUBPROGRAM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b ...   // b was declared at SUBPROGRAM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y ...   // y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x  ...     //  x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y  ...     //  y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P1 ...     // P1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supports the ability to open new scopes and to search for declarations, both within the current scope and in enclosing scopes.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(names of things) to their declarations.</a:t>
            </a:r>
          </a:p>
          <a:p>
            <a:pPr marL="457200" lvl="1" indent="0">
              <a:buNone/>
            </a:pPr>
            <a:r>
              <a:rPr lang="en-US" dirty="0"/>
              <a:t>(Note that, since we don’t allow subprograms to be nested, our stack has at most two levels.)</a:t>
            </a:r>
          </a:p>
          <a:p>
            <a:r>
              <a:rPr lang="en-US" dirty="0"/>
              <a:t>When a new scope is opened, a new map is pushed onto the stack.  When a scope is closed, the top map is popped off the stack.</a:t>
            </a:r>
          </a:p>
          <a:p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subprogram, searching for a declaration involves searching within the current level (top map in the stack containing all identifiers declared at </a:t>
            </a:r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scope) and then within the enclosing scope (the map under the top containing all identifiers declared at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scope).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declaration at the current scope level.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associated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with the declaration is already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add(Declaration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2900" dirty="0"/>
              <a:t> </a:t>
            </a:r>
            <a:r>
              <a:rPr lang="en-US" sz="2400" dirty="0"/>
              <a:t>(</a:t>
            </a:r>
            <a:r>
              <a:rPr lang="en-US" sz="2400" dirty="0">
                <a:latin typeface="+mn-lt"/>
                <a:cs typeface="Consolas" pitchFamily="49" charset="0"/>
              </a:rPr>
              <a:t>continued)</a:t>
            </a:r>
            <a:endParaRPr lang="en-US" sz="29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Declaration associated with the identifier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token.  Searches enclosing scopes if necessary.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Declaration get(Token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current scope level.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getCurrentLevel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4626114"/>
            <a:ext cx="562205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Note:  </a:t>
            </a:r>
            <a:r>
              <a:rPr lang="en-US" sz="2200" dirty="0" err="1">
                <a:latin typeface="Consolas" panose="020B0609020204030204" pitchFamily="49" charset="0"/>
              </a:rPr>
              <a:t>ScopeLevel</a:t>
            </a:r>
            <a:r>
              <a:rPr lang="en-US" sz="2200" dirty="0"/>
              <a:t> is an </a:t>
            </a:r>
            <a:r>
              <a:rPr lang="en-US" sz="2200" dirty="0" err="1">
                <a:latin typeface="Consolas" panose="020B0609020204030204" pitchFamily="49" charset="0"/>
              </a:rPr>
              <a:t>enum</a:t>
            </a:r>
            <a:r>
              <a:rPr lang="en-US" sz="2200" dirty="0"/>
              <a:t> class with</a:t>
            </a:r>
          </a:p>
          <a:p>
            <a:pPr algn="l"/>
            <a:r>
              <a:rPr lang="en-US" sz="2200" dirty="0"/>
              <a:t>only two values, </a:t>
            </a:r>
            <a:r>
              <a:rPr lang="en-US" sz="2200" dirty="0">
                <a:latin typeface="Consolas" panose="020B0609020204030204" pitchFamily="49" charset="0"/>
              </a:rPr>
              <a:t>PROGRAM</a:t>
            </a:r>
            <a:r>
              <a:rPr lang="en-US" sz="2200" dirty="0"/>
              <a:t> and </a:t>
            </a:r>
            <a:r>
              <a:rPr lang="en-US" sz="2200" dirty="0">
                <a:latin typeface="Consolas" panose="020B0609020204030204" pitchFamily="49" charset="0"/>
              </a:rPr>
              <a:t>SUBPROGRAM</a:t>
            </a:r>
            <a:r>
              <a:rPr lang="en-US" sz="2200" dirty="0"/>
              <a:t>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2151549" y="4150984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Elbow Connector 8"/>
          <p:cNvCxnSpPr>
            <a:stCxn id="6" idx="1"/>
            <a:endCxn id="7" idx="2"/>
          </p:cNvCxnSpPr>
          <p:nvPr/>
        </p:nvCxnSpPr>
        <p:spPr bwMode="auto">
          <a:xfrm rot="10800000">
            <a:off x="2227750" y="4303385"/>
            <a:ext cx="591651" cy="70745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8308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endParaRPr lang="en-US" sz="28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  <a:p>
            <a:pPr lvl="1"/>
            <a:r>
              <a:rPr lang="en-US" dirty="0"/>
              <a:t>Type Rule: If the statement returns a value for a function, then the type of expression being returned must be the same as the function return type.</a:t>
            </a:r>
          </a:p>
          <a:p>
            <a:pPr lvl="1"/>
            <a:r>
              <a:rPr lang="en-US" dirty="0"/>
              <a:t>Miscellaneous Rule: If the return statement returns a value, then the return statement must be nested within a function declaration.</a:t>
            </a:r>
          </a:p>
          <a:p>
            <a:pPr lvl="1"/>
            <a:r>
              <a:rPr lang="en-US" dirty="0"/>
              <a:t>Miscellaneous Rule: If the return statement is nested within a function, then it must return a value.</a:t>
            </a:r>
          </a:p>
          <a:p>
            <a:pPr lvl="1"/>
            <a:r>
              <a:rPr lang="en-US" dirty="0"/>
              <a:t>Miscellaneous Rule: The return statement must be nested within a subprogram.*</a:t>
            </a:r>
          </a:p>
          <a:p>
            <a:pPr lvl="1"/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ED3F94-1319-4AB6-9282-869FAA33AC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219323" y="5318612"/>
            <a:ext cx="6705362" cy="4315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*Handled by the parser </a:t>
            </a:r>
            <a:r>
              <a:rPr lang="en-US" sz="2200" dirty="0"/>
              <a:t>using </a:t>
            </a:r>
            <a:r>
              <a:rPr lang="en-US" sz="2200" dirty="0" err="1">
                <a:latin typeface="Consolas" pitchFamily="49" charset="0"/>
              </a:rPr>
              <a:t>SubprogramC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ontext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4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  <a:p>
            <a:pPr lvl="1"/>
            <a:r>
              <a:rPr lang="en-US" dirty="0"/>
              <a:t>Miscellaneous Rule: There should be no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Miscellaneous Rule: There should be at least one return statement.</a:t>
            </a:r>
          </a:p>
          <a:p>
            <a:pPr lvl="1"/>
            <a:r>
              <a:rPr lang="en-US" dirty="0"/>
              <a:t>Miscellaneous Rule: All return statements must return a value.</a:t>
            </a:r>
          </a:p>
          <a:p>
            <a:r>
              <a:rPr lang="en-US" dirty="0"/>
              <a:t>Subprogram Call (for both procedures and functions)</a:t>
            </a:r>
          </a:p>
          <a:p>
            <a:pPr lvl="1"/>
            <a:r>
              <a:rPr lang="en-US" dirty="0"/>
              <a:t>Type Rule: The number of actual parameters should be the same as the number of formal parameters, and each corresponding pair of parameter types should match.</a:t>
            </a:r>
          </a:p>
          <a:p>
            <a:r>
              <a:rPr lang="en-US" dirty="0"/>
              <a:t>Procedure Call</a:t>
            </a:r>
          </a:p>
          <a:p>
            <a:pPr lvl="1"/>
            <a:r>
              <a:rPr lang="en-US" dirty="0"/>
              <a:t>Miscellaneous Rule: If the formal parameter is a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parameter, then the actual parameter must be a named value (not an arbitrary expression).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C016E02-02BB-476A-9DE0-C405DAA1F8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Organization for Subprograms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Understanding the runtime organization for subprograms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involves the following four major concepts</a:t>
            </a:r>
          </a:p>
          <a:p>
            <a:r>
              <a:rPr lang="en-US" dirty="0"/>
              <a:t>Activation records</a:t>
            </a:r>
          </a:p>
          <a:p>
            <a:r>
              <a:rPr lang="en-US" dirty="0"/>
              <a:t>Variable addressing</a:t>
            </a:r>
          </a:p>
          <a:p>
            <a:r>
              <a:rPr lang="en-US" dirty="0"/>
              <a:t>Passing parameters and returning function values</a:t>
            </a:r>
          </a:p>
          <a:p>
            <a:r>
              <a:rPr lang="en-US" dirty="0"/>
              <a:t>CVM instructions for subprograms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 for Subprograms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 (procedure/function)</a:t>
            </a:r>
          </a:p>
          <a:p>
            <a:r>
              <a:rPr lang="en-US" dirty="0">
                <a:latin typeface="Consolas" panose="020B0609020204030204" pitchFamily="49" charset="0"/>
              </a:rPr>
              <a:t>LDLADDR</a:t>
            </a:r>
            <a:r>
              <a:rPr lang="en-US" dirty="0"/>
              <a:t> (load local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 (load global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(call subprogram)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  <a:r>
              <a:rPr lang="en-US" dirty="0"/>
              <a:t> (return from a subprogram)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6428" y="4495800"/>
            <a:ext cx="535114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that CVM does not have separate</a:t>
            </a:r>
          </a:p>
          <a:p>
            <a:pPr algn="l"/>
            <a:r>
              <a:rPr lang="en-US" sz="2200" dirty="0"/>
              <a:t>instructions for procedures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187363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A6D1C3F-2A3D-4CAC-93E1-96B51B35DA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Subprograms</a:t>
            </a:r>
            <a:endParaRPr lang="en-US" sz="26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program is running, a subprogram is said to be  </a:t>
            </a:r>
            <a:r>
              <a:rPr lang="en-US" i="1" dirty="0"/>
              <a:t>active</a:t>
            </a:r>
            <a:r>
              <a:rPr lang="en-US" dirty="0"/>
              <a:t> if it has been called but has not yet returned.</a:t>
            </a:r>
          </a:p>
          <a:p>
            <a:r>
              <a:rPr lang="en-US" dirty="0"/>
              <a:t>When a subprogram is called, we need to allocate space on the stack for its parameters and local variables.  In addition, if the subprogram is a function, we need to allocate space on the stack for the return value.</a:t>
            </a:r>
          </a:p>
          <a:p>
            <a:r>
              <a:rPr lang="en-US" dirty="0"/>
              <a:t>When the subprogram returns, the allocated stack space is released.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0718" y="4953000"/>
            <a:ext cx="632256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An active subprogram is one for which this space</a:t>
            </a:r>
          </a:p>
          <a:p>
            <a:pPr algn="l"/>
            <a:r>
              <a:rPr lang="en-US" sz="2200" dirty="0"/>
              <a:t> (activation record) is currently on the stack.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Subprograms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subprogram</a:t>
            </a:r>
            <a:r>
              <a:rPr lang="en-US" dirty="0"/>
              <a:t> will be used to mean either a </a:t>
            </a:r>
            <a:r>
              <a:rPr lang="en-US" i="1" dirty="0"/>
              <a:t>procedure</a:t>
            </a:r>
            <a:r>
              <a:rPr lang="en-US" dirty="0"/>
              <a:t> or a </a:t>
            </a:r>
            <a:r>
              <a:rPr lang="en-US" i="1" dirty="0"/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We have already addressed subprograms and issues of scope within the scanner, parser, and identifier table, so most of the effort required to implement subprograms involves modifications of the AST classes.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CB5BDA-6201-4109-B9AB-F34465C245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068122-A33E-481C-B2EA-1B690681B3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</a:t>
            </a:r>
            <a:br>
              <a:rPr lang="en-US" dirty="0"/>
            </a:br>
            <a:r>
              <a:rPr lang="en-US" sz="2400" dirty="0"/>
              <a:t>(a.k.a. Frame)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activation record is a run-time structure for each currently active subprogram.  A new activation record is created every time a subprogram is called.</a:t>
            </a:r>
          </a:p>
          <a:p>
            <a:r>
              <a:rPr lang="en-US" dirty="0"/>
              <a:t>Consists of up to five parts</a:t>
            </a:r>
          </a:p>
          <a:p>
            <a:pPr lvl="1"/>
            <a:r>
              <a:rPr lang="en-US" dirty="0"/>
              <a:t>return value part (for functions only)</a:t>
            </a:r>
          </a:p>
          <a:p>
            <a:pPr lvl="1"/>
            <a:r>
              <a:rPr lang="en-US" dirty="0"/>
              <a:t>parameter part (may be empty if there are no parameters)</a:t>
            </a:r>
          </a:p>
          <a:p>
            <a:pPr lvl="1"/>
            <a:r>
              <a:rPr lang="en-US" dirty="0"/>
              <a:t>context part (always 2 words)</a:t>
            </a:r>
          </a:p>
          <a:p>
            <a:pPr lvl="2"/>
            <a:r>
              <a:rPr lang="en-US" dirty="0"/>
              <a:t>saved values for PC and BP</a:t>
            </a:r>
          </a:p>
          <a:p>
            <a:pPr lvl="1"/>
            <a:r>
              <a:rPr lang="en-US" dirty="0"/>
              <a:t>local variable part (may be empty if there are no local variables)</a:t>
            </a:r>
          </a:p>
          <a:p>
            <a:pPr lvl="1"/>
            <a:r>
              <a:rPr lang="en-US" dirty="0"/>
              <a:t>temporary part</a:t>
            </a:r>
          </a:p>
          <a:p>
            <a:pPr lvl="2"/>
            <a:r>
              <a:rPr lang="en-US" dirty="0"/>
              <a:t>holds operands and results as statements are executed</a:t>
            </a:r>
          </a:p>
          <a:p>
            <a:pPr lvl="2"/>
            <a:r>
              <a:rPr lang="en-US" dirty="0"/>
              <a:t>is always empty at the beginning and end of every statement of the subprogram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Part of an Activation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 must first allocate space on the stack for the return value.  The number of bytes allocated is the number of bytes for the return type of the function.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 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dirty="0">
                <a:cs typeface="Consolas" pitchFamily="49" charset="0"/>
              </a:rPr>
              <a:t> contains the following code.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allocate space on the stack for the return value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emit("ALLOC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funcDecl.getType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Part of an 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</a:t>
            </a:r>
            <a:r>
              <a:rPr lang="en-US" i="1" dirty="0"/>
              <a:t>value</a:t>
            </a:r>
            <a:r>
              <a:rPr lang="en-US" dirty="0"/>
              <a:t> parameter, a subprogram call must emit code to leave the value of the actual parameter on the top of the stack.</a:t>
            </a:r>
          </a:p>
          <a:p>
            <a:r>
              <a:rPr lang="en-US" dirty="0"/>
              <a:t>For each </a:t>
            </a:r>
            <a:r>
              <a:rPr lang="en-US" i="1" dirty="0"/>
              <a:t>variable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parameter, a procedure call must emit code to leave the address of the actual parameter on the top of the stack. The actual parameter must be a named value, not an expression.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Part of an Activation Record</a:t>
            </a:r>
            <a:endParaRPr lang="en-US" sz="260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Link – base address (BP) of the activation record for the calling subprogram</a:t>
            </a:r>
          </a:p>
          <a:p>
            <a:r>
              <a:rPr lang="en-US" dirty="0"/>
              <a:t>Return address – address of the next instruction following the call to the subprogram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1523858" y="3505200"/>
            <a:ext cx="6096284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200" dirty="0"/>
              <a:t>The values for BP and PC relative to the calling</a:t>
            </a:r>
          </a:p>
          <a:p>
            <a:pPr algn="l"/>
            <a:r>
              <a:rPr lang="en-US" sz="2200" dirty="0"/>
              <a:t>subprogram are saved (pushed) onto the stack</a:t>
            </a:r>
          </a:p>
          <a:p>
            <a:pPr algn="l"/>
            <a:r>
              <a:rPr lang="en-US" sz="2200" dirty="0"/>
              <a:t>by the CVM “CALL” instruction, and they</a:t>
            </a:r>
          </a:p>
          <a:p>
            <a:pPr algn="l"/>
            <a:r>
              <a:rPr lang="en-US" sz="2200" dirty="0"/>
              <a:t>are restored by the CVM “RET” instruction.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local variables are declared in a subprogram, then space must be allocated on the runtime stack for those variables.</a:t>
            </a:r>
          </a:p>
          <a:p>
            <a:r>
              <a:rPr lang="en-US" dirty="0"/>
              <a:t>The CVM instruction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(procedure) has an integer argument for the variable length of subprogram.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P2 is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m, n : Integer;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b : Boolean;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end P2;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will need to allocate nine bytes for local variables.  The instruction </a:t>
            </a:r>
            <a:r>
              <a:rPr lang="en-US" dirty="0">
                <a:latin typeface="Consolas" panose="020B0609020204030204" pitchFamily="49" charset="0"/>
              </a:rPr>
              <a:t>PROC 9</a:t>
            </a:r>
            <a:r>
              <a:rPr lang="en-US" dirty="0"/>
              <a:t> will be emitted to allocate the necessary space on the runtime stack.</a:t>
            </a:r>
          </a:p>
          <a:p>
            <a:r>
              <a:rPr lang="en-US" dirty="0"/>
              <a:t>An instruction of the form </a:t>
            </a:r>
            <a:r>
              <a:rPr lang="en-US" dirty="0">
                <a:latin typeface="Consolas" panose="020B0609020204030204" pitchFamily="49" charset="0"/>
              </a:rPr>
              <a:t>PROC 0</a:t>
            </a:r>
            <a:r>
              <a:rPr lang="en-US" dirty="0"/>
              <a:t> is emitted whenever a subprogram does not have any local variables.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0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E2A6-798F-4D9A-9EED-8908539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2D1E-7418-4473-9605-7DACADDB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temporary part of an activation record is analogous to the use of the run-time stack to hold temporary values as described in Section 10.4.</a:t>
            </a:r>
          </a:p>
          <a:p>
            <a:r>
              <a:rPr lang="en-US" dirty="0"/>
              <a:t>As machine instructions for a subprogram are executed, the temporary part grows and shrinks.</a:t>
            </a:r>
          </a:p>
          <a:p>
            <a:r>
              <a:rPr lang="en-US" dirty="0"/>
              <a:t>The temporary part of an activation record is empty at the start and end of each CPRL statement in the subprogram.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2D39-0CEC-4386-8AF9-2CA8F09EE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A567F-B38B-4327-8A95-A85A12ED8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200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6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y + 1;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8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12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LOADW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LDCINT 1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ADD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STOREW</a:t>
            </a:r>
            <a:endParaRPr lang="en-US" dirty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825D7-A5A5-4743-88C4-F38146A467D7}"/>
              </a:ext>
            </a:extLst>
          </p:cNvPr>
          <p:cNvSpPr txBox="1"/>
          <p:nvPr/>
        </p:nvSpPr>
        <p:spPr>
          <a:xfrm>
            <a:off x="3494102" y="5007428"/>
            <a:ext cx="30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will be optimized to </a:t>
            </a:r>
            <a:r>
              <a:rPr lang="en-US" sz="1800" dirty="0">
                <a:latin typeface="Consolas" panose="020B0609020204030204" pitchFamily="49" charset="0"/>
              </a:rPr>
              <a:t>LDCINT1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B38BDD2-DCB8-4D3A-9E69-8D3A2D17C0E2}"/>
              </a:ext>
            </a:extLst>
          </p:cNvPr>
          <p:cNvSpPr/>
          <p:nvPr/>
        </p:nvSpPr>
        <p:spPr bwMode="auto">
          <a:xfrm>
            <a:off x="2362200" y="5100654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9A846-CBFD-470F-BE9A-AB2EE7694DD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 bwMode="auto">
          <a:xfrm flipH="1">
            <a:off x="2545080" y="5192094"/>
            <a:ext cx="94902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247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424390" y="1345896"/>
            <a:ext cx="829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 part is empty at the start of the CPRL statement.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225380-3E3B-4406-8F9C-7405CB6B74F4}"/>
              </a:ext>
            </a:extLst>
          </p:cNvPr>
          <p:cNvGrpSpPr/>
          <p:nvPr/>
        </p:nvGrpSpPr>
        <p:grpSpPr>
          <a:xfrm>
            <a:off x="1428186" y="1981200"/>
            <a:ext cx="4667814" cy="4090987"/>
            <a:chOff x="1428186" y="1981200"/>
            <a:chExt cx="4667814" cy="4090987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505200"/>
              <a:ext cx="12618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</a:t>
              </a:r>
            </a:p>
            <a:p>
              <a:pPr algn="l"/>
              <a:r>
                <a:rPr lang="en-US" sz="1800" dirty="0"/>
                <a:t>part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433072" y="5889307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24512" y="4428530"/>
              <a:ext cx="0" cy="146077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4378" y="4583668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58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440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428186" y="1988771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428186" y="3092215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6881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2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8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4AFD50-A66D-4485-860A-B4BCADD2E6B2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543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395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46099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 bwMode="auto">
            <a:xfrm>
              <a:off x="2168843" y="3645658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47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6099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7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Rules Relevant to Subprograms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subprogramDecls</a:t>
            </a:r>
            <a:r>
              <a:rPr lang="en-US" sz="1850" dirty="0">
                <a:latin typeface="Consolas" panose="020B0609020204030204" pitchFamily="49" charset="0"/>
              </a:rPr>
              <a:t> = ( </a:t>
            </a: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)*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| </a:t>
            </a: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= "procedure"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= "function"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"return"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= "("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( ","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)*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= ( "var" )? </a:t>
            </a:r>
            <a:r>
              <a:rPr lang="en-US" sz="1850" dirty="0" err="1">
                <a:latin typeface="Consolas" panose="020B0609020204030204" pitchFamily="49" charset="0"/>
              </a:rPr>
              <a:t>paramId</a:t>
            </a:r>
            <a:r>
              <a:rPr lang="en-US" sz="1850" dirty="0">
                <a:latin typeface="Consolas" panose="020B0609020204030204" pitchFamily="49" charset="0"/>
              </a:rPr>
              <a:t> ":"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procedureCallStmt = procId ( actualParameters )? ";" .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F013229-9B51-4F8F-8C1C-F98A5FBB27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12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73FDED-2AAC-479E-9D0A-087D3026B667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9734FCA5-2126-4E33-BD5F-3D75CB16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2C7CF1-55C1-4B13-B369-00B267B4844C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4EDA44-AF9A-4E98-8CC9-43BFBF389C0F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F01FEF-624D-4A93-985F-3AD6BF4EF327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9513C9-C9CF-4163-A2F7-C40E9B1EAE78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70C130-FC7F-4F1B-A0BA-DA404F5AA220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93A371-7957-42E7-AB4E-D6435545AB2B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75D09F-625F-413F-9A5B-CB0C46DA9B37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B7108C-F73C-4625-8714-1DE0C5F7FCE4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D2B814-7588-47DE-9F4D-8AFF77387127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222172-4FDA-4096-AF9B-1C59C923FF4C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4B30C20-3604-4880-A3FE-A6BCFFF9CA75}"/>
                </a:ext>
              </a:extLst>
            </p:cNvPr>
            <p:cNvCxnSpPr>
              <a:cxnSpLocks/>
              <a:stCxn id="42" idx="3"/>
              <a:endCxn id="37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91C90BD-53AB-40C2-9B34-0870FC0E7422}"/>
                </a:ext>
              </a:extLst>
            </p:cNvPr>
            <p:cNvCxnSpPr>
              <a:cxnSpLocks/>
              <a:stCxn id="43" idx="3"/>
              <a:endCxn id="51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3801FC-2A12-49B9-9111-7723F6C12999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F3B0FC-882C-4350-A3D7-8BC983DE5AB6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6CEF20-6FE5-490A-9C03-E4C0F7FF6514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4017EC-3327-4E8E-8325-64EB4FC6FCEA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110F32-79BD-4D9F-ADC4-40851EB82020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212 (address of y)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10E1B1-F058-4FA2-918D-091D276AA285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911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A02AFA-FFA4-4763-B0E7-0BA6350CC4EE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683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853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5E8CA4-0270-49AE-AD5F-58D36415178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413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949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418094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 bwMode="auto">
            <a:xfrm>
              <a:off x="2168843" y="4365611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4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5021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55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4A75B1-0F48-410D-9F86-C665AFC0C644}"/>
                </a:ext>
              </a:extLst>
            </p:cNvPr>
            <p:cNvSpPr txBox="1"/>
            <p:nvPr/>
          </p:nvSpPr>
          <p:spPr>
            <a:xfrm>
              <a:off x="3427027" y="41788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 (constant integer)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5E5336-C55D-48B4-B85F-9B94C1047CC2}"/>
                </a:ext>
              </a:extLst>
            </p:cNvPr>
            <p:cNvSpPr txBox="1"/>
            <p:nvPr/>
          </p:nvSpPr>
          <p:spPr>
            <a:xfrm>
              <a:off x="2819400" y="418094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110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05B340-A5ED-4780-A77A-3BA0FBBD410A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354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832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65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732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310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87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 (sum)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26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72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26B5B6-44A7-4B39-8E80-4ADA9E3AFAA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91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505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093191"/>
              <a:ext cx="49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785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9319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794F88-7E41-4BF2-A554-CEF5DF62887A}"/>
              </a:ext>
            </a:extLst>
          </p:cNvPr>
          <p:cNvSpPr txBox="1"/>
          <p:nvPr/>
        </p:nvSpPr>
        <p:spPr>
          <a:xfrm>
            <a:off x="1981200" y="3905071"/>
            <a:ext cx="1223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temporary</a:t>
            </a:r>
          </a:p>
          <a:p>
            <a:pPr algn="l"/>
            <a:r>
              <a:rPr lang="en-US" sz="1800" dirty="0"/>
              <a:t>part is</a:t>
            </a:r>
          </a:p>
          <a:p>
            <a:pPr algn="l"/>
            <a:r>
              <a:rPr lang="en-US" sz="1800" dirty="0"/>
              <a:t>empty</a:t>
            </a:r>
          </a:p>
          <a:p>
            <a:pPr algn="l"/>
            <a:r>
              <a:rPr lang="en-US" sz="1800" dirty="0"/>
              <a:t>again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99B209-FB75-4C41-B89D-39246426418C}"/>
              </a:ext>
            </a:extLst>
          </p:cNvPr>
          <p:cNvSpPr txBox="1"/>
          <p:nvPr/>
        </p:nvSpPr>
        <p:spPr>
          <a:xfrm>
            <a:off x="6567714" y="258765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x  now has</a:t>
            </a:r>
          </a:p>
          <a:p>
            <a:pPr algn="l"/>
            <a:r>
              <a:rPr lang="en-US" sz="1800" dirty="0"/>
              <a:t>the value 7</a:t>
            </a:r>
          </a:p>
        </p:txBody>
      </p:sp>
    </p:spTree>
    <p:extLst>
      <p:ext uri="{BB962C8B-B14F-4D97-AF65-F5344CB8AC3E}">
        <p14:creationId xmlns:p14="http://schemas.microsoft.com/office/powerpoint/2010/main" val="2325343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Subprogram with Parameters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 new activation record is created every time a subprogram is called, CPRL supports recursive calls.</a:t>
            </a:r>
          </a:p>
          <a:p>
            <a:r>
              <a:rPr lang="en-US" dirty="0"/>
              <a:t>To illustrate, suppose that a program calls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, and then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makes a recursive call to itself.  Each call to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has its own activation record, which means each call has its own copy of parameters, locally declared variables, etc.</a:t>
            </a:r>
          </a:p>
          <a:p>
            <a:r>
              <a:rPr lang="en-US" dirty="0"/>
              <a:t>The diagram on the next page illustrates this situation.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0" y="1362459"/>
            <a:ext cx="4260101" cy="4868024"/>
            <a:chOff x="2018144" y="1353128"/>
            <a:chExt cx="4260101" cy="4868024"/>
          </a:xfrm>
        </p:grpSpPr>
        <p:sp>
          <p:nvSpPr>
            <p:cNvPr id="7" name="Rectangle 6"/>
            <p:cNvSpPr/>
            <p:nvPr/>
          </p:nvSpPr>
          <p:spPr bwMode="auto">
            <a:xfrm>
              <a:off x="3906531" y="1466272"/>
              <a:ext cx="1280160" cy="47548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8144" y="1353128"/>
              <a:ext cx="1885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memory address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9193" y="5131926"/>
              <a:ext cx="11304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higher</a:t>
              </a:r>
            </a:p>
            <a:p>
              <a:r>
                <a:rPr lang="en-US" sz="1600" dirty="0"/>
                <a:t>numbered</a:t>
              </a:r>
            </a:p>
            <a:p>
              <a:r>
                <a:rPr lang="en-US" sz="1600" dirty="0"/>
                <a:t>memory</a:t>
              </a:r>
            </a:p>
            <a:p>
              <a:r>
                <a:rPr lang="en-US" sz="1600" dirty="0"/>
                <a:t>addresses</a:t>
              </a: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>
              <a:off x="5815458" y="2514600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SB</a:t>
              </a:r>
            </a:p>
          </p:txBody>
        </p:sp>
        <p:sp>
          <p:nvSpPr>
            <p:cNvPr id="11" name="AutoShape 58"/>
            <p:cNvSpPr>
              <a:spLocks noChangeArrowheads="1"/>
            </p:cNvSpPr>
            <p:nvPr/>
          </p:nvSpPr>
          <p:spPr bwMode="auto">
            <a:xfrm>
              <a:off x="5038436" y="2592596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AutoShape 59"/>
            <p:cNvCxnSpPr>
              <a:cxnSpLocks noChangeShapeType="1"/>
              <a:stCxn id="10" idx="1"/>
              <a:endCxn id="11" idx="3"/>
            </p:cNvCxnSpPr>
            <p:nvPr/>
          </p:nvCxnSpPr>
          <p:spPr bwMode="auto">
            <a:xfrm flipH="1">
              <a:off x="5220999" y="2683877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5815458" y="4309646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14" name="AutoShape 58"/>
            <p:cNvSpPr>
              <a:spLocks noChangeArrowheads="1"/>
            </p:cNvSpPr>
            <p:nvPr/>
          </p:nvSpPr>
          <p:spPr bwMode="auto">
            <a:xfrm>
              <a:off x="5038436" y="431144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59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5220999" y="447892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906531" y="2688069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495605" y="3218872"/>
              <a:ext cx="11176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runtime</a:t>
              </a:r>
            </a:p>
            <a:p>
              <a:r>
                <a:rPr lang="en-US" sz="1600" dirty="0"/>
                <a:t>stack</a:t>
              </a:r>
            </a:p>
            <a:p>
              <a:r>
                <a:rPr lang="en-US" sz="1600" dirty="0"/>
                <a:t>grows</a:t>
              </a:r>
            </a:p>
            <a:p>
              <a:r>
                <a:rPr lang="en-US" sz="1600" dirty="0"/>
                <a:t>downward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6853" y="1505528"/>
              <a:ext cx="12795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and</a:t>
              </a:r>
            </a:p>
            <a:p>
              <a:r>
                <a:rPr lang="en-US" sz="1600" dirty="0"/>
                <a:t>subprogram</a:t>
              </a:r>
            </a:p>
            <a:p>
              <a:r>
                <a:rPr lang="en-US" sz="1600" dirty="0"/>
                <a:t>instructions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62" y="2737283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block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906531" y="33712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968568" y="3412973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first</a:t>
              </a:r>
            </a:p>
            <a:p>
              <a:r>
                <a:rPr lang="en-US" sz="1600" dirty="0"/>
                <a:t>call to P3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8568" y="4327374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second</a:t>
              </a:r>
            </a:p>
            <a:p>
              <a:r>
                <a:rPr lang="en-US" sz="1600" dirty="0"/>
                <a:t>call to P3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3906531" y="42856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5815458" y="5038436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6" name="AutoShape 58"/>
            <p:cNvSpPr>
              <a:spLocks noChangeArrowheads="1"/>
            </p:cNvSpPr>
            <p:nvPr/>
          </p:nvSpPr>
          <p:spPr bwMode="auto">
            <a:xfrm>
              <a:off x="5038436" y="511643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AutoShape 59"/>
            <p:cNvCxnSpPr>
              <a:cxnSpLocks noChangeShapeType="1"/>
              <a:stCxn id="25" idx="1"/>
              <a:endCxn id="26" idx="3"/>
            </p:cNvCxnSpPr>
            <p:nvPr/>
          </p:nvCxnSpPr>
          <p:spPr bwMode="auto">
            <a:xfrm flipH="1">
              <a:off x="5220999" y="520771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906531" y="52000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657600" y="2728769"/>
              <a:ext cx="0" cy="23189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Rectangle 57"/>
            <p:cNvSpPr>
              <a:spLocks noChangeArrowheads="1"/>
            </p:cNvSpPr>
            <p:nvPr/>
          </p:nvSpPr>
          <p:spPr bwMode="auto">
            <a:xfrm>
              <a:off x="5809847" y="1999672"/>
              <a:ext cx="468398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PC</a:t>
              </a:r>
            </a:p>
          </p:txBody>
        </p:sp>
        <p:sp>
          <p:nvSpPr>
            <p:cNvPr id="36" name="AutoShape 58"/>
            <p:cNvSpPr>
              <a:spLocks noChangeArrowheads="1"/>
            </p:cNvSpPr>
            <p:nvPr/>
          </p:nvSpPr>
          <p:spPr bwMode="auto">
            <a:xfrm>
              <a:off x="5038436" y="2077668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59"/>
            <p:cNvCxnSpPr>
              <a:cxnSpLocks noChangeShapeType="1"/>
              <a:stCxn id="35" idx="1"/>
              <a:endCxn id="36" idx="3"/>
            </p:cNvCxnSpPr>
            <p:nvPr/>
          </p:nvCxnSpPr>
          <p:spPr bwMode="auto">
            <a:xfrm flipH="1">
              <a:off x="5220999" y="2168949"/>
              <a:ext cx="58884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54951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54D54A7-E3A3-4AB4-B634-C41F4F8CC1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 starting at address 0.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is initialized to the address following the last instruction (i.e., the first free byte in memory).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initialized to the address of the byte following the last instruction (i.e., the same as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– 1 since the runtime stack is empty.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Rules Relevant to 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returnStmt</a:t>
            </a:r>
            <a:r>
              <a:rPr lang="en-US" sz="1850" dirty="0">
                <a:latin typeface="Consolas" panose="020B0609020204030204" pitchFamily="49" charset="0"/>
              </a:rPr>
              <a:t> = "return" ( expression )?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functionCall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.</a:t>
            </a:r>
          </a:p>
          <a:p>
            <a:pPr>
              <a:spcBef>
                <a:spcPts val="1500"/>
              </a:spcBef>
            </a:pPr>
            <a:endParaRPr lang="en-US" sz="1850" dirty="0">
              <a:latin typeface="Consolas" panose="020B0609020204030204" pitchFamily="49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AB77012-7AD8-4969-826A-54FBB5704F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only value parameters, but procedures can have both variable (var) and value parameters.</a:t>
            </a:r>
          </a:p>
          <a:p>
            <a:r>
              <a:rPr lang="en-US" dirty="0"/>
              <a:t>The code to handle the passing of these two kinds of parameters as part of a procedure call is somewhat analogous to how you handle an assignment statement of the form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 := y</a:t>
            </a:r>
            <a:r>
              <a:rPr lang="en-US" dirty="0"/>
              <a:t>”, where you generate different code for the left and right sides.</a:t>
            </a:r>
          </a:p>
          <a:p>
            <a:pPr lvl="1"/>
            <a:r>
              <a:rPr lang="en-US" dirty="0"/>
              <a:t>Left side: generate code to leave the </a:t>
            </a:r>
            <a:r>
              <a:rPr lang="en-US" b="1" dirty="0"/>
              <a:t>address</a:t>
            </a:r>
            <a:r>
              <a:rPr lang="en-US" dirty="0"/>
              <a:t> on the stack.</a:t>
            </a:r>
          </a:p>
          <a:p>
            <a:pPr lvl="1"/>
            <a:r>
              <a:rPr lang="en-US" dirty="0"/>
              <a:t>Right side: generate code to leave the </a:t>
            </a:r>
            <a:r>
              <a:rPr lang="en-US" b="1" dirty="0"/>
              <a:t>value</a:t>
            </a:r>
            <a:r>
              <a:rPr lang="en-US" dirty="0"/>
              <a:t> on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 for parameters</a:t>
            </a:r>
          </a:p>
          <a:p>
            <a:pPr lvl="1"/>
            <a:r>
              <a:rPr lang="en-US" dirty="0"/>
              <a:t>Variable (var) parameters: Generate code similar to the way you handle the left side of an assignment statement.</a:t>
            </a:r>
          </a:p>
          <a:p>
            <a:pPr lvl="1"/>
            <a:r>
              <a:rPr lang="en-US" dirty="0"/>
              <a:t>Value parameters: Generate code similar to the way you handle the right side of the assignment.</a:t>
            </a:r>
          </a:p>
          <a:p>
            <a:r>
              <a:rPr lang="en-US" dirty="0"/>
              <a:t>When parsing the code for actual parameters, by default we always call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generates code to leave the value of the expression on the stack</a:t>
            </a:r>
          </a:p>
          <a:p>
            <a:pPr lvl="1"/>
            <a:r>
              <a:rPr lang="en-US" dirty="0"/>
              <a:t>correct for a value parameter but not for a variable parameter</a:t>
            </a:r>
          </a:p>
          <a:p>
            <a:r>
              <a:rPr lang="en-US" dirty="0"/>
              <a:t>Note that the code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contains a constructor that takes a single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object and uses it to construct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expression corresponding to a variable parameter, you need to convert it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One possible approach: In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checkConstraints()</a:t>
            </a:r>
            <a:r>
              <a:rPr lang="en-US" dirty="0"/>
              <a:t> method of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ProcedureCall</a:t>
            </a:r>
            <a:r>
              <a:rPr lang="en-US" dirty="0"/>
              <a:t>, when iterating through and comparing the list of formal parameters and actual parameters,</a:t>
            </a:r>
          </a:p>
          <a:p>
            <a:pPr lvl="1"/>
            <a:r>
              <a:rPr lang="en-US" dirty="0"/>
              <a:t>If the formal parameter is a variable parameter and the actual parameter is not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generate an error message (can't pass an arbitrary expression to a variable parameter).</a:t>
            </a:r>
          </a:p>
          <a:p>
            <a:pPr lvl="1"/>
            <a:r>
              <a:rPr lang="en-US" dirty="0"/>
              <a:t>If the formal parameter is a variable parameter and the actual parameter is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convert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 = 0;  i &lt;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  ++i)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Expression    expr 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types match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named values are being passed for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//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parameters (see next slide)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989" y="4629090"/>
            <a:ext cx="75280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n-lt"/>
                <a:cs typeface="Consolas" pitchFamily="49" charset="0"/>
              </a:rPr>
              <a:t>(in method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200" dirty="0">
                <a:latin typeface="+mn-lt"/>
                <a:cs typeface="Consolas" pitchFamily="49" charset="0"/>
              </a:rPr>
              <a:t> of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2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394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check that named values are being passed for var parameters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(expr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NamedValue)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replace named value by a variable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expr = new Variable((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(i,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expr.getPosition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"Expression for a var parameter must be a variable.");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989" y="5862595"/>
            <a:ext cx="75280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n-lt"/>
                <a:cs typeface="Consolas" pitchFamily="49" charset="0"/>
              </a:rPr>
              <a:t>(in method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200" dirty="0">
                <a:latin typeface="+mn-lt"/>
                <a:cs typeface="Consolas" pitchFamily="49" charset="0"/>
              </a:rPr>
              <a:t> of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2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12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9AA6CE4-25CF-4B09-B6A3-A61FFFB272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Subprogram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When a subprogram is called</a:t>
            </a:r>
          </a:p>
          <a:p>
            <a:r>
              <a:rPr lang="en-US" dirty="0"/>
              <a:t>For a function, space is allocated on the stack for the return value.</a:t>
            </a:r>
          </a:p>
          <a:p>
            <a:r>
              <a:rPr lang="en-US" dirty="0"/>
              <a:t>The actual parameters are pushed onto the stack.</a:t>
            </a:r>
          </a:p>
          <a:p>
            <a:pPr lvl="1"/>
            <a:r>
              <a:rPr lang="en-US" dirty="0"/>
              <a:t>expression values for value parameters</a:t>
            </a:r>
          </a:p>
          <a:p>
            <a:pPr lvl="1"/>
            <a:r>
              <a:rPr lang="en-US" dirty="0"/>
              <a:t>addresses for variable parameters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CALL</a:t>
            </a:r>
            <a:r>
              <a:rPr lang="en-US" dirty="0"/>
              <a:t> instruction pushes the context part onto the stack.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of the subprogram allocates space on the stack for the subprogram’s local variables.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versus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CVM, the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instruction and the </a:t>
            </a:r>
            <a:r>
              <a:rPr lang="en-US" dirty="0">
                <a:latin typeface="Consolas" panose="020B0609020204030204" pitchFamily="49" charset="0"/>
              </a:rPr>
              <a:t>ALLOC</a:t>
            </a:r>
            <a:r>
              <a:rPr lang="en-US" dirty="0"/>
              <a:t> instruction are equivalent and can be used interchangeably.</a:t>
            </a:r>
          </a:p>
          <a:p>
            <a:r>
              <a:rPr lang="en-US" dirty="0"/>
              <a:t>Both instructions simply move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to allocate space on the stack;  e.g., for a function return value or a subprogram’s local variable.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Instruction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CVM </a:t>
            </a:r>
            <a:r>
              <a:rPr lang="en-US" dirty="0"/>
              <a:t>return instruction indicates the number of bytes used by the subprogram parameters so that they can be removed from the stack</a:t>
            </a:r>
          </a:p>
          <a:p>
            <a:r>
              <a:rPr lang="en-US" dirty="0"/>
              <a:t>Example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 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Subprogram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a return instruction is executed</a:t>
            </a:r>
          </a:p>
          <a:p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set to the dynamic link.</a:t>
            </a:r>
          </a:p>
          <a:p>
            <a:pPr lvl="1"/>
            <a:r>
              <a:rPr lang="en-US" dirty="0"/>
              <a:t>restores BP to the caller’s activation record</a:t>
            </a:r>
          </a:p>
          <a:p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set to the return address.</a:t>
            </a:r>
          </a:p>
          <a:p>
            <a:pPr lvl="1"/>
            <a:r>
              <a:rPr lang="en-US" dirty="0"/>
              <a:t>restores PC to the caller’s instructions</a:t>
            </a:r>
          </a:p>
          <a:p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so as to restore the stack to its state before the call instruction was executed.</a:t>
            </a:r>
          </a:p>
          <a:p>
            <a:pPr lvl="1"/>
            <a:r>
              <a:rPr lang="en-US" dirty="0"/>
              <a:t>For procedures,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before the activation record.</a:t>
            </a:r>
          </a:p>
          <a:p>
            <a:pPr lvl="1"/>
            <a:r>
              <a:rPr lang="en-US" dirty="0"/>
              <a:t>For functions,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of the last byte of the return value.  The return value remains on the stack.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Local Variables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dirty="0">
                <a:latin typeface="Consolas" panose="020B0609020204030204" pitchFamily="49" charset="0"/>
              </a:rPr>
              <a:t>LDLADDR</a:t>
            </a:r>
            <a:r>
              <a:rPr lang="en-US" sz="2300" dirty="0"/>
              <a:t> instruction is used to reference subprogram parameters and variables that are local to the subprogram.</a:t>
            </a:r>
          </a:p>
          <a:p>
            <a:r>
              <a:rPr lang="en-US" sz="2300" dirty="0"/>
              <a:t>Computes the absolute address of a local variable from its relative address with respect to </a:t>
            </a:r>
            <a:r>
              <a:rPr lang="en-US" sz="2300" dirty="0">
                <a:latin typeface="Consolas" panose="020B0609020204030204" pitchFamily="49" charset="0"/>
              </a:rPr>
              <a:t>BP</a:t>
            </a:r>
            <a:r>
              <a:rPr lang="en-US" sz="2300" dirty="0"/>
              <a:t> and pushes the absolute address onto the stack</a:t>
            </a:r>
          </a:p>
          <a:p>
            <a:r>
              <a:rPr lang="en-US" sz="2300" dirty="0"/>
              <a:t>Use with subprograms is similar to the use of </a:t>
            </a:r>
            <a:r>
              <a:rPr lang="en-US" sz="2300" dirty="0">
                <a:latin typeface="Consolas" panose="020B0609020204030204" pitchFamily="49" charset="0"/>
              </a:rPr>
              <a:t>LDGADDR</a:t>
            </a:r>
            <a:r>
              <a:rPr lang="en-US" sz="2300" dirty="0"/>
              <a:t> for program variables except that the relative address of the first local variable is 8 instead of 0 since there are 8 bytes in activation record.</a:t>
            </a:r>
          </a:p>
          <a:p>
            <a:r>
              <a:rPr lang="en-US" sz="2300" dirty="0"/>
              <a:t>Relative addresses can be negative to load the address of a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Parser Methods</a:t>
            </a:r>
            <a:br>
              <a:rPr lang="en-US" dirty="0"/>
            </a:br>
            <a:r>
              <a:rPr lang="en-US" sz="2400" dirty="0"/>
              <a:t>(based on grammar rules)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ProcedureCallStmt parseProcedureCallStmt()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List&lt;Expression&gt;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parseActualParameters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913F4D-88D4-4F43-AAC0-039367251A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instruction is used within a subprogram to reference global variables; i.e., variables declared at the program level.</a:t>
            </a:r>
          </a:p>
          <a:p>
            <a:r>
              <a:rPr lang="en-US" dirty="0"/>
              <a:t>Computes the absolute address of a global variable from its relative address with respect to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pushes the absolute address onto the stack.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is used the same way in subprograms as it is in the main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85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01E8-D332-4F31-8A74-B29A33BE83AF}"/>
              </a:ext>
            </a:extLst>
          </p:cNvPr>
          <p:cNvSpPr txBox="1"/>
          <p:nvPr/>
        </p:nvSpPr>
        <p:spPr>
          <a:xfrm>
            <a:off x="3048000" y="138499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CFE09-CA71-4C8E-A971-C0D09D2640E9}"/>
              </a:ext>
            </a:extLst>
          </p:cNvPr>
          <p:cNvSpPr txBox="1"/>
          <p:nvPr/>
        </p:nvSpPr>
        <p:spPr>
          <a:xfrm>
            <a:off x="3048000" y="2301557"/>
            <a:ext cx="3725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8E93-747A-4328-BE0E-DE4401562E73}"/>
              </a:ext>
            </a:extLst>
          </p:cNvPr>
          <p:cNvSpPr txBox="1"/>
          <p:nvPr/>
        </p:nvSpPr>
        <p:spPr>
          <a:xfrm>
            <a:off x="3048000" y="321811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CA0C-7A85-44B5-AFB1-063DEE229E7D}"/>
              </a:ext>
            </a:extLst>
          </p:cNvPr>
          <p:cNvSpPr txBox="1"/>
          <p:nvPr/>
        </p:nvSpPr>
        <p:spPr>
          <a:xfrm>
            <a:off x="3048000" y="4134678"/>
            <a:ext cx="3962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/>
              <a:t>)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variable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parameters, the address of the actual parameter is passed; i.e., the value contained in the formal parameter is the address of the actual parameter.</a:t>
            </a:r>
          </a:p>
          <a:p>
            <a:r>
              <a:rPr lang="en-US" dirty="0"/>
              <a:t>We need to use two instructions to load (push) the address of actual parameter onto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p4(var 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p4;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x := 5;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p(x, 6);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4E526-F682-40FF-A694-927405367C26}"/>
              </a:ext>
            </a:extLst>
          </p:cNvPr>
          <p:cNvSpPr txBox="1"/>
          <p:nvPr/>
        </p:nvSpPr>
        <p:spPr>
          <a:xfrm>
            <a:off x="1598049" y="5257800"/>
            <a:ext cx="59479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 that parameter </a:t>
            </a:r>
            <a:r>
              <a:rPr lang="en-US" sz="2200" dirty="0">
                <a:latin typeface="Consolas" panose="020B0609020204030204" pitchFamily="49" charset="0"/>
              </a:rPr>
              <a:t>a</a:t>
            </a:r>
            <a:r>
              <a:rPr lang="en-US" sz="2200" dirty="0"/>
              <a:t> is a variable parameter.</a:t>
            </a:r>
          </a:p>
        </p:txBody>
      </p:sp>
    </p:spTree>
    <p:extLst>
      <p:ext uri="{BB962C8B-B14F-4D97-AF65-F5344CB8AC3E}">
        <p14:creationId xmlns:p14="http://schemas.microsoft.com/office/powerpoint/2010/main" val="2100200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P4</a:t>
            </a:r>
            <a:br>
              <a:rPr lang="en-US" dirty="0"/>
            </a:br>
            <a:r>
              <a:rPr lang="en-US" sz="2400" dirty="0"/>
              <a:t>(after call </a:t>
            </a:r>
            <a:r>
              <a:rPr lang="en-US" sz="2400" dirty="0">
                <a:latin typeface="Consolas" panose="020B0609020204030204" pitchFamily="49" charset="0"/>
              </a:rPr>
              <a:t>p(x, 6)</a:t>
            </a:r>
            <a:r>
              <a:rPr lang="en-US" sz="2400" dirty="0"/>
              <a:t>)</a:t>
            </a:r>
          </a:p>
        </p:txBody>
      </p:sp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01BFD8-E10C-4500-9591-A1D5AD4B94A7}"/>
              </a:ext>
            </a:extLst>
          </p:cNvPr>
          <p:cNvGrpSpPr/>
          <p:nvPr/>
        </p:nvGrpSpPr>
        <p:grpSpPr>
          <a:xfrm>
            <a:off x="762000" y="1437658"/>
            <a:ext cx="7493526" cy="4582142"/>
            <a:chOff x="762000" y="1437658"/>
            <a:chExt cx="7493526" cy="4582142"/>
          </a:xfrm>
        </p:grpSpPr>
        <p:sp>
          <p:nvSpPr>
            <p:cNvPr id="65" name="TextBox 64"/>
            <p:cNvSpPr txBox="1"/>
            <p:nvPr/>
          </p:nvSpPr>
          <p:spPr>
            <a:xfrm>
              <a:off x="3628523" y="14376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3337993" y="1675533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3337993" y="20152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3337993" y="21787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337993" y="18517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3337993" y="23438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3337993" y="25073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3337993" y="26724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3337993" y="28359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337993" y="30010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3337993" y="31646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3337993" y="33297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3337993" y="34932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3337993" y="36583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337993" y="382183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337993" y="39853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3337993" y="41504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337993" y="43139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3337993" y="44790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3337993" y="46425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3337993" y="48076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3337993" y="49711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3337993" y="51362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3337993" y="52997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337993" y="54648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3337993" y="56284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3337993" y="57935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530205" y="187555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530205" y="25327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530205" y="319000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528618" y="3848821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528618" y="45012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669905" y="19882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669905" y="2643908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430068" y="1900958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325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430068" y="3858245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669905" y="4613996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880793" y="1759671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880793" y="2405783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956993" y="306142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956993" y="37154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956993" y="438063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829993" y="5026746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721918" y="2748683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693049" y="1856508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693049" y="4502534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693049" y="3179521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849418" y="2295894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849418" y="3640507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849418" y="4597769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5082667" y="308581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4409555" y="3136033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592119" y="3255096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5103305" y="488286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430193" y="4960071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612755" y="5052146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430068" y="2558183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6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3387933" y="3192983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693049" y="5139746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849418" y="5350850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40252" y="5558135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849418" y="1446520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CD63BD-4EEB-4476-8DE9-BF6E7E68CBFD}"/>
                </a:ext>
              </a:extLst>
            </p:cNvPr>
            <p:cNvSpPr txBox="1"/>
            <p:nvPr/>
          </p:nvSpPr>
          <p:spPr>
            <a:xfrm>
              <a:off x="762000" y="1838452"/>
              <a:ext cx="204735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/>
                <a:t>absolute address</a:t>
              </a:r>
            </a:p>
            <a:p>
              <a:r>
                <a:rPr lang="en-US" sz="1900" dirty="0"/>
                <a:t>of x is 325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980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LOADW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87AB0-71FB-44FB-B10D-F71888A855A9}"/>
              </a:ext>
            </a:extLst>
          </p:cNvPr>
          <p:cNvSpPr txBox="1"/>
          <p:nvPr/>
        </p:nvSpPr>
        <p:spPr>
          <a:xfrm>
            <a:off x="3046256" y="1381539"/>
            <a:ext cx="5564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contained in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(the address of </a:t>
            </a:r>
            <a:r>
              <a:rPr lang="en-US" sz="2100" dirty="0">
                <a:latin typeface="Consolas" panose="020B0609020204030204" pitchFamily="49" charset="0"/>
              </a:rPr>
              <a:t>x</a:t>
            </a:r>
            <a:r>
              <a:rPr lang="en-US" sz="2100" dirty="0"/>
              <a:t>)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A0324-AB5D-4777-8CD8-128E87FE1D88}"/>
              </a:ext>
            </a:extLst>
          </p:cNvPr>
          <p:cNvSpPr txBox="1"/>
          <p:nvPr/>
        </p:nvSpPr>
        <p:spPr>
          <a:xfrm>
            <a:off x="3046256" y="2299252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75B5B-0B00-4C68-A857-3B767CE28371}"/>
              </a:ext>
            </a:extLst>
          </p:cNvPr>
          <p:cNvSpPr txBox="1"/>
          <p:nvPr/>
        </p:nvSpPr>
        <p:spPr>
          <a:xfrm>
            <a:off x="3046256" y="3216965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9B78F-2D18-4408-8BF8-B311669807A9}"/>
              </a:ext>
            </a:extLst>
          </p:cNvPr>
          <p:cNvSpPr txBox="1"/>
          <p:nvPr/>
        </p:nvSpPr>
        <p:spPr>
          <a:xfrm>
            <a:off x="3046256" y="4134678"/>
            <a:ext cx="3887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071050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emit()</a:t>
            </a:r>
            <a:r>
              <a:rPr lang="en-US" dirty="0"/>
              <a:t>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(Loads the address of the variable onto the 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emit()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CodeGenException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IOException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       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&amp;&amp; 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decl.getRelAddr());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emit("LOADW");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 if (decl.getScopeLevel() == ScopeLevel.PROGRAM)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emit("LDGADDR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0548" y="5534839"/>
            <a:ext cx="522290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We will extend this method again when</a:t>
            </a:r>
            <a:br>
              <a:rPr lang="en-US" sz="2200" dirty="0"/>
            </a:br>
            <a:r>
              <a:rPr lang="en-US" sz="2200" dirty="0"/>
              <a:t>we consider the topic of arrays in CPRL.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E60CEC-B1EA-4690-9C7B-982C9BE6BA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AST Classes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977581"/>
            <a:ext cx="8229600" cy="3467015"/>
            <a:chOff x="381000" y="1977581"/>
            <a:chExt cx="8229600" cy="3467015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4292277" y="1977581"/>
              <a:ext cx="58349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AST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399052" y="2989506"/>
              <a:ext cx="122148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Declaration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5113415" y="2989506"/>
              <a:ext cx="112210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Statement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3897939" y="4067475"/>
              <a:ext cx="1905971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ProcedureCallStmt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5894767" y="4067475"/>
              <a:ext cx="1224695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ReturnStmt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7349838" y="2989506"/>
              <a:ext cx="1199047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>
                  <a:latin typeface="+mn-lt"/>
                </a:rPr>
                <a:t>Expression</a:t>
              </a:r>
            </a:p>
          </p:txBody>
        </p:sp>
        <p:cxnSp>
          <p:nvCxnSpPr>
            <p:cNvPr id="11281" name="AutoShape 18"/>
            <p:cNvCxnSpPr>
              <a:cxnSpLocks noChangeShapeType="1"/>
              <a:stCxn id="11271" idx="0"/>
              <a:endCxn id="2" idx="3"/>
            </p:cNvCxnSpPr>
            <p:nvPr/>
          </p:nvCxnSpPr>
          <p:spPr bwMode="auto">
            <a:xfrm rot="5400000" flipH="1" flipV="1">
              <a:off x="3041771" y="1447254"/>
              <a:ext cx="510279" cy="257422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2" name="AutoShape 20"/>
            <p:cNvCxnSpPr>
              <a:cxnSpLocks noChangeShapeType="1"/>
              <a:stCxn id="11272" idx="0"/>
              <a:endCxn id="2" idx="3"/>
            </p:cNvCxnSpPr>
            <p:nvPr/>
          </p:nvCxnSpPr>
          <p:spPr bwMode="auto">
            <a:xfrm rot="16200000" flipV="1">
              <a:off x="4874107" y="2189145"/>
              <a:ext cx="510279" cy="10904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3" name="AutoShape 21"/>
            <p:cNvCxnSpPr>
              <a:cxnSpLocks noChangeShapeType="1"/>
              <a:stCxn id="11277" idx="0"/>
              <a:endCxn id="2" idx="3"/>
            </p:cNvCxnSpPr>
            <p:nvPr/>
          </p:nvCxnSpPr>
          <p:spPr bwMode="auto">
            <a:xfrm rot="16200000" flipV="1">
              <a:off x="6011554" y="1051698"/>
              <a:ext cx="510279" cy="33653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11286" name="Text Box 24"/>
            <p:cNvSpPr txBox="1">
              <a:spLocks noChangeArrowheads="1"/>
            </p:cNvSpPr>
            <p:nvPr/>
          </p:nvSpPr>
          <p:spPr bwMode="auto">
            <a:xfrm>
              <a:off x="7288122" y="4067475"/>
              <a:ext cx="1322478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FunctionCall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11287" name="AutoShape 25"/>
            <p:cNvCxnSpPr>
              <a:cxnSpLocks noChangeShapeType="1"/>
              <a:stCxn id="11275" idx="0"/>
              <a:endCxn id="35" idx="3"/>
            </p:cNvCxnSpPr>
            <p:nvPr/>
          </p:nvCxnSpPr>
          <p:spPr bwMode="auto">
            <a:xfrm rot="5400000" flipH="1" flipV="1">
              <a:off x="4972891" y="3365899"/>
              <a:ext cx="579611" cy="8235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8" name="AutoShape 26"/>
            <p:cNvCxnSpPr>
              <a:cxnSpLocks noChangeShapeType="1"/>
              <a:stCxn id="11276" idx="0"/>
              <a:endCxn id="35" idx="3"/>
            </p:cNvCxnSpPr>
            <p:nvPr/>
          </p:nvCxnSpPr>
          <p:spPr bwMode="auto">
            <a:xfrm rot="16200000" flipV="1">
              <a:off x="5800986" y="3361346"/>
              <a:ext cx="579611" cy="83264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90" name="AutoShape 28"/>
            <p:cNvCxnSpPr>
              <a:cxnSpLocks noChangeShapeType="1"/>
              <a:stCxn id="11286" idx="0"/>
              <a:endCxn id="39" idx="3"/>
            </p:cNvCxnSpPr>
            <p:nvPr/>
          </p:nvCxnSpPr>
          <p:spPr bwMode="auto">
            <a:xfrm rot="5400000" flipH="1" flipV="1">
              <a:off x="7659556" y="3777670"/>
              <a:ext cx="57961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046784" y="4067475"/>
              <a:ext cx="172322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SubprogramDecl</a:t>
              </a:r>
              <a:endParaRPr lang="en-US" sz="1600" i="1" dirty="0">
                <a:latin typeface="+mn-lt"/>
              </a:endParaRPr>
            </a:p>
          </p:txBody>
        </p:sp>
        <p:cxnSp>
          <p:nvCxnSpPr>
            <p:cNvPr id="32" name="Elbow Connector 31"/>
            <p:cNvCxnSpPr>
              <a:stCxn id="30" idx="0"/>
              <a:endCxn id="31" idx="3"/>
            </p:cNvCxnSpPr>
            <p:nvPr/>
          </p:nvCxnSpPr>
          <p:spPr bwMode="auto">
            <a:xfrm rot="16200000" flipV="1">
              <a:off x="2169293" y="3328369"/>
              <a:ext cx="579611" cy="8986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447800" y="5105400"/>
              <a:ext cx="13801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FunctionDecl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2918388" y="5105400"/>
              <a:ext cx="15404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ProcedureDecl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36" name="Elbow Connector 35"/>
            <p:cNvCxnSpPr>
              <a:stCxn id="33" idx="0"/>
              <a:endCxn id="37" idx="3"/>
            </p:cNvCxnSpPr>
            <p:nvPr/>
          </p:nvCxnSpPr>
          <p:spPr bwMode="auto">
            <a:xfrm rot="5400000" flipH="1" flipV="1">
              <a:off x="2256446" y="4453447"/>
              <a:ext cx="533400" cy="77050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8" name="Elbow Connector 37"/>
            <p:cNvCxnSpPr>
              <a:stCxn id="34" idx="0"/>
              <a:endCxn id="37" idx="3"/>
            </p:cNvCxnSpPr>
            <p:nvPr/>
          </p:nvCxnSpPr>
          <p:spPr bwMode="auto">
            <a:xfrm rot="16200000" flipV="1">
              <a:off x="3031815" y="4448584"/>
              <a:ext cx="533400" cy="7802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81000" y="4067475"/>
              <a:ext cx="1553310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ParameterDecl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2" name="Elbow Connector 41"/>
            <p:cNvCxnSpPr>
              <a:stCxn id="40" idx="0"/>
              <a:endCxn id="31" idx="3"/>
            </p:cNvCxnSpPr>
            <p:nvPr/>
          </p:nvCxnSpPr>
          <p:spPr bwMode="auto">
            <a:xfrm rot="5400000" flipH="1" flipV="1">
              <a:off x="1293921" y="3351599"/>
              <a:ext cx="579611" cy="8521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2" name="Isosceles Triangle 1"/>
            <p:cNvSpPr/>
            <p:nvPr/>
          </p:nvSpPr>
          <p:spPr bwMode="auto">
            <a:xfrm>
              <a:off x="4495285" y="2326230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92105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558572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>
              <a:off x="2819660" y="4419003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7860623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Parameters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inc(var n : Integer)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n + 1;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inc;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inc(x);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1F53113-F4AE-4FA6-88FC-9C7B2F2E2F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5145" y="5257800"/>
            <a:ext cx="62937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What value is printed?  If “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/>
              <a:t>” is removed from</a:t>
            </a:r>
          </a:p>
          <a:p>
            <a:pPr algn="l"/>
            <a:r>
              <a:rPr lang="en-US" sz="2200" dirty="0"/>
              <a:t>the parameter declaration, what value is printed?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// which y?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8;   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334DE00-88B2-450E-8DA6-A9D78C1329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9195" y="2367171"/>
            <a:ext cx="324800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Variables and constants</a:t>
            </a:r>
          </a:p>
          <a:p>
            <a:pPr algn="l"/>
            <a:r>
              <a:rPr lang="en-US" sz="2200" dirty="0"/>
              <a:t>can be declared at the</a:t>
            </a:r>
          </a:p>
          <a:p>
            <a:pPr algn="l"/>
            <a:r>
              <a:rPr lang="en-US" sz="2200" dirty="0"/>
              <a:t>program (global) level or</a:t>
            </a:r>
          </a:p>
          <a:p>
            <a:pPr algn="l"/>
            <a:r>
              <a:rPr lang="en-US" sz="2200" dirty="0"/>
              <a:t>at the subprogram level,</a:t>
            </a:r>
          </a:p>
          <a:p>
            <a:pPr algn="l"/>
            <a:r>
              <a:rPr lang="en-US" sz="2200" dirty="0"/>
              <a:t>introducing the concept</a:t>
            </a:r>
          </a:p>
          <a:p>
            <a:pPr algn="l"/>
            <a:r>
              <a:rPr lang="en-US" sz="2200" dirty="0"/>
              <a:t>of scope.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Level of a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During code generation, when a variable or named value is referenced in the statement part of a program or subprogram, we need to be able to determine where the variable was declared.</a:t>
            </a:r>
          </a:p>
          <a:p>
            <a:r>
              <a:rPr lang="en-US" sz="2350" dirty="0"/>
              <a:t>Class </a:t>
            </a:r>
            <a:r>
              <a:rPr lang="en-US" sz="2350" dirty="0" err="1">
                <a:latin typeface="Consolas" panose="020B0609020204030204" pitchFamily="49" charset="0"/>
              </a:rPr>
              <a:t>IdTable</a:t>
            </a:r>
            <a:r>
              <a:rPr lang="en-US" sz="2350" dirty="0"/>
              <a:t> contains a method </a:t>
            </a:r>
            <a:r>
              <a:rPr lang="en-US" sz="2350" dirty="0" err="1">
                <a:latin typeface="Consolas" panose="020B0609020204030204" pitchFamily="49" charset="0"/>
              </a:rPr>
              <a:t>getCurrentLevel</a:t>
            </a:r>
            <a:r>
              <a:rPr lang="en-US" sz="2350" dirty="0">
                <a:latin typeface="Consolas" panose="020B0609020204030204" pitchFamily="49" charset="0"/>
              </a:rPr>
              <a:t>()</a:t>
            </a:r>
            <a:r>
              <a:rPr lang="en-US" sz="2350" dirty="0"/>
              <a:t> that returns the block nesting level for the current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for objects declared at the outermost (program)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for objects declared within a subprogram.</a:t>
            </a:r>
          </a:p>
          <a:p>
            <a:r>
              <a:rPr lang="en-US" sz="2350" dirty="0"/>
              <a:t>When a variable is </a:t>
            </a:r>
            <a:r>
              <a:rPr lang="en-US" sz="2350" b="1" dirty="0"/>
              <a:t>declared</a:t>
            </a:r>
            <a:r>
              <a:rPr lang="en-US" sz="2350" dirty="0"/>
              <a:t>, the declaration is initialized with the current level.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idTable.getCurrentLevel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(identifiers, </a:t>
            </a:r>
            <a:r>
              <a:rPr lang="en-US" sz="1800" dirty="0" err="1">
                <a:latin typeface="Consolas" panose="020B0609020204030204" pitchFamily="49" charset="0"/>
              </a:rPr>
              <a:t>varType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115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5461</TotalTime>
  <Words>4176</Words>
  <Application>Microsoft Office PowerPoint</Application>
  <PresentationFormat>On-screen Show (4:3)</PresentationFormat>
  <Paragraphs>841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Consolas</vt:lpstr>
      <vt:lpstr>SoftMoore2</vt:lpstr>
      <vt:lpstr>Subprograms</vt:lpstr>
      <vt:lpstr>Subprograms</vt:lpstr>
      <vt:lpstr>Grammar Rules Relevant to Subprograms</vt:lpstr>
      <vt:lpstr>Grammar Rules Relevant to Subprograms (continued)</vt:lpstr>
      <vt:lpstr>Relevant Parser Methods (based on grammar rules)</vt:lpstr>
      <vt:lpstr>Relevant AST Classes</vt:lpstr>
      <vt:lpstr>Procedure Example – Parameters</vt:lpstr>
      <vt:lpstr>Procedure Example – Scope</vt:lpstr>
      <vt:lpstr>The Scope Level of a Variable Declaration</vt:lpstr>
      <vt:lpstr>Example: Scope Levels</vt:lpstr>
      <vt:lpstr>Class IdTable</vt:lpstr>
      <vt:lpstr>Class IdTable (continued)</vt:lpstr>
      <vt:lpstr>Selected Methods in Class IdTable</vt:lpstr>
      <vt:lpstr>Selected Methods in Class IdTable (continued)</vt:lpstr>
      <vt:lpstr>Constraint Rules for Subprograms</vt:lpstr>
      <vt:lpstr>Constraint Rules for Subprograms (continued)</vt:lpstr>
      <vt:lpstr>Runtime Organization for Subprograms </vt:lpstr>
      <vt:lpstr>CVM Instructions for Subprograms</vt:lpstr>
      <vt:lpstr>Active Subprograms</vt:lpstr>
      <vt:lpstr>Activation Record (a.k.a. Frame)</vt:lpstr>
      <vt:lpstr>Return Value Part of an Activation Record</vt:lpstr>
      <vt:lpstr>Parameter Part of an Activation Record</vt:lpstr>
      <vt:lpstr>Context Part of an Activation Record</vt:lpstr>
      <vt:lpstr>Local Variable Part of an Activation Record</vt:lpstr>
      <vt:lpstr>Local Variable Part of an Activation Record (continued)</vt:lpstr>
      <vt:lpstr>Temporary Part of an Activation Record</vt:lpstr>
      <vt:lpstr>Example: Temporary Part of an Activation Record</vt:lpstr>
      <vt:lpstr>Example: Temporary Part of an Activation Record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Subprogram with Parameters</vt:lpstr>
      <vt:lpstr>Activation Record for Procedure P3</vt:lpstr>
      <vt:lpstr>Supporting Recursion</vt:lpstr>
      <vt:lpstr>Supporting Recursion (continued)</vt:lpstr>
      <vt:lpstr>Loading a Program</vt:lpstr>
      <vt:lpstr>General Discussion of Parameters</vt:lpstr>
      <vt:lpstr>General Discussion of Parameters (continued)</vt:lpstr>
      <vt:lpstr>Converting NamedValue to Variable</vt:lpstr>
      <vt:lpstr>Converting NamedValue to Variable (continued)</vt:lpstr>
      <vt:lpstr>Converting NamedValue to Variable (continued)</vt:lpstr>
      <vt:lpstr>Calling a Subprogram</vt:lpstr>
      <vt:lpstr>PROC Instruction versus ALLOC Instruction</vt:lpstr>
      <vt:lpstr>Return Instruction</vt:lpstr>
      <vt:lpstr>Returning from a Subprogram</vt:lpstr>
      <vt:lpstr>Referencing Local Variables and Parameters</vt:lpstr>
      <vt:lpstr>Referencing Global Variables</vt:lpstr>
      <vt:lpstr>Example: Activation Record</vt:lpstr>
      <vt:lpstr>Activation Record for Procedure P3</vt:lpstr>
      <vt:lpstr>Referencing Variables and Parameters for P3</vt:lpstr>
      <vt:lpstr>Variable (var) Parameters</vt:lpstr>
      <vt:lpstr>Example: Activation Record</vt:lpstr>
      <vt:lpstr>Activation Record for Procedure P4 (after call p(x, 6))</vt:lpstr>
      <vt:lpstr>Referencing Variables and Parameters for P4</vt:lpstr>
      <vt:lpstr>Method emit() for Class Variable (Loads the address of the variable onto the stack)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Subprograms</dc:title>
  <dc:creator>John I. Moore, Jr.</dc:creator>
  <cp:lastModifiedBy>John Moore</cp:lastModifiedBy>
  <cp:revision>306</cp:revision>
  <cp:lastPrinted>2020-04-12T11:40:45Z</cp:lastPrinted>
  <dcterms:created xsi:type="dcterms:W3CDTF">2005-01-12T21:47:45Z</dcterms:created>
  <dcterms:modified xsi:type="dcterms:W3CDTF">2020-04-12T11:40:54Z</dcterms:modified>
</cp:coreProperties>
</file>