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9" r:id="rId5"/>
    <p:sldId id="258" r:id="rId6"/>
    <p:sldId id="282" r:id="rId7"/>
    <p:sldId id="261" r:id="rId8"/>
    <p:sldId id="262" r:id="rId9"/>
    <p:sldId id="281" r:id="rId10"/>
    <p:sldId id="278" r:id="rId11"/>
    <p:sldId id="284" r:id="rId12"/>
    <p:sldId id="285" r:id="rId13"/>
    <p:sldId id="286" r:id="rId14"/>
    <p:sldId id="287" r:id="rId15"/>
    <p:sldId id="288" r:id="rId16"/>
    <p:sldId id="289" r:id="rId17"/>
    <p:sldId id="279" r:id="rId18"/>
    <p:sldId id="280" r:id="rId19"/>
    <p:sldId id="283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B90000"/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>
      <p:cViewPr varScale="1">
        <p:scale>
          <a:sx n="79" d="100"/>
          <a:sy n="79" d="100"/>
        </p:scale>
        <p:origin x="96" y="8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07E9A3-082F-4133-A11C-26167F14A3C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ED54673-6EA2-4AC3-90E9-C99A694C2CBD}">
      <dgm:prSet phldrT="[Texto]"/>
      <dgm:spPr/>
      <dgm:t>
        <a:bodyPr/>
        <a:lstStyle/>
        <a:p>
          <a:pPr algn="just">
            <a:buFontTx/>
            <a:buChar char="-"/>
          </a:pPr>
          <a:r>
            <a:rPr lang="pt-BR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rPr>
            <a:t>Plataforma de educação online focada em programação e tecnologia.</a:t>
          </a:r>
          <a:endParaRPr lang="pt-BR" dirty="0">
            <a:solidFill>
              <a:schemeClr val="bg1"/>
            </a:solidFill>
          </a:endParaRPr>
        </a:p>
      </dgm:t>
    </dgm:pt>
    <dgm:pt modelId="{E7564A0A-BCAB-4521-925F-4D487667DA07}" type="parTrans" cxnId="{8ED7A625-9676-4FB1-927B-806893D1BC17}">
      <dgm:prSet/>
      <dgm:spPr/>
      <dgm:t>
        <a:bodyPr/>
        <a:lstStyle/>
        <a:p>
          <a:endParaRPr lang="pt-BR"/>
        </a:p>
      </dgm:t>
    </dgm:pt>
    <dgm:pt modelId="{82395ECA-8725-4694-AF27-9686B69BD31D}" type="sibTrans" cxnId="{8ED7A625-9676-4FB1-927B-806893D1BC17}">
      <dgm:prSet/>
      <dgm:spPr/>
      <dgm:t>
        <a:bodyPr/>
        <a:lstStyle/>
        <a:p>
          <a:endParaRPr lang="pt-BR"/>
        </a:p>
      </dgm:t>
    </dgm:pt>
    <dgm:pt modelId="{EF4FD0CD-0CD9-4256-9580-D36467B1FDE4}">
      <dgm:prSet phldrT="[Texto]"/>
      <dgm:spPr/>
      <dgm:t>
        <a:bodyPr/>
        <a:lstStyle/>
        <a:p>
          <a:pPr>
            <a:buFontTx/>
            <a:buChar char="-"/>
          </a:pPr>
          <a:r>
            <a:rPr lang="pt-BR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rPr>
            <a:t>Capacitação de alunos: impulsionar suas carreiras.</a:t>
          </a:r>
          <a:endParaRPr lang="pt-BR" dirty="0">
            <a:solidFill>
              <a:schemeClr val="bg1"/>
            </a:solidFill>
          </a:endParaRPr>
        </a:p>
      </dgm:t>
    </dgm:pt>
    <dgm:pt modelId="{FFC80AFE-AE5A-40F5-B692-BBDFD1508C49}" type="parTrans" cxnId="{B8FF9035-37B6-45C2-BE90-CFDE4B12F38E}">
      <dgm:prSet/>
      <dgm:spPr/>
      <dgm:t>
        <a:bodyPr/>
        <a:lstStyle/>
        <a:p>
          <a:endParaRPr lang="pt-BR"/>
        </a:p>
      </dgm:t>
    </dgm:pt>
    <dgm:pt modelId="{0ED37497-8E0D-41B7-80B7-5C2000C865E4}" type="sibTrans" cxnId="{B8FF9035-37B6-45C2-BE90-CFDE4B12F38E}">
      <dgm:prSet/>
      <dgm:spPr/>
      <dgm:t>
        <a:bodyPr/>
        <a:lstStyle/>
        <a:p>
          <a:endParaRPr lang="pt-BR"/>
        </a:p>
      </dgm:t>
    </dgm:pt>
    <dgm:pt modelId="{2873DC32-5458-4571-A5D3-7917B49B94D5}">
      <dgm:prSet phldrT="[Texto]"/>
      <dgm:spPr/>
      <dgm:t>
        <a:bodyPr/>
        <a:lstStyle/>
        <a:p>
          <a:pPr>
            <a:buFontTx/>
            <a:buChar char="-"/>
          </a:pPr>
          <a:r>
            <a:rPr lang="pt-BR" dirty="0">
              <a:effectLst/>
              <a:latin typeface="Arial" panose="020B0604020202020204" pitchFamily="34" charset="0"/>
              <a:ea typeface="Times New Roman" panose="02020603050405020304" pitchFamily="18" charset="0"/>
            </a:rPr>
            <a:t>Variedade de cursos oferecidos. Desde linguagens de programação populares até áreas especializadas como inteligência artificial e segurança cibernética.</a:t>
          </a:r>
          <a:endParaRPr lang="pt-BR" dirty="0"/>
        </a:p>
      </dgm:t>
    </dgm:pt>
    <dgm:pt modelId="{FDACF91C-09E8-438D-A6CF-4FA550B5E214}" type="parTrans" cxnId="{F5A8836B-4E49-4185-A1C6-636A3754247B}">
      <dgm:prSet/>
      <dgm:spPr/>
      <dgm:t>
        <a:bodyPr/>
        <a:lstStyle/>
        <a:p>
          <a:endParaRPr lang="pt-BR"/>
        </a:p>
      </dgm:t>
    </dgm:pt>
    <dgm:pt modelId="{03A888B0-C054-4C18-9874-E410BFE830AE}" type="sibTrans" cxnId="{F5A8836B-4E49-4185-A1C6-636A3754247B}">
      <dgm:prSet/>
      <dgm:spPr/>
      <dgm:t>
        <a:bodyPr/>
        <a:lstStyle/>
        <a:p>
          <a:endParaRPr lang="pt-BR"/>
        </a:p>
      </dgm:t>
    </dgm:pt>
    <dgm:pt modelId="{3D6CB64F-CA7C-40E9-BDDA-D16E89850C6F}">
      <dgm:prSet/>
      <dgm:spPr/>
      <dgm:t>
        <a:bodyPr/>
        <a:lstStyle/>
        <a:p>
          <a:pPr>
            <a:buFontTx/>
            <a:buChar char="-"/>
          </a:pPr>
          <a:r>
            <a:rPr lang="pt-BR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rPr>
            <a:t>Certificados reconhecidos e suporte contínuo.</a:t>
          </a:r>
          <a:endParaRPr lang="pt-BR" dirty="0">
            <a:solidFill>
              <a:schemeClr val="bg1"/>
            </a:solidFill>
          </a:endParaRPr>
        </a:p>
      </dgm:t>
    </dgm:pt>
    <dgm:pt modelId="{6DAE4CF9-19F1-450F-BB1B-DEC5CEAD7033}" type="parTrans" cxnId="{20111953-FD8F-4C2A-B518-26EDE3211DD0}">
      <dgm:prSet/>
      <dgm:spPr/>
      <dgm:t>
        <a:bodyPr/>
        <a:lstStyle/>
        <a:p>
          <a:endParaRPr lang="pt-BR"/>
        </a:p>
      </dgm:t>
    </dgm:pt>
    <dgm:pt modelId="{907435CC-DB7B-485D-BA03-0B1C684A4ACF}" type="sibTrans" cxnId="{20111953-FD8F-4C2A-B518-26EDE3211DD0}">
      <dgm:prSet/>
      <dgm:spPr/>
      <dgm:t>
        <a:bodyPr/>
        <a:lstStyle/>
        <a:p>
          <a:endParaRPr lang="pt-BR"/>
        </a:p>
      </dgm:t>
    </dgm:pt>
    <dgm:pt modelId="{F4DE52E4-64ED-492F-95FD-A2B725770D20}" type="pres">
      <dgm:prSet presAssocID="{6207E9A3-082F-4133-A11C-26167F14A3C8}" presName="outerComposite" presStyleCnt="0">
        <dgm:presLayoutVars>
          <dgm:chMax val="5"/>
          <dgm:dir/>
          <dgm:resizeHandles val="exact"/>
        </dgm:presLayoutVars>
      </dgm:prSet>
      <dgm:spPr/>
    </dgm:pt>
    <dgm:pt modelId="{220E55F8-EDF2-464A-8D4F-FA2EC10C7D38}" type="pres">
      <dgm:prSet presAssocID="{6207E9A3-082F-4133-A11C-26167F14A3C8}" presName="dummyMaxCanvas" presStyleCnt="0">
        <dgm:presLayoutVars/>
      </dgm:prSet>
      <dgm:spPr/>
    </dgm:pt>
    <dgm:pt modelId="{B330EF64-F5D0-414C-9DA5-5CB3B5E4F070}" type="pres">
      <dgm:prSet presAssocID="{6207E9A3-082F-4133-A11C-26167F14A3C8}" presName="FourNodes_1" presStyleLbl="node1" presStyleIdx="0" presStyleCnt="4">
        <dgm:presLayoutVars>
          <dgm:bulletEnabled val="1"/>
        </dgm:presLayoutVars>
      </dgm:prSet>
      <dgm:spPr/>
    </dgm:pt>
    <dgm:pt modelId="{9DC7D237-CB20-4CE1-9A08-267C919D7E67}" type="pres">
      <dgm:prSet presAssocID="{6207E9A3-082F-4133-A11C-26167F14A3C8}" presName="FourNodes_2" presStyleLbl="node1" presStyleIdx="1" presStyleCnt="4">
        <dgm:presLayoutVars>
          <dgm:bulletEnabled val="1"/>
        </dgm:presLayoutVars>
      </dgm:prSet>
      <dgm:spPr/>
    </dgm:pt>
    <dgm:pt modelId="{6F144F36-49C2-49E0-AFC2-49B384BCBC0E}" type="pres">
      <dgm:prSet presAssocID="{6207E9A3-082F-4133-A11C-26167F14A3C8}" presName="FourNodes_3" presStyleLbl="node1" presStyleIdx="2" presStyleCnt="4">
        <dgm:presLayoutVars>
          <dgm:bulletEnabled val="1"/>
        </dgm:presLayoutVars>
      </dgm:prSet>
      <dgm:spPr/>
    </dgm:pt>
    <dgm:pt modelId="{CB5628FE-59C3-4895-9161-973E65083E19}" type="pres">
      <dgm:prSet presAssocID="{6207E9A3-082F-4133-A11C-26167F14A3C8}" presName="FourNodes_4" presStyleLbl="node1" presStyleIdx="3" presStyleCnt="4" custLinFactNeighborX="-1350">
        <dgm:presLayoutVars>
          <dgm:bulletEnabled val="1"/>
        </dgm:presLayoutVars>
      </dgm:prSet>
      <dgm:spPr/>
    </dgm:pt>
    <dgm:pt modelId="{EF8D9FB6-6D0A-4CB5-972C-CEA0F9770E6F}" type="pres">
      <dgm:prSet presAssocID="{6207E9A3-082F-4133-A11C-26167F14A3C8}" presName="FourConn_1-2" presStyleLbl="fgAccFollowNode1" presStyleIdx="0" presStyleCnt="3">
        <dgm:presLayoutVars>
          <dgm:bulletEnabled val="1"/>
        </dgm:presLayoutVars>
      </dgm:prSet>
      <dgm:spPr/>
    </dgm:pt>
    <dgm:pt modelId="{CCE528F4-B102-4C14-86AB-61660032B257}" type="pres">
      <dgm:prSet presAssocID="{6207E9A3-082F-4133-A11C-26167F14A3C8}" presName="FourConn_2-3" presStyleLbl="fgAccFollowNode1" presStyleIdx="1" presStyleCnt="3">
        <dgm:presLayoutVars>
          <dgm:bulletEnabled val="1"/>
        </dgm:presLayoutVars>
      </dgm:prSet>
      <dgm:spPr/>
    </dgm:pt>
    <dgm:pt modelId="{AA39CF27-321A-438E-AA83-CD6E1012E8B8}" type="pres">
      <dgm:prSet presAssocID="{6207E9A3-082F-4133-A11C-26167F14A3C8}" presName="FourConn_3-4" presStyleLbl="fgAccFollowNode1" presStyleIdx="2" presStyleCnt="3">
        <dgm:presLayoutVars>
          <dgm:bulletEnabled val="1"/>
        </dgm:presLayoutVars>
      </dgm:prSet>
      <dgm:spPr/>
    </dgm:pt>
    <dgm:pt modelId="{797C1EB0-3C4D-4ECB-8808-86291732900F}" type="pres">
      <dgm:prSet presAssocID="{6207E9A3-082F-4133-A11C-26167F14A3C8}" presName="FourNodes_1_text" presStyleLbl="node1" presStyleIdx="3" presStyleCnt="4">
        <dgm:presLayoutVars>
          <dgm:bulletEnabled val="1"/>
        </dgm:presLayoutVars>
      </dgm:prSet>
      <dgm:spPr/>
    </dgm:pt>
    <dgm:pt modelId="{227A42F8-4D1A-4E54-893D-78AAC657F2B8}" type="pres">
      <dgm:prSet presAssocID="{6207E9A3-082F-4133-A11C-26167F14A3C8}" presName="FourNodes_2_text" presStyleLbl="node1" presStyleIdx="3" presStyleCnt="4">
        <dgm:presLayoutVars>
          <dgm:bulletEnabled val="1"/>
        </dgm:presLayoutVars>
      </dgm:prSet>
      <dgm:spPr/>
    </dgm:pt>
    <dgm:pt modelId="{18A727DC-2DF9-4B75-86C3-03A5B7329E83}" type="pres">
      <dgm:prSet presAssocID="{6207E9A3-082F-4133-A11C-26167F14A3C8}" presName="FourNodes_3_text" presStyleLbl="node1" presStyleIdx="3" presStyleCnt="4">
        <dgm:presLayoutVars>
          <dgm:bulletEnabled val="1"/>
        </dgm:presLayoutVars>
      </dgm:prSet>
      <dgm:spPr/>
    </dgm:pt>
    <dgm:pt modelId="{0E625B39-167F-43A7-A2BA-3C5B67BD6B8E}" type="pres">
      <dgm:prSet presAssocID="{6207E9A3-082F-4133-A11C-26167F14A3C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5617504-C1B7-4A8F-B9D8-C04AFCE59226}" type="presOf" srcId="{EF4FD0CD-0CD9-4256-9580-D36467B1FDE4}" destId="{227A42F8-4D1A-4E54-893D-78AAC657F2B8}" srcOrd="1" destOrd="0" presId="urn:microsoft.com/office/officeart/2005/8/layout/vProcess5"/>
    <dgm:cxn modelId="{8ED7A625-9676-4FB1-927B-806893D1BC17}" srcId="{6207E9A3-082F-4133-A11C-26167F14A3C8}" destId="{DED54673-6EA2-4AC3-90E9-C99A694C2CBD}" srcOrd="0" destOrd="0" parTransId="{E7564A0A-BCAB-4521-925F-4D487667DA07}" sibTransId="{82395ECA-8725-4694-AF27-9686B69BD31D}"/>
    <dgm:cxn modelId="{75F9912D-D3B8-4818-9FE1-7FAE26299A25}" type="presOf" srcId="{2873DC32-5458-4571-A5D3-7917B49B94D5}" destId="{18A727DC-2DF9-4B75-86C3-03A5B7329E83}" srcOrd="1" destOrd="0" presId="urn:microsoft.com/office/officeart/2005/8/layout/vProcess5"/>
    <dgm:cxn modelId="{B8FF9035-37B6-45C2-BE90-CFDE4B12F38E}" srcId="{6207E9A3-082F-4133-A11C-26167F14A3C8}" destId="{EF4FD0CD-0CD9-4256-9580-D36467B1FDE4}" srcOrd="1" destOrd="0" parTransId="{FFC80AFE-AE5A-40F5-B692-BBDFD1508C49}" sibTransId="{0ED37497-8E0D-41B7-80B7-5C2000C865E4}"/>
    <dgm:cxn modelId="{19EDD43C-55D6-443C-988B-F5C1743046AC}" type="presOf" srcId="{3D6CB64F-CA7C-40E9-BDDA-D16E89850C6F}" destId="{0E625B39-167F-43A7-A2BA-3C5B67BD6B8E}" srcOrd="1" destOrd="0" presId="urn:microsoft.com/office/officeart/2005/8/layout/vProcess5"/>
    <dgm:cxn modelId="{F5A8836B-4E49-4185-A1C6-636A3754247B}" srcId="{6207E9A3-082F-4133-A11C-26167F14A3C8}" destId="{2873DC32-5458-4571-A5D3-7917B49B94D5}" srcOrd="2" destOrd="0" parTransId="{FDACF91C-09E8-438D-A6CF-4FA550B5E214}" sibTransId="{03A888B0-C054-4C18-9874-E410BFE830AE}"/>
    <dgm:cxn modelId="{20111953-FD8F-4C2A-B518-26EDE3211DD0}" srcId="{6207E9A3-082F-4133-A11C-26167F14A3C8}" destId="{3D6CB64F-CA7C-40E9-BDDA-D16E89850C6F}" srcOrd="3" destOrd="0" parTransId="{6DAE4CF9-19F1-450F-BB1B-DEC5CEAD7033}" sibTransId="{907435CC-DB7B-485D-BA03-0B1C684A4ACF}"/>
    <dgm:cxn modelId="{640A6078-4523-408B-A4C4-9E34EE29FFD4}" type="presOf" srcId="{EF4FD0CD-0CD9-4256-9580-D36467B1FDE4}" destId="{9DC7D237-CB20-4CE1-9A08-267C919D7E67}" srcOrd="0" destOrd="0" presId="urn:microsoft.com/office/officeart/2005/8/layout/vProcess5"/>
    <dgm:cxn modelId="{62EC2090-CC05-449C-AAC5-9E1C7B5FD735}" type="presOf" srcId="{6207E9A3-082F-4133-A11C-26167F14A3C8}" destId="{F4DE52E4-64ED-492F-95FD-A2B725770D20}" srcOrd="0" destOrd="0" presId="urn:microsoft.com/office/officeart/2005/8/layout/vProcess5"/>
    <dgm:cxn modelId="{654941AD-7042-4074-BE1C-D26747F247C9}" type="presOf" srcId="{DED54673-6EA2-4AC3-90E9-C99A694C2CBD}" destId="{797C1EB0-3C4D-4ECB-8808-86291732900F}" srcOrd="1" destOrd="0" presId="urn:microsoft.com/office/officeart/2005/8/layout/vProcess5"/>
    <dgm:cxn modelId="{C9861EBC-0337-47FB-A998-33A6AE40628B}" type="presOf" srcId="{03A888B0-C054-4C18-9874-E410BFE830AE}" destId="{AA39CF27-321A-438E-AA83-CD6E1012E8B8}" srcOrd="0" destOrd="0" presId="urn:microsoft.com/office/officeart/2005/8/layout/vProcess5"/>
    <dgm:cxn modelId="{861D69BF-F84A-4413-8749-59696F6EF65F}" type="presOf" srcId="{DED54673-6EA2-4AC3-90E9-C99A694C2CBD}" destId="{B330EF64-F5D0-414C-9DA5-5CB3B5E4F070}" srcOrd="0" destOrd="0" presId="urn:microsoft.com/office/officeart/2005/8/layout/vProcess5"/>
    <dgm:cxn modelId="{9A2E41D3-1874-4456-A477-42E8DE2C4168}" type="presOf" srcId="{3D6CB64F-CA7C-40E9-BDDA-D16E89850C6F}" destId="{CB5628FE-59C3-4895-9161-973E65083E19}" srcOrd="0" destOrd="0" presId="urn:microsoft.com/office/officeart/2005/8/layout/vProcess5"/>
    <dgm:cxn modelId="{115C59EF-E0A6-4B12-B419-52C2881577CD}" type="presOf" srcId="{82395ECA-8725-4694-AF27-9686B69BD31D}" destId="{EF8D9FB6-6D0A-4CB5-972C-CEA0F9770E6F}" srcOrd="0" destOrd="0" presId="urn:microsoft.com/office/officeart/2005/8/layout/vProcess5"/>
    <dgm:cxn modelId="{4C65F5F4-362C-43E0-AE09-E6514D372227}" type="presOf" srcId="{2873DC32-5458-4571-A5D3-7917B49B94D5}" destId="{6F144F36-49C2-49E0-AFC2-49B384BCBC0E}" srcOrd="0" destOrd="0" presId="urn:microsoft.com/office/officeart/2005/8/layout/vProcess5"/>
    <dgm:cxn modelId="{4ECED0FA-152B-4491-AEE8-84ECCAAE0554}" type="presOf" srcId="{0ED37497-8E0D-41B7-80B7-5C2000C865E4}" destId="{CCE528F4-B102-4C14-86AB-61660032B257}" srcOrd="0" destOrd="0" presId="urn:microsoft.com/office/officeart/2005/8/layout/vProcess5"/>
    <dgm:cxn modelId="{BEB191A8-18EC-4933-A4ED-737CDF08754B}" type="presParOf" srcId="{F4DE52E4-64ED-492F-95FD-A2B725770D20}" destId="{220E55F8-EDF2-464A-8D4F-FA2EC10C7D38}" srcOrd="0" destOrd="0" presId="urn:microsoft.com/office/officeart/2005/8/layout/vProcess5"/>
    <dgm:cxn modelId="{FC67D344-2157-4FDC-B4F4-3DDA6689E84F}" type="presParOf" srcId="{F4DE52E4-64ED-492F-95FD-A2B725770D20}" destId="{B330EF64-F5D0-414C-9DA5-5CB3B5E4F070}" srcOrd="1" destOrd="0" presId="urn:microsoft.com/office/officeart/2005/8/layout/vProcess5"/>
    <dgm:cxn modelId="{1ACE9F38-0846-4716-8F10-89531FC6FAFA}" type="presParOf" srcId="{F4DE52E4-64ED-492F-95FD-A2B725770D20}" destId="{9DC7D237-CB20-4CE1-9A08-267C919D7E67}" srcOrd="2" destOrd="0" presId="urn:microsoft.com/office/officeart/2005/8/layout/vProcess5"/>
    <dgm:cxn modelId="{CEF7C1F3-2C2E-44F6-8BB8-B50616FBF3DC}" type="presParOf" srcId="{F4DE52E4-64ED-492F-95FD-A2B725770D20}" destId="{6F144F36-49C2-49E0-AFC2-49B384BCBC0E}" srcOrd="3" destOrd="0" presId="urn:microsoft.com/office/officeart/2005/8/layout/vProcess5"/>
    <dgm:cxn modelId="{0A549E03-5AE4-4B9F-A7FB-6C04D992923D}" type="presParOf" srcId="{F4DE52E4-64ED-492F-95FD-A2B725770D20}" destId="{CB5628FE-59C3-4895-9161-973E65083E19}" srcOrd="4" destOrd="0" presId="urn:microsoft.com/office/officeart/2005/8/layout/vProcess5"/>
    <dgm:cxn modelId="{675A6B4A-E571-4308-97A8-8D4038817A42}" type="presParOf" srcId="{F4DE52E4-64ED-492F-95FD-A2B725770D20}" destId="{EF8D9FB6-6D0A-4CB5-972C-CEA0F9770E6F}" srcOrd="5" destOrd="0" presId="urn:microsoft.com/office/officeart/2005/8/layout/vProcess5"/>
    <dgm:cxn modelId="{B81C4009-7879-43C5-B2DA-FDAC561E80CB}" type="presParOf" srcId="{F4DE52E4-64ED-492F-95FD-A2B725770D20}" destId="{CCE528F4-B102-4C14-86AB-61660032B257}" srcOrd="6" destOrd="0" presId="urn:microsoft.com/office/officeart/2005/8/layout/vProcess5"/>
    <dgm:cxn modelId="{0ADDEA09-AEEE-498E-B6DF-B310B286AF64}" type="presParOf" srcId="{F4DE52E4-64ED-492F-95FD-A2B725770D20}" destId="{AA39CF27-321A-438E-AA83-CD6E1012E8B8}" srcOrd="7" destOrd="0" presId="urn:microsoft.com/office/officeart/2005/8/layout/vProcess5"/>
    <dgm:cxn modelId="{1841B093-882E-40DE-AC48-2819C7FA5CA2}" type="presParOf" srcId="{F4DE52E4-64ED-492F-95FD-A2B725770D20}" destId="{797C1EB0-3C4D-4ECB-8808-86291732900F}" srcOrd="8" destOrd="0" presId="urn:microsoft.com/office/officeart/2005/8/layout/vProcess5"/>
    <dgm:cxn modelId="{CAFE196E-0513-44BC-967F-70E98F0914ED}" type="presParOf" srcId="{F4DE52E4-64ED-492F-95FD-A2B725770D20}" destId="{227A42F8-4D1A-4E54-893D-78AAC657F2B8}" srcOrd="9" destOrd="0" presId="urn:microsoft.com/office/officeart/2005/8/layout/vProcess5"/>
    <dgm:cxn modelId="{B53BE726-F3AD-4ABE-8166-184FB6EEB333}" type="presParOf" srcId="{F4DE52E4-64ED-492F-95FD-A2B725770D20}" destId="{18A727DC-2DF9-4B75-86C3-03A5B7329E83}" srcOrd="10" destOrd="0" presId="urn:microsoft.com/office/officeart/2005/8/layout/vProcess5"/>
    <dgm:cxn modelId="{885BD44C-6153-405C-9873-0291C37B9D4B}" type="presParOf" srcId="{F4DE52E4-64ED-492F-95FD-A2B725770D20}" destId="{0E625B39-167F-43A7-A2BA-3C5B67BD6B8E}" srcOrd="11" destOrd="0" presId="urn:microsoft.com/office/officeart/2005/8/layout/vProcess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30EF64-F5D0-414C-9DA5-5CB3B5E4F070}">
      <dsp:nvSpPr>
        <dsp:cNvPr id="0" name=""/>
        <dsp:cNvSpPr/>
      </dsp:nvSpPr>
      <dsp:spPr>
        <a:xfrm>
          <a:off x="0" y="0"/>
          <a:ext cx="6855460" cy="1079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pt-BR" sz="1800" kern="12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rPr>
            <a:t>Plataforma de educação online focada em programação e tecnologia.</a:t>
          </a:r>
          <a:endParaRPr lang="pt-BR" sz="1800" kern="1200" dirty="0">
            <a:solidFill>
              <a:schemeClr val="bg1"/>
            </a:solidFill>
          </a:endParaRPr>
        </a:p>
      </dsp:txBody>
      <dsp:txXfrm>
        <a:off x="31608" y="31608"/>
        <a:ext cx="5599747" cy="1015966"/>
      </dsp:txXfrm>
    </dsp:sp>
    <dsp:sp modelId="{9DC7D237-CB20-4CE1-9A08-267C919D7E67}">
      <dsp:nvSpPr>
        <dsp:cNvPr id="0" name=""/>
        <dsp:cNvSpPr/>
      </dsp:nvSpPr>
      <dsp:spPr>
        <a:xfrm>
          <a:off x="574144" y="1275397"/>
          <a:ext cx="6855460" cy="1079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pt-BR" sz="1800" kern="12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rPr>
            <a:t>Capacitação de alunos: impulsionar suas carreiras.</a:t>
          </a:r>
          <a:endParaRPr lang="pt-BR" sz="1800" kern="1200" dirty="0">
            <a:solidFill>
              <a:schemeClr val="bg1"/>
            </a:solidFill>
          </a:endParaRPr>
        </a:p>
      </dsp:txBody>
      <dsp:txXfrm>
        <a:off x="605752" y="1307005"/>
        <a:ext cx="5516630" cy="1015966"/>
      </dsp:txXfrm>
    </dsp:sp>
    <dsp:sp modelId="{6F144F36-49C2-49E0-AFC2-49B384BCBC0E}">
      <dsp:nvSpPr>
        <dsp:cNvPr id="0" name=""/>
        <dsp:cNvSpPr/>
      </dsp:nvSpPr>
      <dsp:spPr>
        <a:xfrm>
          <a:off x="1139720" y="2550795"/>
          <a:ext cx="6855460" cy="1079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pt-BR" sz="1800" kern="1200" dirty="0">
              <a:effectLst/>
              <a:latin typeface="Arial" panose="020B0604020202020204" pitchFamily="34" charset="0"/>
              <a:ea typeface="Times New Roman" panose="02020603050405020304" pitchFamily="18" charset="0"/>
            </a:rPr>
            <a:t>Variedade de cursos oferecidos. Desde linguagens de programação populares até áreas especializadas como inteligência artificial e segurança cibernética.</a:t>
          </a:r>
          <a:endParaRPr lang="pt-BR" sz="1800" kern="1200" dirty="0"/>
        </a:p>
      </dsp:txBody>
      <dsp:txXfrm>
        <a:off x="1171328" y="2582403"/>
        <a:ext cx="5525199" cy="1015966"/>
      </dsp:txXfrm>
    </dsp:sp>
    <dsp:sp modelId="{CB5628FE-59C3-4895-9161-973E65083E19}">
      <dsp:nvSpPr>
        <dsp:cNvPr id="0" name=""/>
        <dsp:cNvSpPr/>
      </dsp:nvSpPr>
      <dsp:spPr>
        <a:xfrm>
          <a:off x="1621316" y="3826192"/>
          <a:ext cx="6855460" cy="1079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pt-BR" sz="1800" kern="12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rPr>
            <a:t>Certificados reconhecidos e suporte contínuo.</a:t>
          </a:r>
          <a:endParaRPr lang="pt-BR" sz="1800" kern="1200" dirty="0">
            <a:solidFill>
              <a:schemeClr val="bg1"/>
            </a:solidFill>
          </a:endParaRPr>
        </a:p>
      </dsp:txBody>
      <dsp:txXfrm>
        <a:off x="1652924" y="3857800"/>
        <a:ext cx="5516630" cy="1015966"/>
      </dsp:txXfrm>
    </dsp:sp>
    <dsp:sp modelId="{EF8D9FB6-6D0A-4CB5-972C-CEA0F9770E6F}">
      <dsp:nvSpPr>
        <dsp:cNvPr id="0" name=""/>
        <dsp:cNvSpPr/>
      </dsp:nvSpPr>
      <dsp:spPr>
        <a:xfrm>
          <a:off x="6153991" y="826555"/>
          <a:ext cx="701468" cy="70146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200" kern="1200"/>
        </a:p>
      </dsp:txBody>
      <dsp:txXfrm>
        <a:off x="6311821" y="826555"/>
        <a:ext cx="385808" cy="527855"/>
      </dsp:txXfrm>
    </dsp:sp>
    <dsp:sp modelId="{CCE528F4-B102-4C14-86AB-61660032B257}">
      <dsp:nvSpPr>
        <dsp:cNvPr id="0" name=""/>
        <dsp:cNvSpPr/>
      </dsp:nvSpPr>
      <dsp:spPr>
        <a:xfrm>
          <a:off x="6728136" y="2101953"/>
          <a:ext cx="701468" cy="70146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200" kern="1200"/>
        </a:p>
      </dsp:txBody>
      <dsp:txXfrm>
        <a:off x="6885966" y="2101953"/>
        <a:ext cx="385808" cy="527855"/>
      </dsp:txXfrm>
    </dsp:sp>
    <dsp:sp modelId="{AA39CF27-321A-438E-AA83-CD6E1012E8B8}">
      <dsp:nvSpPr>
        <dsp:cNvPr id="0" name=""/>
        <dsp:cNvSpPr/>
      </dsp:nvSpPr>
      <dsp:spPr>
        <a:xfrm>
          <a:off x="7293711" y="3377350"/>
          <a:ext cx="701468" cy="70146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200" kern="1200"/>
        </a:p>
      </dsp:txBody>
      <dsp:txXfrm>
        <a:off x="7451541" y="3377350"/>
        <a:ext cx="385808" cy="527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pPr/>
              <a:t>24/06/2024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B1CE6-8F3D-4AFD-A409-3AD4E3F5533B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C0321-2850-406B-9A3A-E9216A276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0297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0321-2850-406B-9A3A-E9216A276E7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120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1" y="0"/>
            <a:ext cx="9144001" cy="594928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5CD8D2-619D-4402-946F-26D241F5F5CC}" type="datetime1">
              <a:rPr lang="pt-BR" smtClean="0"/>
              <a:t>24/06/2024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3214"/>
          <a:stretch/>
        </p:blipFill>
        <p:spPr>
          <a:xfrm>
            <a:off x="-1" y="0"/>
            <a:ext cx="9144001" cy="580526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92DFB50-D7FD-BD3C-2032-B4C6096A8CF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5170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43C5A2-FA6F-4595-92BC-2DACE1A39B61}" type="datetime1">
              <a:rPr lang="pt-BR" smtClean="0"/>
              <a:t>24/06/2024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D92610E7-A685-5CD6-EAE0-27A855CAA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567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71897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8F19D0-4CD9-2371-DA15-A826B0259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904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1026" name="Imagem 50" descr="Logotipo, nome da empresa&#10;&#10;Descrição gerada automaticamente">
            <a:extLst>
              <a:ext uri="{FF2B5EF4-FFF2-40B4-BE49-F238E27FC236}">
                <a16:creationId xmlns:a16="http://schemas.microsoft.com/office/drawing/2014/main" id="{36B8E003-C7DA-989A-4022-B8594E965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99" y="6170249"/>
            <a:ext cx="1220013" cy="57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m 51" descr="Logotipo, Ícone&#10;&#10;Descrição gerada automaticamente">
            <a:extLst>
              <a:ext uri="{FF2B5EF4-FFF2-40B4-BE49-F238E27FC236}">
                <a16:creationId xmlns:a16="http://schemas.microsoft.com/office/drawing/2014/main" id="{7CE11952-2DEC-DF01-B990-641962B24A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6188752"/>
            <a:ext cx="796608" cy="53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1A4845-25FC-D97B-41CC-AD549E88AC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48064" y="60539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1C9125E-DAC1-7C47-AAE2-CF375D2F021A}"/>
              </a:ext>
            </a:extLst>
          </p:cNvPr>
          <p:cNvCxnSpPr>
            <a:cxnSpLocks/>
          </p:cNvCxnSpPr>
          <p:nvPr userDrawn="1"/>
        </p:nvCxnSpPr>
        <p:spPr>
          <a:xfrm>
            <a:off x="0" y="6128546"/>
            <a:ext cx="9144000" cy="2458"/>
          </a:xfrm>
          <a:prstGeom prst="line">
            <a:avLst/>
          </a:prstGeom>
          <a:ln w="28575">
            <a:solidFill>
              <a:srgbClr val="B9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53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25D679-5A1D-2F29-9683-AE668F4773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234EA069-0285-6871-7C15-9846C72E8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63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25D679-5A1D-2F29-9683-AE668F4773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234EA069-0285-6871-7C15-9846C72E8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63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7413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23528" y="1166018"/>
            <a:ext cx="8568952" cy="5071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6336704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758880" y="6356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1" r:id="rId5"/>
    <p:sldLayoutId id="2147483655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507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78DBAE9-BFE7-4D36-B059-A0495543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7" y="332656"/>
            <a:ext cx="8569325" cy="706437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sz="4000" dirty="0"/>
              <a:t>Interfaces do Administrador</a:t>
            </a:r>
            <a:br>
              <a:rPr lang="pt-BR" dirty="0"/>
            </a:br>
            <a:r>
              <a:rPr lang="pt-BR" b="0" dirty="0">
                <a:solidFill>
                  <a:schemeClr val="tx1"/>
                </a:solidFill>
              </a:rPr>
              <a:t>JAVA – Login</a:t>
            </a:r>
            <a:br>
              <a:rPr lang="pt-BR" dirty="0"/>
            </a:b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718D915-1EE5-4AF0-AE23-B3854295261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552" t="359" r="-1"/>
          <a:stretch/>
        </p:blipFill>
        <p:spPr bwMode="auto">
          <a:xfrm>
            <a:off x="1421982" y="1165225"/>
            <a:ext cx="6373060" cy="49053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83781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78DBAE9-BFE7-4D36-B059-A0495543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7" y="332656"/>
            <a:ext cx="8569325" cy="706437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sz="4000" dirty="0"/>
              <a:t>Interfaces do Administrador</a:t>
            </a:r>
            <a:br>
              <a:rPr lang="pt-BR" dirty="0"/>
            </a:br>
            <a:r>
              <a:rPr lang="pt-BR" b="0" dirty="0">
                <a:solidFill>
                  <a:schemeClr val="tx1"/>
                </a:solidFill>
              </a:rPr>
              <a:t>JAVA – Cadastro de Cursos</a:t>
            </a:r>
            <a:br>
              <a:rPr lang="pt-BR" dirty="0"/>
            </a:b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2DDD11C3-BEA1-4C2E-8531-F9BDB5F9E27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829" t="932" r="-139" b="1"/>
          <a:stretch/>
        </p:blipFill>
        <p:spPr bwMode="auto">
          <a:xfrm>
            <a:off x="686555" y="1340768"/>
            <a:ext cx="7770889" cy="44644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54806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78DBAE9-BFE7-4D36-B059-A0495543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7" y="332656"/>
            <a:ext cx="8569325" cy="706437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sz="4000" dirty="0"/>
              <a:t>Interfaces do Administrador</a:t>
            </a:r>
            <a:br>
              <a:rPr lang="pt-BR" dirty="0"/>
            </a:br>
            <a:r>
              <a:rPr lang="pt-BR" b="0" dirty="0">
                <a:solidFill>
                  <a:schemeClr val="tx1"/>
                </a:solidFill>
              </a:rPr>
              <a:t>JAVA – Exclusão de Cursos</a:t>
            </a:r>
            <a:br>
              <a:rPr lang="pt-BR" dirty="0"/>
            </a:b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04401A92-0668-4402-A16D-0D93762DD77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552" r="-1"/>
          <a:stretch/>
        </p:blipFill>
        <p:spPr bwMode="auto">
          <a:xfrm>
            <a:off x="779543" y="1196752"/>
            <a:ext cx="7584913" cy="48460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36718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78DBAE9-BFE7-4D36-B059-A0495543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7" y="332656"/>
            <a:ext cx="8569325" cy="706437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sz="4000" dirty="0"/>
              <a:t>Interfaces do Administrador</a:t>
            </a:r>
            <a:br>
              <a:rPr lang="pt-BR" dirty="0"/>
            </a:br>
            <a:r>
              <a:rPr lang="pt-BR" b="0" dirty="0">
                <a:solidFill>
                  <a:schemeClr val="tx1"/>
                </a:solidFill>
              </a:rPr>
              <a:t>JAVA – Gerenciamento de Cursos</a:t>
            </a:r>
            <a:br>
              <a:rPr lang="pt-BR" dirty="0"/>
            </a:b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3769DCB-D235-4A72-AA87-793A9F494FB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680" y="1196752"/>
            <a:ext cx="5434586" cy="480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30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D78EF-7E74-D0F7-A48B-79E86618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7284FF-A790-807E-BDE4-1FF6CBA4F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204" y="1124744"/>
            <a:ext cx="8568952" cy="4904780"/>
          </a:xfrm>
        </p:spPr>
        <p:txBody>
          <a:bodyPr>
            <a:normAutofit/>
          </a:bodyPr>
          <a:lstStyle/>
          <a:p>
            <a:pPr marL="342900" indent="-342900" algn="just">
              <a:buFontTx/>
              <a:buChar char="-"/>
            </a:pPr>
            <a:r>
              <a:rPr lang="pt-BR" sz="2400" dirty="0"/>
              <a:t>Aperfeiçoamento do site:</a:t>
            </a:r>
          </a:p>
          <a:p>
            <a:pPr marL="342900" indent="-342900" algn="just">
              <a:buFontTx/>
              <a:buChar char="-"/>
            </a:pPr>
            <a:endParaRPr lang="pt-BR" sz="2400" dirty="0"/>
          </a:p>
          <a:p>
            <a:pPr algn="ctr"/>
            <a:r>
              <a:rPr lang="pt-BR" sz="2400" dirty="0"/>
              <a:t>	</a:t>
            </a:r>
            <a:r>
              <a:rPr lang="pt-BR" sz="3300" b="1" dirty="0"/>
              <a:t>HTML/CSS                                ANGULAR </a:t>
            </a:r>
          </a:p>
          <a:p>
            <a:pPr algn="ctr"/>
            <a:r>
              <a:rPr lang="pt-BR" sz="1900" dirty="0"/>
              <a:t>(organização do código - reutilização de componentes - validação de usuários).</a:t>
            </a:r>
          </a:p>
          <a:p>
            <a:pPr marL="342900" indent="-342900" algn="just">
              <a:buFontTx/>
              <a:buChar char="-"/>
            </a:pPr>
            <a:endParaRPr lang="pt-BR" sz="2400" dirty="0"/>
          </a:p>
          <a:p>
            <a:pPr marL="342900" indent="-342900" algn="just">
              <a:buFontTx/>
              <a:buChar char="-"/>
            </a:pPr>
            <a:endParaRPr lang="pt-BR" sz="2400" dirty="0"/>
          </a:p>
          <a:p>
            <a:pPr marL="342900" indent="-342900" algn="just">
              <a:buFontTx/>
              <a:buChar char="-"/>
            </a:pPr>
            <a:r>
              <a:rPr lang="pt-BR" sz="2400" dirty="0"/>
              <a:t>Diagramas UML (interações):</a:t>
            </a:r>
          </a:p>
          <a:p>
            <a:pPr marL="342900" indent="-342900" algn="just">
              <a:buFontTx/>
              <a:buChar char="-"/>
            </a:pPr>
            <a:endParaRPr lang="pt-BR" sz="2400" dirty="0"/>
          </a:p>
          <a:p>
            <a:pPr algn="ctr"/>
            <a:r>
              <a:rPr lang="pt-BR" sz="3400" b="1" dirty="0"/>
              <a:t>SISTEMA                                USUÁRIOS</a:t>
            </a:r>
          </a:p>
          <a:p>
            <a:pPr algn="ctr"/>
            <a:endParaRPr lang="pt-BR" sz="2400" dirty="0"/>
          </a:p>
          <a:p>
            <a:pPr algn="ctr"/>
            <a:endParaRPr lang="pt-BR" sz="2400" dirty="0"/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268D112A-F274-42C4-B9CB-3ED147EEE2AA}"/>
              </a:ext>
            </a:extLst>
          </p:cNvPr>
          <p:cNvSpPr/>
          <p:nvPr/>
        </p:nvSpPr>
        <p:spPr>
          <a:xfrm>
            <a:off x="4427984" y="2276872"/>
            <a:ext cx="108012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7010464E-E611-4552-8275-E9EFCC1418B5}"/>
              </a:ext>
            </a:extLst>
          </p:cNvPr>
          <p:cNvSpPr/>
          <p:nvPr/>
        </p:nvSpPr>
        <p:spPr>
          <a:xfrm>
            <a:off x="4031940" y="4941168"/>
            <a:ext cx="108012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447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ACD5-753B-91F4-17D1-D2B42183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Implementações Futuras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880A4C6-B718-92F4-E136-82DD7B838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Inserção de empresas parceiras, como ator adicional do projeto (financiamento parcial dos custos do negócio);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Inclusão de cursos pagos/avançados, API para métodos de pagamento (cartões, MercadoLivre </a:t>
            </a:r>
            <a:r>
              <a:rPr lang="pt-BR" sz="2800" dirty="0" err="1"/>
              <a:t>etc</a:t>
            </a:r>
            <a:r>
              <a:rPr lang="pt-BR" sz="2800" dirty="0"/>
              <a:t>);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Interação com Banco de 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0474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8">
            <a:extLst>
              <a:ext uri="{FF2B5EF4-FFF2-40B4-BE49-F238E27FC236}">
                <a16:creationId xmlns:a16="http://schemas.microsoft.com/office/drawing/2014/main" id="{2A3894BD-6218-4938-BDEF-10A52FEC3280}"/>
              </a:ext>
            </a:extLst>
          </p:cNvPr>
          <p:cNvSpPr txBox="1">
            <a:spLocks/>
          </p:cNvSpPr>
          <p:nvPr/>
        </p:nvSpPr>
        <p:spPr>
          <a:xfrm>
            <a:off x="0" y="3429000"/>
            <a:ext cx="8892480" cy="2641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4000"/>
          </a:p>
          <a:p>
            <a:pPr algn="ctr"/>
            <a:r>
              <a:rPr lang="pt-BR" sz="4000"/>
              <a:t>Obrigado!!!</a:t>
            </a:r>
            <a:endParaRPr lang="pt-BR" sz="4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8A15C4-9EFA-427F-BB5E-8878DAB839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1628" r="-853" b="29851"/>
          <a:stretch/>
        </p:blipFill>
        <p:spPr>
          <a:xfrm>
            <a:off x="631426" y="1166018"/>
            <a:ext cx="7953155" cy="303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4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 Interdisciplinar II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-6824" y="2420888"/>
            <a:ext cx="9144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pt-BR" sz="2400" b="1" dirty="0"/>
              <a:t>Caio Henrique Rodrigues</a:t>
            </a:r>
          </a:p>
          <a:p>
            <a:pPr algn="ctr">
              <a:spcBef>
                <a:spcPts val="600"/>
              </a:spcBef>
            </a:pPr>
            <a:r>
              <a:rPr lang="pt-BR" sz="2400" b="1" dirty="0"/>
              <a:t>Lucas Salvador </a:t>
            </a:r>
            <a:r>
              <a:rPr lang="pt-BR" sz="2400" b="1" dirty="0" err="1"/>
              <a:t>Notaro</a:t>
            </a:r>
            <a:endParaRPr lang="pt-BR" sz="2400" b="1" dirty="0"/>
          </a:p>
          <a:p>
            <a:pPr algn="ctr">
              <a:spcBef>
                <a:spcPts val="600"/>
              </a:spcBef>
            </a:pPr>
            <a:r>
              <a:rPr lang="pt-BR" sz="2400" b="1" dirty="0"/>
              <a:t>Rafael Castro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6C5293B-B808-6541-35B8-2D3F212B55BD}"/>
              </a:ext>
            </a:extLst>
          </p:cNvPr>
          <p:cNvSpPr txBox="1">
            <a:spLocks/>
          </p:cNvSpPr>
          <p:nvPr/>
        </p:nvSpPr>
        <p:spPr>
          <a:xfrm>
            <a:off x="280700" y="1262743"/>
            <a:ext cx="8568952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SoftSolutions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C84477B-CC81-3444-83BA-5B8578BFC821}"/>
              </a:ext>
            </a:extLst>
          </p:cNvPr>
          <p:cNvSpPr txBox="1"/>
          <p:nvPr/>
        </p:nvSpPr>
        <p:spPr>
          <a:xfrm>
            <a:off x="4565176" y="4221088"/>
            <a:ext cx="4578824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pt-BR" sz="180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</a:t>
            </a:r>
            <a:r>
              <a:rPr lang="pt-BR" sz="1800" baseline="3000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pt-BR" sz="1800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Cristiane Palomar Mercado</a:t>
            </a:r>
          </a:p>
          <a:p>
            <a:pPr>
              <a:spcBef>
                <a:spcPts val="600"/>
              </a:spcBef>
            </a:pPr>
            <a:r>
              <a:rPr lang="pt-BR" dirty="0" err="1">
                <a:solidFill>
                  <a:srgbClr val="0D0D0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Prof</a:t>
            </a:r>
            <a:r>
              <a:rPr lang="pt-BR" sz="1800" baseline="30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pt-BR" dirty="0">
                <a:solidFill>
                  <a:srgbClr val="0D0D0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Wladimir Zuanazzi</a:t>
            </a:r>
          </a:p>
          <a:p>
            <a:pPr>
              <a:spcBef>
                <a:spcPts val="600"/>
              </a:spcBef>
            </a:pP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</a:t>
            </a:r>
            <a:r>
              <a:rPr lang="pt-BR" sz="1800" baseline="30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Jones Artur Gonçalves</a:t>
            </a:r>
          </a:p>
          <a:p>
            <a:pPr>
              <a:spcBef>
                <a:spcPts val="600"/>
              </a:spcBef>
            </a:pP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</a:t>
            </a:r>
            <a:r>
              <a:rPr lang="pt-BR" sz="1800" baseline="30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Rodrigo de Paula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Diver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250687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90DF4-6779-4577-A39E-1B8B1A37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356982CD-C2B4-407E-AB24-50EC94B46C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9248840"/>
              </p:ext>
            </p:extLst>
          </p:nvPr>
        </p:nvGraphicFramePr>
        <p:xfrm>
          <a:off x="323850" y="1165225"/>
          <a:ext cx="8569325" cy="4905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900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ACD5-753B-91F4-17D1-D2B42183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3843" marR="0" lvl="1" algn="ctr" rtl="0" fontAlgn="auto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1" kern="1200" dirty="0" err="1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Justificativa</a:t>
            </a:r>
            <a:endParaRPr lang="en-US" sz="3600" b="1" kern="1200" dirty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3D1F18-5802-6F50-A0CF-C8E831C76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001365"/>
            <a:ext cx="8568952" cy="4855270"/>
          </a:xfrm>
        </p:spPr>
        <p:txBody>
          <a:bodyPr>
            <a:normAutofit fontScale="32500" lnSpcReduction="20000"/>
          </a:bodyPr>
          <a:lstStyle/>
          <a:p>
            <a:pPr marL="647696" marR="0" lvl="1" indent="-323853" algn="just" defTabSz="914400" rtl="0" fontAlgn="auto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400" dirty="0">
                <a:solidFill>
                  <a:srgbClr val="0F09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Procura de </a:t>
            </a:r>
            <a:r>
              <a:rPr lang="pt-BR" sz="6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profissionais qualificados em programação;</a:t>
            </a:r>
          </a:p>
          <a:p>
            <a:pPr marL="647696" marR="0" lvl="1" indent="-323853" algn="just" defTabSz="914400" rtl="0" fontAlgn="auto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6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Áreas de tecnologia em constante crescimento, baixa disponibilidade de profissionais para suprir demanda;</a:t>
            </a:r>
          </a:p>
          <a:p>
            <a:pPr marL="647696" marR="0" lvl="1" indent="-323853" algn="just" defTabSz="914400" rtl="0" fontAlgn="auto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6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Aulas assíncronas (aluno estuda no seu ritmo).</a:t>
            </a:r>
            <a:endParaRPr lang="en-US" sz="2000" b="0" i="0" u="none" strike="noStrike" kern="1200" cap="none" spc="0" baseline="0" dirty="0">
              <a:solidFill>
                <a:srgbClr val="0F0907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3843" lvl="1" algn="ctr">
              <a:lnSpc>
                <a:spcPts val="4200"/>
              </a:lnSpc>
              <a:spcBef>
                <a:spcPts val="0"/>
              </a:spcBef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400" b="1" i="0" u="sng" strike="noStrike" kern="1200" cap="none" spc="0" baseline="0" dirty="0">
              <a:solidFill>
                <a:srgbClr val="0F0907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3843" lvl="1" algn="ctr">
              <a:lnSpc>
                <a:spcPts val="4200"/>
              </a:lnSpc>
              <a:spcBef>
                <a:spcPts val="0"/>
              </a:spcBef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200" b="1" i="0" u="sng" strike="noStrike" kern="1200" cap="none" spc="0" baseline="0" dirty="0" err="1">
                <a:solidFill>
                  <a:srgbClr val="0F0907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lang="en-US" sz="7200" b="1" i="0" u="sng" strike="noStrike" kern="1200" cap="none" spc="0" baseline="0" dirty="0">
              <a:solidFill>
                <a:srgbClr val="0F0907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3843" lvl="1" algn="ctr">
              <a:lnSpc>
                <a:spcPts val="4200"/>
              </a:lnSpc>
              <a:spcBef>
                <a:spcPts val="0"/>
              </a:spcBef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6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pt-BR" sz="6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apacitar os alunos com as habilidades técnicas necessárias para enfrentar os desafios do mercado de trabalho nas áreas de programação e tecnologia, impulsionando suas carreiras.</a:t>
            </a:r>
            <a:endParaRPr lang="en-US" sz="6400" b="0" i="0" u="none" strike="noStrike" kern="1200" cap="none" spc="0" baseline="0" dirty="0">
              <a:solidFill>
                <a:srgbClr val="0F0907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5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ACD5-753B-91F4-17D1-D2B42183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880A4C6-B718-92F4-E136-82DD7B838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1052736"/>
            <a:ext cx="8568952" cy="4904780"/>
          </a:xfrm>
        </p:spPr>
        <p:txBody>
          <a:bodyPr>
            <a:normAutofit fontScale="92500" lnSpcReduction="20000"/>
          </a:bodyPr>
          <a:lstStyle/>
          <a:p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Levantamento de Requisitos</a:t>
            </a:r>
          </a:p>
          <a:p>
            <a:pPr marL="285750" indent="-285750">
              <a:buFontTx/>
              <a:buChar char="-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Análise de sites que oferecem cursos (baixa oferta de aulas assíncronas e limite de tempo para acesso);</a:t>
            </a:r>
          </a:p>
          <a:p>
            <a:pPr marL="285750" indent="-285750">
              <a:buFontTx/>
              <a:buChar char="-"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 R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ealizada pesquisa para identificar principais dificuldades enfrentadas pelos estudantes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3000" b="1" dirty="0">
                <a:solidFill>
                  <a:srgbClr val="002060"/>
                </a:solidFill>
              </a:rPr>
              <a:t>Soluções propostas</a:t>
            </a:r>
            <a:endParaRPr lang="pt-BR" sz="3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Aulas formato não-presencial - &gt; aluno possui uma variedade de cursos nas diversas áreas de tecnologia (estuda no seu tempo e sem limite/prazo de acesso)</a:t>
            </a:r>
            <a:r>
              <a:rPr lang="pt-BR" sz="2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algn="ctr"/>
            <a:endParaRPr lang="pt-BR" sz="20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Contato - &gt; S</a:t>
            </a:r>
            <a:r>
              <a:rPr lang="pt-BR" sz="2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uporte contínuo aos alunos/usuários para auxiliar com dúvidas e atualizações de materiais.</a:t>
            </a:r>
          </a:p>
          <a:p>
            <a:pPr algn="ctr"/>
            <a:endParaRPr lang="pt-BR" sz="20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Certificação - &gt; </a:t>
            </a:r>
            <a:r>
              <a:rPr lang="pt-BR" sz="2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Emissão de certificados para os usuários que concluírem com sucesso os cursos.</a:t>
            </a:r>
            <a:endParaRPr lang="pt-BR" sz="2000" dirty="0">
              <a:effectLst/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endParaRPr lang="pt-BR" sz="2000" dirty="0">
              <a:effectLst/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endParaRPr lang="pt-BR" sz="2000" dirty="0">
              <a:effectLst/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78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51B0-74F0-45F5-B258-097802A9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Requisitos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86096A5-85CA-479B-979D-92B942509D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7408689"/>
              </p:ext>
            </p:extLst>
          </p:nvPr>
        </p:nvGraphicFramePr>
        <p:xfrm>
          <a:off x="611560" y="872716"/>
          <a:ext cx="8136904" cy="51826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16379">
                  <a:extLst>
                    <a:ext uri="{9D8B030D-6E8A-4147-A177-3AD203B41FA5}">
                      <a16:colId xmlns:a16="http://schemas.microsoft.com/office/drawing/2014/main" val="651188814"/>
                    </a:ext>
                  </a:extLst>
                </a:gridCol>
                <a:gridCol w="4720525">
                  <a:extLst>
                    <a:ext uri="{9D8B030D-6E8A-4147-A177-3AD203B41FA5}">
                      <a16:colId xmlns:a16="http://schemas.microsoft.com/office/drawing/2014/main" val="3218092734"/>
                    </a:ext>
                  </a:extLst>
                </a:gridCol>
              </a:tblGrid>
              <a:tr h="494171">
                <a:tc>
                  <a:txBody>
                    <a:bodyPr/>
                    <a:lstStyle/>
                    <a:p>
                      <a:pPr indent="22860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Cadastro de usuários</a:t>
                      </a:r>
                      <a:endParaRPr lang="pt-BR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8517" marR="38517" marT="0" marB="0" anchor="ctr"/>
                </a:tc>
                <a:tc>
                  <a:txBody>
                    <a:bodyPr/>
                    <a:lstStyle/>
                    <a:p>
                      <a:pPr indent="22860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Permitir que os usuários se cadastrem na plataforma.</a:t>
                      </a:r>
                      <a:endParaRPr lang="pt-BR" sz="1200" b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8517" marR="38517" marT="0" marB="0" anchor="ctr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310256"/>
                  </a:ext>
                </a:extLst>
              </a:tr>
              <a:tr h="494171">
                <a:tc>
                  <a:txBody>
                    <a:bodyPr/>
                    <a:lstStyle/>
                    <a:p>
                      <a:pPr indent="22860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Catálogo de cursos</a:t>
                      </a:r>
                      <a:endParaRPr lang="pt-BR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8517" marR="38517" marT="0" marB="0" anchor="ctr"/>
                </a:tc>
                <a:tc>
                  <a:txBody>
                    <a:bodyPr/>
                    <a:lstStyle/>
                    <a:p>
                      <a:pPr indent="22860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Exibir 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uma lista de </a:t>
                      </a:r>
                      <a:r>
                        <a:rPr lang="pt-BR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cursos disponíveis para os usuários.</a:t>
                      </a:r>
                      <a:endParaRPr lang="pt-BR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8517" marR="38517" marT="0" marB="0" anchor="ctr"/>
                </a:tc>
                <a:extLst>
                  <a:ext uri="{0D108BD9-81ED-4DB2-BD59-A6C34878D82A}">
                    <a16:rowId xmlns:a16="http://schemas.microsoft.com/office/drawing/2014/main" val="1875690668"/>
                  </a:ext>
                </a:extLst>
              </a:tr>
              <a:tr h="323313">
                <a:tc>
                  <a:txBody>
                    <a:bodyPr/>
                    <a:lstStyle/>
                    <a:p>
                      <a:pPr indent="22860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Inscrição no curso(s)</a:t>
                      </a:r>
                      <a:endParaRPr lang="pt-BR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8517" marR="38517" marT="0" marB="0" anchor="ctr"/>
                </a:tc>
                <a:tc>
                  <a:txBody>
                    <a:bodyPr/>
                    <a:lstStyle/>
                    <a:p>
                      <a:pPr indent="22860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Matrícula no curso desejado.</a:t>
                      </a:r>
                      <a:endParaRPr lang="pt-BR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8517" marR="38517" marT="0" marB="0" anchor="ctr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712943"/>
                  </a:ext>
                </a:extLst>
              </a:tr>
              <a:tr h="494171">
                <a:tc>
                  <a:txBody>
                    <a:bodyPr/>
                    <a:lstStyle/>
                    <a:p>
                      <a:pPr indent="22860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Aulas em vídeo</a:t>
                      </a:r>
                      <a:endParaRPr lang="pt-BR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8517" marR="38517" marT="0" marB="0" anchor="ctr"/>
                </a:tc>
                <a:tc>
                  <a:txBody>
                    <a:bodyPr/>
                    <a:lstStyle/>
                    <a:p>
                      <a:pPr indent="22860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Oferecer aulas em formato de vídeo para os usuários assistirem.</a:t>
                      </a:r>
                      <a:endParaRPr lang="pt-BR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8517" marR="38517" marT="0" marB="0" anchor="ctr"/>
                </a:tc>
                <a:extLst>
                  <a:ext uri="{0D108BD9-81ED-4DB2-BD59-A6C34878D82A}">
                    <a16:rowId xmlns:a16="http://schemas.microsoft.com/office/drawing/2014/main" val="3468578822"/>
                  </a:ext>
                </a:extLst>
              </a:tr>
              <a:tr h="494171">
                <a:tc>
                  <a:txBody>
                    <a:bodyPr/>
                    <a:lstStyle/>
                    <a:p>
                      <a:pPr indent="22860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Acompanhamento do progresso</a:t>
                      </a:r>
                      <a:endParaRPr lang="pt-BR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8517" marR="38517" marT="0" marB="0" anchor="ctr"/>
                </a:tc>
                <a:tc>
                  <a:txBody>
                    <a:bodyPr/>
                    <a:lstStyle/>
                    <a:p>
                      <a:pPr indent="22860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Permitir que os usuários acompanhem seu progresso nos cursos.</a:t>
                      </a:r>
                      <a:endParaRPr lang="pt-BR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8517" marR="38517" marT="0" marB="0" anchor="ctr"/>
                </a:tc>
                <a:extLst>
                  <a:ext uri="{0D108BD9-81ED-4DB2-BD59-A6C34878D82A}">
                    <a16:rowId xmlns:a16="http://schemas.microsoft.com/office/drawing/2014/main" val="2787673217"/>
                  </a:ext>
                </a:extLst>
              </a:tr>
              <a:tr h="323313">
                <a:tc>
                  <a:txBody>
                    <a:bodyPr/>
                    <a:lstStyle/>
                    <a:p>
                      <a:pPr indent="22860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Gerenciar cursos</a:t>
                      </a:r>
                      <a:endParaRPr lang="pt-BR" sz="12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8517" marR="38517" marT="0" marB="0" anchor="ctr"/>
                </a:tc>
                <a:tc>
                  <a:txBody>
                    <a:bodyPr/>
                    <a:lstStyle/>
                    <a:p>
                      <a:pPr indent="22860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Inclui / altera / exclui um curso da plataforma.</a:t>
                      </a:r>
                      <a:endParaRPr lang="pt-BR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8517" marR="38517" marT="0" marB="0" anchor="ctr"/>
                </a:tc>
                <a:extLst>
                  <a:ext uri="{0D108BD9-81ED-4DB2-BD59-A6C34878D82A}">
                    <a16:rowId xmlns:a16="http://schemas.microsoft.com/office/drawing/2014/main" val="2409783579"/>
                  </a:ext>
                </a:extLst>
              </a:tr>
              <a:tr h="494171">
                <a:tc>
                  <a:txBody>
                    <a:bodyPr/>
                    <a:lstStyle/>
                    <a:p>
                      <a:pPr indent="22860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Certificados</a:t>
                      </a:r>
                      <a:endParaRPr lang="pt-BR" sz="12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8517" marR="38517" marT="0" marB="0" anchor="ctr"/>
                </a:tc>
                <a:tc>
                  <a:txBody>
                    <a:bodyPr/>
                    <a:lstStyle/>
                    <a:p>
                      <a:pPr indent="22860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Emitir certificados para os usuários que concluírem com sucesso os cursos.</a:t>
                      </a:r>
                      <a:endParaRPr lang="pt-BR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8517" marR="38517" marT="0" marB="0" anchor="ctr"/>
                </a:tc>
                <a:extLst>
                  <a:ext uri="{0D108BD9-81ED-4DB2-BD59-A6C34878D82A}">
                    <a16:rowId xmlns:a16="http://schemas.microsoft.com/office/drawing/2014/main" val="14060191"/>
                  </a:ext>
                </a:extLst>
              </a:tr>
              <a:tr h="494171">
                <a:tc>
                  <a:txBody>
                    <a:bodyPr/>
                    <a:lstStyle/>
                    <a:p>
                      <a:pPr indent="22860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Avaliações e feedback</a:t>
                      </a:r>
                      <a:endParaRPr lang="pt-BR" sz="12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8517" marR="38517" marT="0" marB="0" anchor="ctr"/>
                </a:tc>
                <a:tc>
                  <a:txBody>
                    <a:bodyPr/>
                    <a:lstStyle/>
                    <a:p>
                      <a:pPr indent="22860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Permitir que os usuários avaliem e forneçam feedback sobre os cursos.</a:t>
                      </a:r>
                      <a:endParaRPr lang="pt-BR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8517" marR="38517" marT="0" marB="0" anchor="ctr"/>
                </a:tc>
                <a:extLst>
                  <a:ext uri="{0D108BD9-81ED-4DB2-BD59-A6C34878D82A}">
                    <a16:rowId xmlns:a16="http://schemas.microsoft.com/office/drawing/2014/main" val="678303093"/>
                  </a:ext>
                </a:extLst>
              </a:tr>
              <a:tr h="665029">
                <a:tc>
                  <a:txBody>
                    <a:bodyPr/>
                    <a:lstStyle/>
                    <a:p>
                      <a:pPr indent="22860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Quem somos</a:t>
                      </a:r>
                      <a:endParaRPr lang="pt-BR" sz="12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8517" marR="38517" marT="0" marB="0" anchor="ctr"/>
                </a:tc>
                <a:tc>
                  <a:txBody>
                    <a:bodyPr/>
                    <a:lstStyle/>
                    <a:p>
                      <a:pPr indent="22860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Exibir ao usuário um breve resumo sobre a história e valores da empresa.</a:t>
                      </a:r>
                      <a:endParaRPr lang="pt-BR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8517" marR="38517" marT="0" marB="0" anchor="ctr"/>
                </a:tc>
                <a:extLst>
                  <a:ext uri="{0D108BD9-81ED-4DB2-BD59-A6C34878D82A}">
                    <a16:rowId xmlns:a16="http://schemas.microsoft.com/office/drawing/2014/main" val="2095969076"/>
                  </a:ext>
                </a:extLst>
              </a:tr>
              <a:tr h="835887">
                <a:tc>
                  <a:txBody>
                    <a:bodyPr/>
                    <a:lstStyle/>
                    <a:p>
                      <a:pPr indent="22860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Contato</a:t>
                      </a:r>
                      <a:endParaRPr lang="pt-BR" sz="12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8517" marR="38517" marT="0" marB="0" anchor="ctr"/>
                </a:tc>
                <a:tc>
                  <a:txBody>
                    <a:bodyPr/>
                    <a:lstStyle/>
                    <a:p>
                      <a:pPr indent="22860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Disponibilizar um canal de suporte ao cliente para auxiliar os usuários com dúvidas ou problemas técnicos.</a:t>
                      </a:r>
                      <a:endParaRPr lang="pt-BR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8517" marR="38517" marT="0" marB="0" anchor="ctr"/>
                </a:tc>
                <a:extLst>
                  <a:ext uri="{0D108BD9-81ED-4DB2-BD59-A6C34878D82A}">
                    <a16:rowId xmlns:a16="http://schemas.microsoft.com/office/drawing/2014/main" val="321041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72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D78EF-7E74-D0F7-A48B-79E86618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6512"/>
            <a:ext cx="8568952" cy="706090"/>
          </a:xfrm>
        </p:spPr>
        <p:txBody>
          <a:bodyPr/>
          <a:lstStyle/>
          <a:p>
            <a:r>
              <a:rPr lang="pt-BR" dirty="0"/>
              <a:t>Site Desenvolvido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7284FF-A790-807E-BDE4-1FF6CBA4F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548680"/>
            <a:ext cx="8568952" cy="4904780"/>
          </a:xfrm>
        </p:spPr>
        <p:txBody>
          <a:bodyPr/>
          <a:lstStyle/>
          <a:p>
            <a:pPr algn="ctr"/>
            <a:r>
              <a:rPr lang="pt-BR" dirty="0"/>
              <a:t>Angular 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B05113A-9D63-4207-81C1-B17EB74B46B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1196752"/>
            <a:ext cx="6408414" cy="4631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0199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387CC-E826-43B1-9FCB-3DBEA972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87305"/>
            <a:ext cx="8568952" cy="1152128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sz="4000" dirty="0"/>
              <a:t>Site Desenvolvido</a:t>
            </a:r>
            <a:br>
              <a:rPr lang="pt-BR" dirty="0"/>
            </a:br>
            <a:r>
              <a:rPr lang="pt-BR" b="0" dirty="0">
                <a:solidFill>
                  <a:schemeClr val="tx1"/>
                </a:solidFill>
              </a:rPr>
              <a:t>Angular - Login</a:t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4F1178B-E51F-412C-86CC-A5AB8A8E72A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15463" r="6546" b="6737"/>
          <a:stretch/>
        </p:blipFill>
        <p:spPr bwMode="auto">
          <a:xfrm>
            <a:off x="323850" y="1611497"/>
            <a:ext cx="8569325" cy="40128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3005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7AAF2CC-0170-4903-86BD-900AAF08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7" y="332656"/>
            <a:ext cx="8569325" cy="706437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sz="4000" dirty="0"/>
              <a:t>Site Desenvolvido</a:t>
            </a:r>
            <a:br>
              <a:rPr lang="pt-BR" dirty="0"/>
            </a:br>
            <a:r>
              <a:rPr lang="pt-BR" b="0" dirty="0">
                <a:solidFill>
                  <a:schemeClr val="tx1"/>
                </a:solidFill>
              </a:rPr>
              <a:t>Angular – Perfil do Usuário</a:t>
            </a:r>
            <a:br>
              <a:rPr lang="pt-BR" dirty="0"/>
            </a:b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9DA8477-BF55-4F77-9BB2-1FF283CEC8E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16198" r="2254"/>
          <a:stretch/>
        </p:blipFill>
        <p:spPr bwMode="auto">
          <a:xfrm>
            <a:off x="323850" y="1551607"/>
            <a:ext cx="8569325" cy="41326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095475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F4DDDD0345FAF4F8E94AF6EA8FE2467" ma:contentTypeVersion="4" ma:contentTypeDescription="Crie um novo documento." ma:contentTypeScope="" ma:versionID="0ebc09615da6ee86cffd1e15da5799a0">
  <xsd:schema xmlns:xsd="http://www.w3.org/2001/XMLSchema" xmlns:xs="http://www.w3.org/2001/XMLSchema" xmlns:p="http://schemas.microsoft.com/office/2006/metadata/properties" xmlns:ns2="02cbdb59-c1ad-4d6a-8126-fe6203ed9107" targetNamespace="http://schemas.microsoft.com/office/2006/metadata/properties" ma:root="true" ma:fieldsID="086ddb3ee9b96238b3948cbaf66e0c00" ns2:_="">
    <xsd:import namespace="02cbdb59-c1ad-4d6a-8126-fe6203ed91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cbdb59-c1ad-4d6a-8126-fe6203ed91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E52E81-111F-4740-AE66-1BDE4EE1ECB0}">
  <ds:schemaRefs>
    <ds:schemaRef ds:uri="http://schemas.microsoft.com/office/infopath/2007/PartnerControls"/>
    <ds:schemaRef ds:uri="http://purl.org/dc/dcmitype/"/>
    <ds:schemaRef ds:uri="http://www.w3.org/XML/1998/namespace"/>
    <ds:schemaRef ds:uri="4fcf8bfb-e1af-4fa0-8424-171ef1943a5f"/>
    <ds:schemaRef ds:uri="07ac67bb-14f7-4b57-8c60-6edee2859eb3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89AB8B7-0AF4-48DF-8CC3-2071F474AE52}"/>
</file>

<file path=customXml/itemProps3.xml><?xml version="1.0" encoding="utf-8"?>
<ds:datastoreItem xmlns:ds="http://schemas.openxmlformats.org/officeDocument/2006/customXml" ds:itemID="{0E736009-D7B6-4EB1-BD39-DF5AED45BD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5329</TotalTime>
  <Words>510</Words>
  <Application>Microsoft Office PowerPoint</Application>
  <PresentationFormat>Apresentação na tela (4:3)</PresentationFormat>
  <Paragraphs>85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Verdana</vt:lpstr>
      <vt:lpstr>Tema do Office</vt:lpstr>
      <vt:lpstr>Apresentação do PowerPoint</vt:lpstr>
      <vt:lpstr>Projeto Interdisciplinar II</vt:lpstr>
      <vt:lpstr>Proposta</vt:lpstr>
      <vt:lpstr>Justificativa</vt:lpstr>
      <vt:lpstr>Requisitos</vt:lpstr>
      <vt:lpstr>Requisitos</vt:lpstr>
      <vt:lpstr>Site Desenvolvido</vt:lpstr>
      <vt:lpstr> Site Desenvolvido Angular - Login </vt:lpstr>
      <vt:lpstr> Site Desenvolvido Angular – Perfil do Usuário </vt:lpstr>
      <vt:lpstr> Interfaces do Administrador JAVA – Login </vt:lpstr>
      <vt:lpstr> Interfaces do Administrador JAVA – Cadastro de Cursos </vt:lpstr>
      <vt:lpstr> Interfaces do Administrador JAVA – Exclusão de Cursos </vt:lpstr>
      <vt:lpstr> Interfaces do Administrador JAVA – Gerenciamento de Cursos </vt:lpstr>
      <vt:lpstr>Conclusão</vt:lpstr>
      <vt:lpstr>Implementações Futuras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RAFAEL DA COSTA CASTRO</cp:lastModifiedBy>
  <cp:revision>261</cp:revision>
  <cp:lastPrinted>2021-09-24T00:56:25Z</cp:lastPrinted>
  <dcterms:created xsi:type="dcterms:W3CDTF">2013-10-10T17:31:52Z</dcterms:created>
  <dcterms:modified xsi:type="dcterms:W3CDTF">2024-06-24T07:43:20Z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0x010100C1B4BA751337BB4F91F22F3BE2A1A3AC</vt:lpwstr>
  </property>
  <property fmtid="{D5CDD505-2E9C-101B-9397-08002B2CF9AE}" pid="3" name="MediaServiceImageTags">
    <vt:lpwstr/>
  </property>
</Properties>
</file>