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4" r:id="rId3"/>
    <p:sldId id="265" r:id="rId4"/>
    <p:sldId id="258" r:id="rId5"/>
    <p:sldId id="266" r:id="rId6"/>
    <p:sldId id="262" r:id="rId7"/>
    <p:sldId id="263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d17ecbb5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d17ecbb5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d17ecbb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d17ecbb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d17ecbb5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d17ecbb5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d17ecbb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d17ecbb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19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84850" y="4524875"/>
            <a:ext cx="1093500" cy="5091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What is Data Science?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SSF D</a:t>
            </a:r>
            <a:r>
              <a:rPr lang="en-US" dirty="0"/>
              <a:t>S-101 </a:t>
            </a:r>
            <a:r>
              <a:rPr lang="en" dirty="0"/>
              <a:t>Overview</a:t>
            </a:r>
            <a:endParaRPr dirty="0"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350" y="454130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2769175" y="4067875"/>
            <a:ext cx="13170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Visualizations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2" name="Google Shape;142;p26"/>
          <p:cNvCxnSpPr>
            <a:stCxn id="143" idx="1"/>
          </p:cNvCxnSpPr>
          <p:nvPr/>
        </p:nvCxnSpPr>
        <p:spPr>
          <a:xfrm rot="10800000">
            <a:off x="4790599" y="3345160"/>
            <a:ext cx="199200" cy="533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000" y="0"/>
            <a:ext cx="5044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2260650" y="27850"/>
            <a:ext cx="46230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What is a Data Scientist?</a:t>
            </a:r>
            <a:endParaRPr sz="3000">
              <a:solidFill>
                <a:srgbClr val="FFFFFF"/>
              </a:solidFill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323600" y="684175"/>
            <a:ext cx="831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8"/>
          <p:cNvSpPr txBox="1"/>
          <p:nvPr/>
        </p:nvSpPr>
        <p:spPr>
          <a:xfrm>
            <a:off x="342100" y="943050"/>
            <a:ext cx="8293200" cy="2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lang="en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Leverages existing data sources (</a:t>
            </a:r>
            <a:r>
              <a:rPr lang="en-US" sz="2400" b="1" i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Company CRM</a:t>
            </a:r>
            <a:r>
              <a:rPr lang="en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endParaRPr sz="24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lang="en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new data sources as needed (</a:t>
            </a:r>
            <a:r>
              <a:rPr lang="en-US" sz="2400" b="1" i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Web Scraping</a:t>
            </a:r>
            <a:r>
              <a:rPr lang="en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24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lang="en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Extracts meaningful information and actionable insights. </a:t>
            </a:r>
            <a:endParaRPr sz="24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lang="en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Their insights drive</a:t>
            </a:r>
            <a:r>
              <a:rPr lang="en-US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the </a:t>
            </a:r>
            <a:r>
              <a:rPr lang="en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decision-</a:t>
            </a:r>
            <a:r>
              <a:rPr lang="en-US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making of the modern </a:t>
            </a:r>
            <a:r>
              <a:rPr lang="en-US" sz="2400" b="1" i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data-oriented</a:t>
            </a:r>
            <a:r>
              <a:rPr lang="en-US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business.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Google Shape;158;p16">
            <a:extLst>
              <a:ext uri="{FF2B5EF4-FFF2-40B4-BE49-F238E27FC236}">
                <a16:creationId xmlns:a16="http://schemas.microsoft.com/office/drawing/2014/main" id="{2C5E3C06-8737-4482-AA2B-4A217BBE38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350" y="454130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2593950" y="142500"/>
            <a:ext cx="3956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</a:rPr>
              <a:t>Data Science Process</a:t>
            </a:r>
            <a:endParaRPr sz="3000" dirty="0">
              <a:solidFill>
                <a:srgbClr val="FFFFFF"/>
              </a:solidFill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>
            <a:off x="636450" y="746400"/>
            <a:ext cx="787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DE7BED2-FF56-4AFF-BBD0-A7A15282A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0866"/>
            <a:ext cx="9144000" cy="2746386"/>
          </a:xfrm>
          <a:prstGeom prst="rect">
            <a:avLst/>
          </a:prstGeom>
        </p:spPr>
      </p:pic>
      <p:sp>
        <p:nvSpPr>
          <p:cNvPr id="6" name="Google Shape;150;p27">
            <a:extLst>
              <a:ext uri="{FF2B5EF4-FFF2-40B4-BE49-F238E27FC236}">
                <a16:creationId xmlns:a16="http://schemas.microsoft.com/office/drawing/2014/main" id="{C0AB6F1C-EF31-4A86-A2BE-EA0D1FAB1F1C}"/>
              </a:ext>
            </a:extLst>
          </p:cNvPr>
          <p:cNvSpPr txBox="1"/>
          <p:nvPr/>
        </p:nvSpPr>
        <p:spPr>
          <a:xfrm>
            <a:off x="636450" y="4095150"/>
            <a:ext cx="83376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Month 1 </a:t>
            </a:r>
            <a:r>
              <a:rPr lang="en" sz="2000" dirty="0">
                <a:solidFill>
                  <a:srgbClr val="FFFFFF"/>
                </a:solidFill>
              </a:rPr>
              <a:t>will prepare us to tackle th</a:t>
            </a:r>
            <a:r>
              <a:rPr lang="en-US" sz="2000" dirty="0">
                <a:solidFill>
                  <a:srgbClr val="FFFFFF"/>
                </a:solidFill>
              </a:rPr>
              <a:t>e DS</a:t>
            </a:r>
            <a:r>
              <a:rPr lang="en" sz="2000" dirty="0">
                <a:solidFill>
                  <a:srgbClr val="FFFFFF"/>
                </a:solidFill>
              </a:rPr>
              <a:t> process</a:t>
            </a:r>
            <a:r>
              <a:rPr lang="en" sz="3000" dirty="0">
                <a:solidFill>
                  <a:srgbClr val="FFFFFF"/>
                </a:solidFill>
              </a:rPr>
              <a:t>.</a:t>
            </a:r>
            <a:endParaRPr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2168000" y="129313"/>
            <a:ext cx="46230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</a:rPr>
              <a:t>Our Focus in Month 1</a:t>
            </a:r>
            <a:endParaRPr sz="3000" dirty="0">
              <a:solidFill>
                <a:srgbClr val="FFFFFF"/>
              </a:solidFill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323600" y="684175"/>
            <a:ext cx="831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8"/>
          <p:cNvSpPr txBox="1"/>
          <p:nvPr/>
        </p:nvSpPr>
        <p:spPr>
          <a:xfrm>
            <a:off x="342100" y="943049"/>
            <a:ext cx="8293200" cy="351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chemeClr val="lt1"/>
                </a:solidFill>
                <a:latin typeface="Raleway"/>
                <a:sym typeface="Raleway"/>
              </a:rPr>
              <a:t>Python for DS</a:t>
            </a:r>
            <a:endParaRPr lang="en-US" sz="2400" b="1" dirty="0">
              <a:solidFill>
                <a:srgbClr val="FFFFFF"/>
              </a:solidFill>
              <a:latin typeface="Raleway"/>
              <a:sym typeface="Raleway"/>
            </a:endParaRPr>
          </a:p>
          <a:p>
            <a:pPr marL="457200" lvl="8" indent="-381000">
              <a:buClr>
                <a:schemeClr val="lt1"/>
              </a:buClr>
              <a:buSzPts val="2400"/>
              <a:buFont typeface="Raleway" panose="020B0604020202020204" charset="0"/>
              <a:buChar char="●"/>
            </a:pPr>
            <a:r>
              <a:rPr lang="en-US" sz="2400" b="1" dirty="0">
                <a:solidFill>
                  <a:srgbClr val="FFFFFF"/>
                </a:solidFill>
                <a:latin typeface="Raleway"/>
                <a:sym typeface="Raleway"/>
              </a:rPr>
              <a:t>Work on the different data types</a:t>
            </a:r>
          </a:p>
          <a:p>
            <a:pPr marL="457200" lvl="8" indent="-381000">
              <a:buClr>
                <a:schemeClr val="lt1"/>
              </a:buClr>
              <a:buSzPts val="2400"/>
              <a:buFont typeface="Raleway" panose="020B0604020202020204" charset="0"/>
              <a:buChar char="●"/>
            </a:pPr>
            <a:r>
              <a:rPr lang="en-US" sz="2400" b="1" dirty="0">
                <a:solidFill>
                  <a:srgbClr val="FFFFFF"/>
                </a:solidFill>
                <a:latin typeface="Raleway"/>
                <a:sym typeface="Raleway"/>
              </a:rPr>
              <a:t>Iterate through data structures</a:t>
            </a:r>
          </a:p>
          <a:p>
            <a:pPr marL="457200" lvl="8" indent="-381000">
              <a:buClr>
                <a:schemeClr val="lt1"/>
              </a:buClr>
              <a:buSzPts val="2400"/>
              <a:buFont typeface="Raleway" panose="020B0604020202020204" charset="0"/>
              <a:buChar char="●"/>
            </a:pPr>
            <a:r>
              <a:rPr lang="en-US" sz="2400" b="1" dirty="0">
                <a:solidFill>
                  <a:srgbClr val="FFFFFF"/>
                </a:solidFill>
                <a:latin typeface="Raleway"/>
                <a:sym typeface="Raleway"/>
              </a:rPr>
              <a:t>Write Basic Functions</a:t>
            </a:r>
          </a:p>
          <a:p>
            <a:pPr marL="76200" lvl="8">
              <a:buClr>
                <a:schemeClr val="lt1"/>
              </a:buClr>
              <a:buSzPts val="2400"/>
            </a:pPr>
            <a:endParaRPr lang="en-US" sz="2400" b="1" dirty="0">
              <a:solidFill>
                <a:srgbClr val="FFFFFF"/>
              </a:solidFill>
              <a:latin typeface="Raleway"/>
              <a:sym typeface="Raleway"/>
            </a:endParaRPr>
          </a:p>
          <a:p>
            <a:pPr marL="76200" lvl="8"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rgbClr val="FFFFFF"/>
                </a:solidFill>
                <a:latin typeface="Raleway"/>
                <a:sym typeface="Raleway"/>
              </a:rPr>
              <a:t>NumPy and Pandas</a:t>
            </a:r>
          </a:p>
          <a:p>
            <a:pPr marL="457200" lvl="8" indent="-381000">
              <a:buClr>
                <a:schemeClr val="lt1"/>
              </a:buClr>
              <a:buSzPts val="2400"/>
              <a:buFont typeface="Raleway" panose="020B0604020202020204" charset="0"/>
              <a:buChar char="●"/>
            </a:pPr>
            <a:r>
              <a:rPr lang="en-US" sz="2400" b="1" dirty="0">
                <a:solidFill>
                  <a:srgbClr val="FFFFFF"/>
                </a:solidFill>
                <a:latin typeface="Raleway"/>
                <a:sym typeface="Raleway"/>
              </a:rPr>
              <a:t>Be able to load dataset and understand its most basic attributes.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endParaRPr lang="en-US" sz="2400" b="1" dirty="0">
              <a:solidFill>
                <a:schemeClr val="lt1"/>
              </a:solidFill>
              <a:latin typeface="Raleway"/>
              <a:sym typeface="Raleway"/>
            </a:endParaRPr>
          </a:p>
        </p:txBody>
      </p:sp>
      <p:pic>
        <p:nvPicPr>
          <p:cNvPr id="6" name="Google Shape;158;p16">
            <a:extLst>
              <a:ext uri="{FF2B5EF4-FFF2-40B4-BE49-F238E27FC236}">
                <a16:creationId xmlns:a16="http://schemas.microsoft.com/office/drawing/2014/main" id="{2C5E3C06-8737-4482-AA2B-4A217BBE38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350" y="454130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45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 descr="Closeup from the side of a hand pushing a knob on an audio mixer"/>
          <p:cNvPicPr preferRelativeResize="0"/>
          <p:nvPr/>
        </p:nvPicPr>
        <p:blipFill rotWithShape="1">
          <a:blip r:embed="rId3">
            <a:alphaModFix/>
          </a:blip>
          <a:srcRect l="7506" r="42247" b="15419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Our 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To facilitate your learning of the necessary Statistics and Python skills to be able to dig into a data set, develop experiments, and learn the basics around modelling.</a:t>
            </a:r>
            <a:br>
              <a:rPr lang="en" sz="2400"/>
            </a:br>
            <a:endParaRPr sz="2400"/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50" y="460537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 descr="Closeup from the side of a hand pushing a knob on an audio mixer"/>
          <p:cNvPicPr preferRelativeResize="0"/>
          <p:nvPr/>
        </p:nvPicPr>
        <p:blipFill rotWithShape="1">
          <a:blip r:embed="rId3">
            <a:alphaModFix/>
          </a:blip>
          <a:srcRect l="7506" r="42247" b="15419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Expectation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is a comprehensive field.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will be best served by narrowing our field, which is why we will stress the basics rather than dive into deep learning right away.</a:t>
            </a:r>
            <a:endParaRPr sz="2400"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78" y="4604604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171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Swiss</vt:lpstr>
      <vt:lpstr>What is Data Science?</vt:lpstr>
      <vt:lpstr>PowerPoint Presentation</vt:lpstr>
      <vt:lpstr>PowerPoint Presentation</vt:lpstr>
      <vt:lpstr>PowerPoint Presentation</vt:lpstr>
      <vt:lpstr>PowerPoint Presentation</vt:lpstr>
      <vt:lpstr>Our Goal</vt:lpstr>
      <vt:lpstr>Expectation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SSF Data Science 201 - Month 1 </dc:title>
  <cp:lastModifiedBy>David Arias</cp:lastModifiedBy>
  <cp:revision>3</cp:revision>
  <dcterms:modified xsi:type="dcterms:W3CDTF">2019-08-23T23:54:45Z</dcterms:modified>
</cp:coreProperties>
</file>