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29CA1E-2015-435E-AB71-A404473A9B75}">
  <a:tblStyle styleId="{8E29CA1E-2015-435E-AB71-A404473A9B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-regular.fntdata"/><Relationship Id="rId14" Type="http://schemas.openxmlformats.org/officeDocument/2006/relationships/slide" Target="slides/slide7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font" Target="fonts/Robo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ccormickml.com/2014/03/04/gradient-descent-derivation/" TargetMode="External"/><Relationship Id="rId3" Type="http://schemas.openxmlformats.org/officeDocument/2006/relationships/hyperlink" Target="https://youtu.be/uwwWVAgJBcM?t=1538" TargetMode="External"/><Relationship Id="rId4" Type="http://schemas.openxmlformats.org/officeDocument/2006/relationships/hyperlink" Target="https://medium.com/analytics-vidhya/snapshot-ensembles-leveraging-ensembling-in-neural-networks-a0d512cf294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0dc4c31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0dc4c31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0dc4c31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0dc4c31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0dc4c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0dc4c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0dc4c3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0dc4c3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284ed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284ed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0dc4c31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0dc4c31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0dc4c31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0dc4c31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https://mccormickml.com/2014/03/04/gradient-descent-derivation/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implementation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https://youtu.be/uwwWVAgJBcM?t=1538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https://medium.com/analytics-vidhya/snapshot-ensembles-leveraging-ensembling-in-neural-networks-a0d512cf2941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Relationship Id="rId4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kJgx2RcJKZY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linear-regression-using-gradient-descent-97a6c8700931" TargetMode="External"/><Relationship Id="rId4" Type="http://schemas.openxmlformats.org/officeDocument/2006/relationships/hyperlink" Target="https://medium.com/@lachlanmiller_52885/machine-learning-week-1-cost-function-gradient-descent-and-univariate-linear-regression-8f5fe69815fd" TargetMode="External"/><Relationship Id="rId5" Type="http://schemas.openxmlformats.org/officeDocument/2006/relationships/hyperlink" Target="https://medium.com/@lachlanmiller_52885/machine-learning-week-1-cost-function-gradient-descent-and-univariate-linear-regression-8f5fe69815fd" TargetMode="External"/><Relationship Id="rId6" Type="http://schemas.openxmlformats.org/officeDocument/2006/relationships/hyperlink" Target="https://www.freecodecamp.org/news/machine-learning-mean-squared-error-regression-line-c7dde9a26b93/" TargetMode="External"/><Relationship Id="rId7" Type="http://schemas.openxmlformats.org/officeDocument/2006/relationships/hyperlink" Target="https://www.khanacademy.org/math/statistics-probability/describing-relationships-quantitative-data/more-on-regression/v/squared-error-of-regression-line" TargetMode="External"/><Relationship Id="rId8" Type="http://schemas.openxmlformats.org/officeDocument/2006/relationships/hyperlink" Target="https://github.com/SoftStackFactory/PythonDataScienceHand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Continuous Supervised Learning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69" y="2407475"/>
            <a:ext cx="3753681" cy="25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idx="4294967295" type="body"/>
          </p:nvPr>
        </p:nvSpPr>
        <p:spPr>
          <a:xfrm>
            <a:off x="460950" y="910800"/>
            <a:ext cx="82221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</a:rPr>
              <a:t>Continuous Supervised Learning</a:t>
            </a:r>
            <a:endParaRPr b="1" sz="17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Regression is the task for modeling continuous target variables.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Example: Predicting house prices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121" name="Google Shape;121;p26"/>
          <p:cNvGraphicFramePr/>
          <p:nvPr/>
        </p:nvGraphicFramePr>
        <p:xfrm>
          <a:off x="7702000" y="240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{8E29CA1E-2015-435E-AB71-A404473A9B75}</a:tableStyleId>
              </a:tblPr>
              <a:tblGrid>
                <a:gridCol w="928875"/>
              </a:tblGrid>
              <a:tr h="4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26"/>
          <p:cNvGraphicFramePr/>
          <p:nvPr/>
        </p:nvGraphicFramePr>
        <p:xfrm>
          <a:off x="5224125" y="240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{8E29CA1E-2015-435E-AB71-A404473A9B75}</a:tableStyleId>
              </a:tblPr>
              <a:tblGrid>
                <a:gridCol w="1177675"/>
                <a:gridCol w="1177675"/>
              </a:tblGrid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Google Shape;123;p26"/>
          <p:cNvGraphicFramePr/>
          <p:nvPr/>
        </p:nvGraphicFramePr>
        <p:xfrm>
          <a:off x="7696397" y="41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{8E29CA1E-2015-435E-AB71-A404473A9B75}</a:tableStyleId>
              </a:tblPr>
              <a:tblGrid>
                <a:gridCol w="940100"/>
              </a:tblGrid>
              <a:tr h="4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Prediction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Google Shape;124;p26"/>
          <p:cNvGraphicFramePr/>
          <p:nvPr/>
        </p:nvGraphicFramePr>
        <p:xfrm>
          <a:off x="5226912" y="4177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{8E29CA1E-2015-435E-AB71-A404473A9B75}</a:tableStyleId>
              </a:tblPr>
              <a:tblGrid>
                <a:gridCol w="1177675"/>
                <a:gridCol w="1177675"/>
              </a:tblGrid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feature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feature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172" y="2268450"/>
            <a:ext cx="3221750" cy="2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725" y="2201626"/>
            <a:ext cx="3741900" cy="280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High Level Overview </a:t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71900" y="1690475"/>
            <a:ext cx="76722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Through numerous iterations we will adjust the </a:t>
            </a:r>
            <a:r>
              <a:rPr lang="en" sz="1700">
                <a:solidFill>
                  <a:schemeClr val="dk1"/>
                </a:solidFill>
              </a:rPr>
              <a:t>slopes </a:t>
            </a:r>
            <a:r>
              <a:rPr lang="en" sz="1700"/>
              <a:t>so that we reduce the error of getting wrong predictions.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 model: ŷ = hθ(x) =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0</a:t>
            </a:r>
            <a:r>
              <a:rPr lang="en" sz="1700"/>
              <a:t>x</a:t>
            </a:r>
            <a:r>
              <a:rPr baseline="-25000" lang="en" sz="1700"/>
              <a:t>0 </a:t>
            </a:r>
            <a:r>
              <a:rPr lang="en" sz="1700"/>
              <a:t>+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1</a:t>
            </a:r>
            <a:r>
              <a:rPr lang="en" sz="1700"/>
              <a:t>x</a:t>
            </a:r>
            <a:r>
              <a:rPr baseline="-25000" lang="en" sz="1700"/>
              <a:t>1 </a:t>
            </a:r>
            <a:r>
              <a:rPr lang="en" sz="1700"/>
              <a:t>+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2</a:t>
            </a:r>
            <a:r>
              <a:rPr lang="en" sz="1700"/>
              <a:t>x</a:t>
            </a:r>
            <a:r>
              <a:rPr baseline="-25000" lang="en" sz="1700"/>
              <a:t>2 </a:t>
            </a:r>
            <a:r>
              <a:rPr lang="en" sz="1700"/>
              <a:t>+ …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Where: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X: input features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Θ</a:t>
            </a:r>
            <a:r>
              <a:rPr lang="en" sz="1700"/>
              <a:t>: weights model is trying to learn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Note: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Θ</a:t>
            </a:r>
            <a:r>
              <a:rPr baseline="-25000" lang="en" sz="1700"/>
              <a:t>0</a:t>
            </a:r>
            <a:r>
              <a:rPr lang="en" sz="1700"/>
              <a:t> is y intercept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X</a:t>
            </a:r>
            <a:r>
              <a:rPr baseline="-25000" lang="en" sz="1700"/>
              <a:t>0 </a:t>
            </a:r>
            <a:r>
              <a:rPr lang="en" sz="1700"/>
              <a:t>is always 1 </a:t>
            </a:r>
            <a:r>
              <a:rPr lang="en" sz="1000"/>
              <a:t>because there is no x term being multiplied by y intercept (b)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3" name="Google Shape;133;p27"/>
          <p:cNvSpPr/>
          <p:nvPr/>
        </p:nvSpPr>
        <p:spPr>
          <a:xfrm>
            <a:off x="6177750" y="2595025"/>
            <a:ext cx="90600" cy="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5963550" y="2186725"/>
            <a:ext cx="2322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 = mx + b  =  θ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+ θ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6223100" y="2613175"/>
            <a:ext cx="90600" cy="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6106993" y="2486168"/>
            <a:ext cx="216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p27"/>
          <p:cNvCxnSpPr/>
          <p:nvPr/>
        </p:nvCxnSpPr>
        <p:spPr>
          <a:xfrm rot="10800000">
            <a:off x="6227289" y="2717862"/>
            <a:ext cx="0" cy="24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7"/>
          <p:cNvCxnSpPr/>
          <p:nvPr/>
        </p:nvCxnSpPr>
        <p:spPr>
          <a:xfrm rot="10800000">
            <a:off x="5828920" y="2709457"/>
            <a:ext cx="0" cy="24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7"/>
          <p:cNvSpPr txBox="1"/>
          <p:nvPr/>
        </p:nvSpPr>
        <p:spPr>
          <a:xfrm>
            <a:off x="6094682" y="2884051"/>
            <a:ext cx="3051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99941" y="2875646"/>
            <a:ext cx="3051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Visualized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846400"/>
            <a:ext cx="1846620" cy="13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830" y="846375"/>
            <a:ext cx="1894270" cy="13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025" y="880825"/>
            <a:ext cx="1846624" cy="133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4250" y="846392"/>
            <a:ext cx="1846625" cy="133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23" y="2529800"/>
            <a:ext cx="3513402" cy="2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idx="4294967295" type="body"/>
          </p:nvPr>
        </p:nvSpPr>
        <p:spPr>
          <a:xfrm>
            <a:off x="3919200" y="2703550"/>
            <a:ext cx="50724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model: </a:t>
            </a:r>
            <a:r>
              <a:rPr lang="en" sz="1700"/>
              <a:t> ŷ = hθ(x) =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0</a:t>
            </a:r>
            <a:r>
              <a:rPr lang="en" sz="1700"/>
              <a:t>x</a:t>
            </a:r>
            <a:r>
              <a:rPr baseline="-25000" lang="en" sz="1700"/>
              <a:t>0 </a:t>
            </a:r>
            <a:r>
              <a:rPr lang="en" sz="1700"/>
              <a:t>+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1</a:t>
            </a:r>
            <a:r>
              <a:rPr lang="en" sz="1700"/>
              <a:t>x</a:t>
            </a:r>
            <a:r>
              <a:rPr baseline="-25000" lang="en" sz="1700"/>
              <a:t>1 </a:t>
            </a:r>
            <a:r>
              <a:rPr lang="en" sz="1700"/>
              <a:t>+ </a:t>
            </a:r>
            <a:r>
              <a:rPr lang="en" sz="1700">
                <a:solidFill>
                  <a:schemeClr val="dk1"/>
                </a:solidFill>
              </a:rPr>
              <a:t>θ</a:t>
            </a:r>
            <a:r>
              <a:rPr baseline="-25000" lang="en" sz="1700">
                <a:solidFill>
                  <a:schemeClr val="dk1"/>
                </a:solidFill>
              </a:rPr>
              <a:t>2</a:t>
            </a:r>
            <a:r>
              <a:rPr lang="en" sz="1700"/>
              <a:t>x</a:t>
            </a:r>
            <a:r>
              <a:rPr baseline="-25000" lang="en" sz="1700"/>
              <a:t>2 </a:t>
            </a:r>
            <a:r>
              <a:rPr lang="en" sz="1700"/>
              <a:t>+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Through numerous iterations we will </a:t>
            </a:r>
            <a:r>
              <a:rPr lang="en">
                <a:solidFill>
                  <a:schemeClr val="dk1"/>
                </a:solidFill>
              </a:rPr>
              <a:t>adjust the slopes</a:t>
            </a:r>
            <a:r>
              <a:rPr lang="en"/>
              <a:t> so that we reduce the error of getting wrong predictions.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Model will learn parameters with the least error</a:t>
            </a:r>
            <a:endParaRPr/>
          </a:p>
        </p:txBody>
      </p:sp>
      <p:cxnSp>
        <p:nvCxnSpPr>
          <p:cNvPr id="152" name="Google Shape;152;p28"/>
          <p:cNvCxnSpPr/>
          <p:nvPr/>
        </p:nvCxnSpPr>
        <p:spPr>
          <a:xfrm flipH="1" rot="10800000">
            <a:off x="2075245" y="1511350"/>
            <a:ext cx="280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8"/>
          <p:cNvCxnSpPr/>
          <p:nvPr/>
        </p:nvCxnSpPr>
        <p:spPr>
          <a:xfrm flipH="1" rot="10800000">
            <a:off x="4437445" y="1511350"/>
            <a:ext cx="280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8"/>
          <p:cNvCxnSpPr/>
          <p:nvPr/>
        </p:nvCxnSpPr>
        <p:spPr>
          <a:xfrm flipH="1" rot="10800000">
            <a:off x="6799645" y="1435150"/>
            <a:ext cx="280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 Error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 To Minimize Error Function ( Gradient </a:t>
            </a:r>
            <a:r>
              <a:rPr lang="en"/>
              <a:t>Descent</a:t>
            </a:r>
            <a:r>
              <a:rPr lang="en"/>
              <a:t> )</a:t>
            </a:r>
            <a:endParaRPr/>
          </a:p>
        </p:txBody>
      </p:sp>
      <p:pic>
        <p:nvPicPr>
          <p:cNvPr descr="Visualization of gradient descent in 3D.&#10;Two local optima in this graph.&#10;Made with Processing in Java." id="166" name="Google Shape;166;p30" title="Gradient Descent 3D - Visualiz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175" y="1515025"/>
            <a:ext cx="3683675" cy="27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50" y="831979"/>
            <a:ext cx="3115926" cy="17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98250" y="2595050"/>
            <a:ext cx="5038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y-intercept (b) and slope (m) has the least amount of error?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6076" y="3079475"/>
            <a:ext cx="3115926" cy="18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4671200" y="4475700"/>
            <a:ext cx="1266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minima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98250" y="4510000"/>
            <a:ext cx="16377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Global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minima (least error)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30"/>
          <p:cNvCxnSpPr>
            <a:stCxn id="171" idx="3"/>
          </p:cNvCxnSpPr>
          <p:nvPr/>
        </p:nvCxnSpPr>
        <p:spPr>
          <a:xfrm flipH="1" rot="10800000">
            <a:off x="1735950" y="4674250"/>
            <a:ext cx="1046400" cy="13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0"/>
          <p:cNvCxnSpPr>
            <a:stCxn id="170" idx="1"/>
          </p:cNvCxnSpPr>
          <p:nvPr/>
        </p:nvCxnSpPr>
        <p:spPr>
          <a:xfrm rot="10800000">
            <a:off x="3876500" y="4486650"/>
            <a:ext cx="794700" cy="184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3849500" y="1347000"/>
            <a:ext cx="45420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Resources: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  <a:hlinkClick r:id="rId3"/>
              </a:rPr>
              <a:t>Regression Resource 1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  <a:hlinkClick r:id="rId4"/>
              </a:rPr>
              <a:t>Regression Resource </a:t>
            </a:r>
            <a:r>
              <a:rPr lang="en" sz="1600" u="sng">
                <a:solidFill>
                  <a:schemeClr val="dk1"/>
                </a:solidFill>
                <a:hlinkClick r:id="rId5"/>
              </a:rPr>
              <a:t>2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  <a:hlinkClick r:id="rId6"/>
              </a:rPr>
              <a:t>Mean Squared Error Explanation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  <a:hlinkClick r:id="rId7"/>
              </a:rPr>
              <a:t>Video Series On Regression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Online Resources: 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Data Science Handbook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</a:t>
            </a:r>
            <a:r>
              <a:rPr lang="en"/>
              <a:t>his class is going to be more of an application based class rather than diving deep into machine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