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1011d91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b1011d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328001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4328001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328001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4328001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328001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4328001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328001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328001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328001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328001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328001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328001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328001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328001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3280017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328001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1011d9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1011d9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1011d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b1011d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328001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328001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1011d9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b1011d9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32800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32800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1011d9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6b1011d9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1011d9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1011d9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328001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328001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328001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328001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modules/grid_search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ikit-learn.org/stable/modules/generated/sklearn.linear_model.LinearRegression.html#sklearn.linear_model.LinearRegression.predi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ikit-learn.org/stable/modules/generated/sklearn.metrics.r2_score.html#sklearn.metrics.r2_sco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linear_model.LinearRegres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Tuning, Training and Evaluation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Model Parameters vs Hyperparameters?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key distinction is that model parameters can be learned directly from the training data while hyperparameters cannot.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Model Parameters 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 parameters are learned attributes that define individual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regression coefficients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model: </a:t>
            </a:r>
            <a:r>
              <a:rPr lang="en" sz="1700"/>
              <a:t> ŷ = hθ(x) =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0</a:t>
            </a: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/>
              <a:t>x</a:t>
            </a:r>
            <a:r>
              <a:rPr baseline="-25000" lang="en" sz="1700"/>
              <a:t>1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/>
              <a:t>x</a:t>
            </a:r>
            <a:r>
              <a:rPr baseline="-25000" lang="en" sz="1700"/>
              <a:t>2 </a:t>
            </a:r>
            <a:r>
              <a:rPr lang="en" sz="1700"/>
              <a:t>+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numerous iterations the correct coefficients will be learned directly from the training data. While the model is being fitted, it’ll will </a:t>
            </a:r>
            <a:r>
              <a:rPr lang="en">
                <a:solidFill>
                  <a:schemeClr val="dk1"/>
                </a:solidFill>
              </a:rPr>
              <a:t>adjust the slopes</a:t>
            </a:r>
            <a:r>
              <a:rPr lang="en"/>
              <a:t> so that we reduce the error of getting wrong predictions.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71900" y="1766675"/>
            <a:ext cx="82221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Hyperparameters express "higher-level" structural settings for algorithms. </a:t>
            </a:r>
            <a:r>
              <a:rPr lang="en" sz="1700"/>
              <a:t>They are decided before fitting the model because they </a:t>
            </a:r>
            <a:r>
              <a:rPr b="1" lang="en" sz="1700"/>
              <a:t>can't be learned from the data</a:t>
            </a:r>
            <a:r>
              <a:rPr lang="en" sz="1700"/>
              <a:t>, </a:t>
            </a:r>
            <a:r>
              <a:rPr b="1" lang="en" sz="1700"/>
              <a:t>although we can perform an exhausted search to find hyper-parameters that make the model most performant and accurate.</a:t>
            </a:r>
            <a:endParaRPr b="1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</a:t>
            </a:r>
            <a:r>
              <a:rPr lang="en" sz="1700"/>
              <a:t>.g. 	fit_intercept, whether to calculate the intercept for this model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e.g. learning rate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e.g. strength of the penalty used in regularized regression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e.g. the number of trees to include in a random forest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Resource: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3"/>
              </a:rPr>
              <a:t>How to search for hyper-parameters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Using Fitted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The Model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can use the fitted model to predict values based off of unseen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predictions = </a:t>
            </a:r>
            <a:r>
              <a:rPr i="1" lang="en" sz="1200">
                <a:solidFill>
                  <a:srgbClr val="000000"/>
                </a:solidFill>
              </a:rPr>
              <a:t>model.Predict(</a:t>
            </a:r>
            <a:r>
              <a:rPr i="1" lang="en" sz="1200">
                <a:solidFill>
                  <a:srgbClr val="00B050"/>
                </a:solidFill>
              </a:rPr>
              <a:t>X_test</a:t>
            </a:r>
            <a:r>
              <a:rPr i="1" lang="en" sz="1200">
                <a:solidFill>
                  <a:srgbClr val="000000"/>
                </a:solidFill>
              </a:rPr>
              <a:t>)</a:t>
            </a:r>
            <a:r>
              <a:rPr i="1" lang="en" sz="1000">
                <a:solidFill>
                  <a:srgbClr val="000000"/>
                </a:solidFill>
              </a:rPr>
              <a:t> </a:t>
            </a:r>
            <a:r>
              <a:rPr i="1" lang="en" sz="1000">
                <a:solidFill>
                  <a:srgbClr val="2B952B"/>
                </a:solidFill>
              </a:rPr>
              <a:t># prediction labels array using fitted model algorithm</a:t>
            </a:r>
            <a:endParaRPr i="1" sz="1000">
              <a:solidFill>
                <a:srgbClr val="2B9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linkClick r:id="rId3"/>
              </a:rPr>
              <a:t>Linear regression predict documentation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your predictions to y_test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assess how accurate the predictions are, using different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 sz="1200">
                <a:solidFill>
                  <a:srgbClr val="AF00DB"/>
                </a:solidFill>
              </a:rPr>
              <a:t>from</a:t>
            </a:r>
            <a:r>
              <a:rPr i="1" lang="en" sz="1200">
                <a:solidFill>
                  <a:srgbClr val="000000"/>
                </a:solidFill>
              </a:rPr>
              <a:t> sklearn.metrics </a:t>
            </a:r>
            <a:r>
              <a:rPr i="1" lang="en" sz="1200">
                <a:solidFill>
                  <a:srgbClr val="AF00DB"/>
                </a:solidFill>
              </a:rPr>
              <a:t>import</a:t>
            </a:r>
            <a:r>
              <a:rPr i="1" lang="en" sz="1200">
                <a:solidFill>
                  <a:srgbClr val="000000"/>
                </a:solidFill>
              </a:rPr>
              <a:t> r2_score </a:t>
            </a:r>
            <a:r>
              <a:rPr i="1" lang="en" sz="1000">
                <a:solidFill>
                  <a:srgbClr val="2B952B"/>
                </a:solidFill>
              </a:rPr>
              <a:t># import the library to evaluate predictions</a:t>
            </a:r>
            <a:endParaRPr i="1" sz="1000">
              <a:solidFill>
                <a:srgbClr val="2B9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2B952B"/>
                </a:solidFill>
              </a:rPr>
              <a:t>	</a:t>
            </a:r>
            <a:r>
              <a:rPr i="1" lang="en" sz="1200">
                <a:solidFill>
                  <a:srgbClr val="000000"/>
                </a:solidFill>
              </a:rPr>
              <a:t>score = r2_score(</a:t>
            </a:r>
            <a:r>
              <a:rPr i="1" lang="en" sz="1200">
                <a:solidFill>
                  <a:srgbClr val="00B050"/>
                </a:solidFill>
              </a:rPr>
              <a:t>y_test</a:t>
            </a:r>
            <a:r>
              <a:rPr i="1" lang="en" sz="1200">
                <a:solidFill>
                  <a:srgbClr val="000000"/>
                </a:solidFill>
              </a:rPr>
              <a:t>, predictions)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linkClick r:id="rId3"/>
              </a:rPr>
              <a:t>R2 score documentation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Terminology</a:t>
            </a:r>
            <a:endParaRPr/>
          </a:p>
        </p:txBody>
      </p:sp>
      <p:sp>
        <p:nvSpPr>
          <p:cNvPr id="211" name="Google Shape;211;p41"/>
          <p:cNvSpPr txBox="1"/>
          <p:nvPr/>
        </p:nvSpPr>
        <p:spPr>
          <a:xfrm>
            <a:off x="125250" y="782050"/>
            <a:ext cx="87996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- A set of patterns learned from data.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Algorithm - A specific ML process used to train a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 data - The dataset from which the algorithm learns the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 data - A new dataset for reliably evaluating model performance.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Features - Variables (columns) in the dataset used to train the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Target variable - A specific variable you’re trying to predict.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Observations - Data points (rows) in the dataset.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Parameters - Learned attributes that define individual models. i.e. regression coefficients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Hyper Parameters - Expresses "higher-level" structural settings for algorithms that can't be learned from the data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Coding!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Steps to Training a Model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Processed </a:t>
            </a:r>
            <a:r>
              <a:rPr lang="en"/>
              <a:t>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Train and Test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X_train and y_train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X_test and y_test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Model on X_train and y_train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Target on X_Test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Compare your predictions to y_test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471900" y="1852575"/>
            <a:ext cx="82221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Think of your data as a limited resource.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spend some of it to train your model (i.e. feed it to the algorithm).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spend some of it to evaluate (test) your model.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you can’t reuse the same data for both!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your data as a limited resource: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spend some of it to train your model (i.e. feed it to the algorithm)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spend some of it to evaluate (test) your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 you can’t reuse the same data for both!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87" y="190200"/>
            <a:ext cx="4143894" cy="23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3368100" y="2605250"/>
            <a:ext cx="57759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Therefore, you should have separate training and test subsets of your dataset.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F00DB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 sklearn.model_selection </a:t>
            </a:r>
            <a:r>
              <a:rPr i="1" lang="en" sz="1200">
                <a:solidFill>
                  <a:srgbClr val="AF00DB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 train_test_split </a:t>
            </a:r>
            <a:r>
              <a:rPr i="1" lang="en" sz="1000">
                <a:solidFill>
                  <a:srgbClr val="2B952B"/>
                </a:solidFill>
                <a:latin typeface="Roboto"/>
                <a:ea typeface="Roboto"/>
                <a:cs typeface="Roboto"/>
                <a:sym typeface="Roboto"/>
              </a:rPr>
              <a:t># import the library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X_train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X_test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y_train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y_test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 = train_test_split(X, y, test_size = 0.20) </a:t>
            </a:r>
            <a:r>
              <a:rPr i="1" lang="en" sz="1000">
                <a:solidFill>
                  <a:srgbClr val="2B952B"/>
                </a:solidFill>
                <a:latin typeface="Roboto"/>
                <a:ea typeface="Roboto"/>
                <a:cs typeface="Roboto"/>
                <a:sym typeface="Roboto"/>
              </a:rPr>
              <a:t># split data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X - is capitalized because it is a matrix (2D array with rows and columns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y - is not capitalized because it is a vector ( 1D array with only rows 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train_test-split documentation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7991958" y="361294"/>
            <a:ext cx="117000" cy="135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7991958" y="1779664"/>
            <a:ext cx="1170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8108950" y="812075"/>
            <a:ext cx="59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8061550" y="2001675"/>
            <a:ext cx="68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299200" y="1919550"/>
            <a:ext cx="85035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you evaluate your model on the same data you used to train it, your model could be very overfit and you wouldn’t even know!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model should be judged on its ability to predict new, unseen data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sets are used to fit and tune your models. Test sets are put aside as "unseen" data to evaluate your models.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always split your data before doing anything else.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best way to get reliable estimates of your models’ performance.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splitting your data, </a:t>
            </a:r>
            <a:r>
              <a:rPr b="1" lang="en"/>
              <a:t>don’t touch your test set</a:t>
            </a:r>
            <a:r>
              <a:rPr lang="en"/>
              <a:t> until you’re ready to choose your final model!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The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Model</a:t>
            </a:r>
            <a:endParaRPr/>
          </a:p>
        </p:txBody>
      </p:sp>
      <p:sp>
        <p:nvSpPr>
          <p:cNvPr id="165" name="Google Shape;165;p33"/>
          <p:cNvSpPr txBox="1"/>
          <p:nvPr>
            <p:ph idx="4294967295" type="body"/>
          </p:nvPr>
        </p:nvSpPr>
        <p:spPr>
          <a:xfrm>
            <a:off x="320125" y="796550"/>
            <a:ext cx="86046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fit an estimator to be able to predict the classes/values to which unseen samples belong.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the training/learning aspect of the model.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LinearRegression estimator instance is first fitted to the model; that is, it must learn from the model. This is done by passing our </a:t>
            </a:r>
            <a:r>
              <a:rPr lang="en" sz="1200">
                <a:solidFill>
                  <a:schemeClr val="dk1"/>
                </a:solidFill>
              </a:rPr>
              <a:t>training set </a:t>
            </a:r>
            <a:r>
              <a:rPr lang="en" sz="1200"/>
              <a:t>to the fit method.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scikit-learn, an estimator is a Python object that implements the methods fit(</a:t>
            </a:r>
            <a:r>
              <a:rPr i="1" lang="en" sz="1200">
                <a:solidFill>
                  <a:schemeClr val="dk1"/>
                </a:solidFill>
              </a:rPr>
              <a:t>X_train</a:t>
            </a:r>
            <a:r>
              <a:rPr i="1" lang="en" sz="1200">
                <a:solidFill>
                  <a:srgbClr val="000000"/>
                </a:solidFill>
              </a:rPr>
              <a:t>, </a:t>
            </a:r>
            <a:r>
              <a:rPr i="1" lang="en" sz="1200">
                <a:solidFill>
                  <a:schemeClr val="dk1"/>
                </a:solidFill>
              </a:rPr>
              <a:t>y_train</a:t>
            </a:r>
            <a:r>
              <a:rPr lang="en" sz="1200"/>
              <a:t>) and predict(</a:t>
            </a:r>
            <a:r>
              <a:rPr i="1" lang="en" sz="1200">
                <a:solidFill>
                  <a:srgbClr val="00B050"/>
                </a:solidFill>
              </a:rPr>
              <a:t>X_test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Code:</a:t>
            </a:r>
            <a:endParaRPr sz="12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F00DB"/>
                </a:solidFill>
              </a:rPr>
              <a:t>from</a:t>
            </a:r>
            <a:r>
              <a:rPr i="1" lang="en" sz="1200">
                <a:solidFill>
                  <a:srgbClr val="000000"/>
                </a:solidFill>
              </a:rPr>
              <a:t> sklearn.linear_model </a:t>
            </a:r>
            <a:r>
              <a:rPr i="1" lang="en" sz="1200">
                <a:solidFill>
                  <a:srgbClr val="AF00DB"/>
                </a:solidFill>
              </a:rPr>
              <a:t>import</a:t>
            </a:r>
            <a:r>
              <a:rPr i="1" lang="en" sz="1200">
                <a:solidFill>
                  <a:srgbClr val="000000"/>
                </a:solidFill>
              </a:rPr>
              <a:t> LinearRegression </a:t>
            </a:r>
            <a:r>
              <a:rPr i="1" lang="en" sz="1000">
                <a:solidFill>
                  <a:srgbClr val="2B952B"/>
                </a:solidFill>
              </a:rPr>
              <a:t># import the library to access the estimators class/blueprint</a:t>
            </a:r>
            <a:endParaRPr i="1" sz="1000">
              <a:solidFill>
                <a:srgbClr val="2B952B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model = LinearRegression(</a:t>
            </a:r>
            <a:r>
              <a:rPr i="1" lang="en" sz="1200">
                <a:solidFill>
                  <a:schemeClr val="accent3"/>
                </a:solidFill>
              </a:rPr>
              <a:t>fit_intercept</a:t>
            </a:r>
            <a:r>
              <a:rPr i="1" lang="en" sz="1200">
                <a:solidFill>
                  <a:srgbClr val="000000"/>
                </a:solidFill>
              </a:rPr>
              <a:t>=True)</a:t>
            </a:r>
            <a:r>
              <a:rPr i="1" lang="en" sz="1200">
                <a:solidFill>
                  <a:srgbClr val="2B952B"/>
                </a:solidFill>
              </a:rPr>
              <a:t> </a:t>
            </a:r>
            <a:r>
              <a:rPr i="1" lang="en" sz="1000">
                <a:solidFill>
                  <a:srgbClr val="2B952B"/>
                </a:solidFill>
              </a:rPr>
              <a:t># create an instance of the model class/blueprint with specific hyper-parameters</a:t>
            </a:r>
            <a:endParaRPr i="1" sz="1000">
              <a:solidFill>
                <a:srgbClr val="2B952B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model.fit(</a:t>
            </a:r>
            <a:r>
              <a:rPr i="1" lang="en" sz="1200">
                <a:solidFill>
                  <a:schemeClr val="dk1"/>
                </a:solidFill>
              </a:rPr>
              <a:t>X_train</a:t>
            </a:r>
            <a:r>
              <a:rPr i="1" lang="en" sz="1200">
                <a:solidFill>
                  <a:srgbClr val="000000"/>
                </a:solidFill>
              </a:rPr>
              <a:t>, </a:t>
            </a:r>
            <a:r>
              <a:rPr i="1" lang="en" sz="1200">
                <a:solidFill>
                  <a:schemeClr val="dk1"/>
                </a:solidFill>
              </a:rPr>
              <a:t>y_train</a:t>
            </a:r>
            <a:r>
              <a:rPr i="1" lang="en" sz="1200">
                <a:solidFill>
                  <a:srgbClr val="000000"/>
                </a:solidFill>
              </a:rPr>
              <a:t>)</a:t>
            </a:r>
            <a:r>
              <a:rPr i="1" lang="en" sz="1000">
                <a:solidFill>
                  <a:srgbClr val="000000"/>
                </a:solidFill>
              </a:rPr>
              <a:t> </a:t>
            </a:r>
            <a:r>
              <a:rPr i="1" lang="en" sz="1000">
                <a:solidFill>
                  <a:srgbClr val="2B952B"/>
                </a:solidFill>
              </a:rPr>
              <a:t># fit the estimator/model</a:t>
            </a:r>
            <a:endParaRPr sz="1000">
              <a:solidFill>
                <a:srgbClr val="2B9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</a:t>
            </a:r>
            <a:r>
              <a:rPr lang="en" sz="1200"/>
              <a:t>The estimator’s constructor takes the model’s </a:t>
            </a:r>
            <a:r>
              <a:rPr lang="en" sz="1200">
                <a:solidFill>
                  <a:schemeClr val="accent3"/>
                </a:solidFill>
              </a:rPr>
              <a:t>hyper-parameters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dk1"/>
                </a:solidFill>
                <a:hlinkClick r:id="rId3"/>
              </a:rPr>
              <a:t>Linear regression documentation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