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E078B0-715B-4456-BE90-026719CCD6FC}">
  <a:tblStyle styleId="{E6E078B0-715B-4456-BE90-026719CCD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ccormickml.com/2014/03/04/gradient-descent-derivation/" TargetMode="External"/><Relationship Id="rId3" Type="http://schemas.openxmlformats.org/officeDocument/2006/relationships/hyperlink" Target="https://youtu.be/uwwWVAgJBcM?t=1538" TargetMode="External"/><Relationship Id="rId4" Type="http://schemas.openxmlformats.org/officeDocument/2006/relationships/hyperlink" Target="https://medium.com/analytics-vidhya/snapshot-ensembles-leveraging-ensembling-in-neural-networks-a0d512cf294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0dc4c3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0dc4c3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24e66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24e66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24e66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24e66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0dc4c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0dc4c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0dc4c3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0dc4c3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0dc4c3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0dc4c3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24e66b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24e66b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0dc4c31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0dc4c31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https://mccormickml.com/2014/03/04/gradient-descent-derivation/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implementation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https://youtu.be/uwwWVAgJBcM?t=1538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https://medium.com/analytics-vidhya/snapshot-ensembles-leveraging-ensembling-in-neural-networks-a0d512cf2941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kJgx2RcJKZY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CYy0TZ6OID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logistic-regression-detailed-overview-46c4da4303bc" TargetMode="External"/><Relationship Id="rId4" Type="http://schemas.openxmlformats.org/officeDocument/2006/relationships/hyperlink" Target="https://campus.datacamp.com/courses/supervised-learning-with-scikit-learn/fine-tuning-your-model?ex=3" TargetMode="External"/><Relationship Id="rId5" Type="http://schemas.openxmlformats.org/officeDocument/2006/relationships/hyperlink" Target="https://github.com/SoftStackFactory/PythonDataScienceHand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Discrete Supervised Learning Using The Logistic Regression Model / Estimator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observation must be labeled with a "correct answer."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then can you build a predictive model because as the model “learns” the data, its predictions are being tested against those labels, aka  "supervising"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25" name="Google Shape;125;p27"/>
          <p:cNvSpPr txBox="1"/>
          <p:nvPr>
            <p:ph idx="4294967295" type="body"/>
          </p:nvPr>
        </p:nvSpPr>
        <p:spPr>
          <a:xfrm>
            <a:off x="460950" y="834600"/>
            <a:ext cx="82221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Discrete Supervised Learning:</a:t>
            </a:r>
            <a:endParaRPr b="1"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Classification is the task for modeling categorical (a.k.a. "class") target variables.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Binary classification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Multi-class classification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Example: Predict spam emails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0" y="2866025"/>
            <a:ext cx="2575400" cy="16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86" y="3919125"/>
            <a:ext cx="1565500" cy="10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5">
            <a:alphaModFix/>
          </a:blip>
          <a:srcRect b="3107" l="2425" r="3544" t="13364"/>
          <a:stretch/>
        </p:blipFill>
        <p:spPr>
          <a:xfrm>
            <a:off x="4891475" y="2177300"/>
            <a:ext cx="3791575" cy="1487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7"/>
          <p:cNvGraphicFramePr/>
          <p:nvPr/>
        </p:nvGraphicFramePr>
        <p:xfrm>
          <a:off x="2875450" y="3127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{E6E078B0-715B-4456-BE90-026719CCD6FC}</a:tableStyleId>
              </a:tblPr>
              <a:tblGrid>
                <a:gridCol w="478875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Label</a:t>
                      </a:r>
                      <a:endParaRPr b="1"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Type 1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Type 1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Type 2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7"/>
          <p:cNvGraphicFramePr/>
          <p:nvPr/>
        </p:nvGraphicFramePr>
        <p:xfrm>
          <a:off x="576596" y="46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{E6E078B0-715B-4456-BE90-026719CCD6FC}</a:tableStyleId>
              </a:tblPr>
              <a:tblGrid>
                <a:gridCol w="708250"/>
                <a:gridCol w="708250"/>
                <a:gridCol w="708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Yellow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Circle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27"/>
          <p:cNvGraphicFramePr/>
          <p:nvPr/>
        </p:nvGraphicFramePr>
        <p:xfrm>
          <a:off x="2855487" y="46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{E6E078B0-715B-4456-BE90-026719CCD6FC}</a:tableStyleId>
              </a:tblPr>
              <a:tblGrid>
                <a:gridCol w="478875"/>
              </a:tblGrid>
              <a:tr h="3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7"/>
          <p:cNvSpPr txBox="1"/>
          <p:nvPr/>
        </p:nvSpPr>
        <p:spPr>
          <a:xfrm>
            <a:off x="5370525" y="1831600"/>
            <a:ext cx="924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 1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7430625" y="1795150"/>
            <a:ext cx="78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 2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-290100" y="433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High Level Overview 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471900" y="1690475"/>
            <a:ext cx="76722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Through numerous iterations we will adjust the </a:t>
            </a:r>
            <a:r>
              <a:rPr lang="en" sz="1700">
                <a:solidFill>
                  <a:schemeClr val="dk1"/>
                </a:solidFill>
              </a:rPr>
              <a:t>slopes </a:t>
            </a:r>
            <a:r>
              <a:rPr lang="en" sz="1700"/>
              <a:t>so that we reduce the error of getting wrong predictions.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model: ŷ = </a:t>
            </a:r>
            <a:r>
              <a:rPr lang="en" sz="1700">
                <a:solidFill>
                  <a:schemeClr val="accent6"/>
                </a:solidFill>
              </a:rPr>
              <a:t>sigmoid( </a:t>
            </a:r>
            <a:r>
              <a:rPr lang="en" sz="1700"/>
              <a:t>hθ(x) </a:t>
            </a:r>
            <a:r>
              <a:rPr lang="en" sz="1700">
                <a:solidFill>
                  <a:schemeClr val="accent6"/>
                </a:solidFill>
              </a:rPr>
              <a:t>)</a:t>
            </a:r>
            <a:r>
              <a:rPr lang="en" sz="1700"/>
              <a:t> = </a:t>
            </a:r>
            <a:r>
              <a:rPr lang="en" sz="1700">
                <a:solidFill>
                  <a:schemeClr val="accent6"/>
                </a:solidFill>
              </a:rPr>
              <a:t>sigmoid(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0</a:t>
            </a: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/>
              <a:t>x</a:t>
            </a:r>
            <a:r>
              <a:rPr baseline="-25000" lang="en" sz="1700"/>
              <a:t>1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/>
              <a:t>x</a:t>
            </a:r>
            <a:r>
              <a:rPr baseline="-25000" lang="en" sz="1700"/>
              <a:t>2 </a:t>
            </a:r>
            <a:r>
              <a:rPr lang="en" sz="1700"/>
              <a:t>+ … </a:t>
            </a:r>
            <a:r>
              <a:rPr lang="en" sz="1700">
                <a:solidFill>
                  <a:schemeClr val="accent6"/>
                </a:solidFill>
              </a:rPr>
              <a:t>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Where: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X: input features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Θ</a:t>
            </a:r>
            <a:r>
              <a:rPr lang="en" sz="1700"/>
              <a:t>: weights model is trying to learn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Note: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Θ</a:t>
            </a:r>
            <a:r>
              <a:rPr baseline="-25000" lang="en" sz="1700"/>
              <a:t>0</a:t>
            </a:r>
            <a:r>
              <a:rPr lang="en" sz="1700"/>
              <a:t> is y intercept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is always 1 </a:t>
            </a:r>
            <a:r>
              <a:rPr lang="en" sz="1000"/>
              <a:t>because there is no x term being multiplied by y intercept (b)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974" y="3018352"/>
            <a:ext cx="3856072" cy="17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Visualized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660" y="2571750"/>
            <a:ext cx="3513402" cy="2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idx="4294967295" type="body"/>
          </p:nvPr>
        </p:nvSpPr>
        <p:spPr>
          <a:xfrm>
            <a:off x="98250" y="792750"/>
            <a:ext cx="50724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model: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ŷ = </a:t>
            </a:r>
            <a:r>
              <a:rPr lang="en" sz="1600">
                <a:solidFill>
                  <a:schemeClr val="accent6"/>
                </a:solidFill>
              </a:rPr>
              <a:t>sigmoid( </a:t>
            </a:r>
            <a:r>
              <a:rPr lang="en" sz="1600"/>
              <a:t>hθ(x) </a:t>
            </a:r>
            <a:r>
              <a:rPr lang="en" sz="1600">
                <a:solidFill>
                  <a:schemeClr val="accent6"/>
                </a:solidFill>
              </a:rPr>
              <a:t>)</a:t>
            </a:r>
            <a:r>
              <a:rPr lang="en" sz="1600"/>
              <a:t> = </a:t>
            </a:r>
            <a:r>
              <a:rPr lang="en" sz="1600">
                <a:solidFill>
                  <a:schemeClr val="accent6"/>
                </a:solidFill>
              </a:rPr>
              <a:t>sigmoid( </a:t>
            </a:r>
            <a:r>
              <a:rPr lang="en" sz="1600">
                <a:solidFill>
                  <a:schemeClr val="dk1"/>
                </a:solidFill>
              </a:rPr>
              <a:t>θ</a:t>
            </a:r>
            <a:r>
              <a:rPr baseline="-25000" lang="en" sz="1600">
                <a:solidFill>
                  <a:schemeClr val="dk1"/>
                </a:solidFill>
              </a:rPr>
              <a:t>0</a:t>
            </a:r>
            <a:r>
              <a:rPr lang="en" sz="1600"/>
              <a:t>x</a:t>
            </a:r>
            <a:r>
              <a:rPr baseline="-25000" lang="en" sz="1600"/>
              <a:t>0 </a:t>
            </a:r>
            <a:r>
              <a:rPr lang="en" sz="1600"/>
              <a:t>+ </a:t>
            </a:r>
            <a:r>
              <a:rPr lang="en" sz="1600">
                <a:solidFill>
                  <a:schemeClr val="dk1"/>
                </a:solidFill>
              </a:rPr>
              <a:t>θ</a:t>
            </a:r>
            <a:r>
              <a:rPr baseline="-25000" lang="en" sz="1600">
                <a:solidFill>
                  <a:schemeClr val="dk1"/>
                </a:solidFill>
              </a:rPr>
              <a:t>1</a:t>
            </a:r>
            <a:r>
              <a:rPr lang="en" sz="1600"/>
              <a:t>x</a:t>
            </a:r>
            <a:r>
              <a:rPr baseline="-25000" lang="en" sz="1600"/>
              <a:t>1 </a:t>
            </a:r>
            <a:r>
              <a:rPr lang="en" sz="1600"/>
              <a:t>+ </a:t>
            </a:r>
            <a:r>
              <a:rPr lang="en" sz="1600">
                <a:solidFill>
                  <a:schemeClr val="dk1"/>
                </a:solidFill>
              </a:rPr>
              <a:t>θ</a:t>
            </a:r>
            <a:r>
              <a:rPr baseline="-25000" lang="en" sz="1600">
                <a:solidFill>
                  <a:schemeClr val="dk1"/>
                </a:solidFill>
              </a:rPr>
              <a:t>2</a:t>
            </a:r>
            <a:r>
              <a:rPr lang="en" sz="1600"/>
              <a:t>x</a:t>
            </a:r>
            <a:r>
              <a:rPr baseline="-25000" lang="en" sz="1600"/>
              <a:t>2 </a:t>
            </a:r>
            <a:r>
              <a:rPr lang="en" sz="1600"/>
              <a:t>+ … </a:t>
            </a:r>
            <a:r>
              <a:rPr lang="en" sz="1600">
                <a:solidFill>
                  <a:schemeClr val="accent6"/>
                </a:solidFill>
              </a:rPr>
              <a:t>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Through numerous iterations we will </a:t>
            </a:r>
            <a:r>
              <a:rPr lang="en" sz="1600">
                <a:solidFill>
                  <a:schemeClr val="dk1"/>
                </a:solidFill>
              </a:rPr>
              <a:t>adjust the slopes</a:t>
            </a:r>
            <a:r>
              <a:rPr lang="en" sz="1600"/>
              <a:t> so that we reduce the error of getting wrong predictions.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Model will learn parameters with the least error</a:t>
            </a:r>
            <a:endParaRPr sz="16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649" y="741075"/>
            <a:ext cx="3856072" cy="17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To Minimize Error Function ( Gradient </a:t>
            </a:r>
            <a:r>
              <a:rPr lang="en"/>
              <a:t>Descent</a:t>
            </a:r>
            <a:r>
              <a:rPr lang="en"/>
              <a:t> )</a:t>
            </a:r>
            <a:endParaRPr/>
          </a:p>
        </p:txBody>
      </p:sp>
      <p:pic>
        <p:nvPicPr>
          <p:cNvPr descr="Visualization of gradient descent in 3D.&#10;Two local optima in this graph.&#10;Made with Processing in Java." id="154" name="Google Shape;154;p30" title="Gradient Descent 3D - Visual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175" y="1515025"/>
            <a:ext cx="3683675" cy="2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50" y="831979"/>
            <a:ext cx="3115926" cy="17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98250" y="2595050"/>
            <a:ext cx="5038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y-intercept (b) and slope (m) has the least amount of error?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6076" y="3079475"/>
            <a:ext cx="3115926" cy="18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4671200" y="4475700"/>
            <a:ext cx="126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98250" y="4510000"/>
            <a:ext cx="1637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minima (least error)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0"/>
          <p:cNvCxnSpPr>
            <a:stCxn id="159" idx="3"/>
          </p:cNvCxnSpPr>
          <p:nvPr/>
        </p:nvCxnSpPr>
        <p:spPr>
          <a:xfrm flipH="1" rot="10800000">
            <a:off x="1735950" y="4674250"/>
            <a:ext cx="1046400" cy="13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0"/>
          <p:cNvCxnSpPr>
            <a:stCxn id="158" idx="1"/>
          </p:cNvCxnSpPr>
          <p:nvPr/>
        </p:nvCxnSpPr>
        <p:spPr>
          <a:xfrm rot="10800000">
            <a:off x="3876500" y="4486650"/>
            <a:ext cx="794700" cy="184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 With Confusion Matrix</a:t>
            </a:r>
            <a:endParaRPr/>
          </a:p>
        </p:txBody>
      </p:sp>
      <p:pic>
        <p:nvPicPr>
          <p:cNvPr descr="This tutorial covers the basics of confusion matrix which is used to describe the performance of classification models. &#10;&#10;The tutorial will also cover the difference between True Positives, True Negatives, False Positives, and False Negatives which can be described as follows: &#10;&#10;• True positives (TP): cases when classifier predicted TRUE (they have the disease), and correct class was TRUE (patient has disease).&#10;&#10;• True negatives (TN): cases when model predicted FALSE (no disease), and correct class was FALSE (patient do not have disease).&#10;&#10;• False positives (FP) (Type I error): classifier predicted TRUE, but correct class was FALSE (patient did not have disease). &#10;&#10;• False negatives (FN) (Type II error): classifier predicted FALSE (patient do not have disease), but they actually do have the disease&#10;&#10;The tutorial will also cover the difference between classification accuracy, error rate, precision and recall. These metrics can be summarized as shown below:&#10;&#10;• Classification Accuracy = (TP+TN) / (TP + TN + FP + FN)&#10;• Misclassification rate (Error Rate) = (FP + FN) / (TP + TN + FP + FN)&#10;• Precision = TP/Total TRUE Predictions = TP/ (TP+FP) (When model predicted TRUE class, how often was it right?)&#10;• Recall = TP/ Actual TRUE = TP/ (TP+FN) (when the class was actually TRUE, how often did the classifier get it right?)&#10;&#10;If you want to learn more, here’s a link to my new machine learning Classification course on Udemy:&#10;https://www.udemy.com/machine-learning-classification/?couponCode=MLC_YOUTUBE_10&#10;&#10;Here’s a link to my new machine learning regression course on Udemy:&#10;https://www.udemy.com/machine-learning-regression-masterclass-in-python/&#10;&#10;Subscribe to my channel to get the latest updates, we will be releasing new videos on weekly basis:&#10;https://www.youtube.com/channel/UC76VWNgXnU6z0RSPGwSkNIg/videos" id="167" name="Google Shape;167;p31" title="Machine Learning Basics: Confusion Matrix &amp; Precision/Recall Simplified | By Dr. Ry @Stemplic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788" y="826175"/>
            <a:ext cx="5300425" cy="39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3849500" y="1347000"/>
            <a:ext cx="45420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Resources: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3"/>
              </a:rPr>
              <a:t>Understanding classification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4"/>
              </a:rPr>
              <a:t>ROC curve video explanation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Resources: 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Data Sscience Handbook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</a:t>
            </a:r>
            <a:r>
              <a:rPr lang="en"/>
              <a:t>his class is going to be more of an application based class rather than diving deep into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