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Matt Hes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2T03:46:11.871">
    <p:pos x="217" y="1770"/>
    <p:text>understand ratio versus alpha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a5109087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a5109087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a5109087c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7a5109087c_1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rPr lang="en" sz="1800"/>
              <a:t>L2 Regularization aka Ridge Regularization </a:t>
            </a:r>
            <a:endParaRPr sz="1800"/>
          </a:p>
          <a:p>
            <a:pPr indent="0" lvl="0" marL="457200" rtl="0" algn="l">
              <a:lnSpc>
                <a:spcPct val="100000"/>
              </a:lnSpc>
              <a:spcBef>
                <a:spcPts val="0"/>
              </a:spcBef>
              <a:spcAft>
                <a:spcPts val="0"/>
              </a:spcAft>
              <a:buSzPts val="1400"/>
              <a:buNone/>
            </a:pPr>
            <a:r>
              <a:t/>
            </a:r>
            <a:endParaRPr sz="1800"/>
          </a:p>
          <a:p>
            <a:pPr indent="0" lvl="0" marL="457200" rtl="0" algn="l">
              <a:lnSpc>
                <a:spcPct val="100000"/>
              </a:lnSpc>
              <a:spcBef>
                <a:spcPts val="0"/>
              </a:spcBef>
              <a:spcAft>
                <a:spcPts val="0"/>
              </a:spcAft>
              <a:buSzPts val="1400"/>
              <a:buNone/>
            </a:pPr>
            <a:r>
              <a:rPr lang="en" sz="1800"/>
              <a:t>This add regularization terms in the model which are function of square of coefficients of parameters. </a:t>
            </a:r>
            <a:endParaRPr sz="1800"/>
          </a:p>
          <a:p>
            <a:pPr indent="0" lvl="0" marL="457200" rtl="0" algn="l">
              <a:lnSpc>
                <a:spcPct val="100000"/>
              </a:lnSpc>
              <a:spcBef>
                <a:spcPts val="0"/>
              </a:spcBef>
              <a:spcAft>
                <a:spcPts val="0"/>
              </a:spcAft>
              <a:buSzPts val="1400"/>
              <a:buNone/>
            </a:pPr>
            <a:r>
              <a:t/>
            </a:r>
            <a:endParaRPr sz="1800"/>
          </a:p>
          <a:p>
            <a:pPr indent="0" lvl="0" marL="457200" rtl="0" algn="l">
              <a:lnSpc>
                <a:spcPct val="100000"/>
              </a:lnSpc>
              <a:spcBef>
                <a:spcPts val="0"/>
              </a:spcBef>
              <a:spcAft>
                <a:spcPts val="0"/>
              </a:spcAft>
              <a:buSzPts val="1400"/>
              <a:buNone/>
            </a:pPr>
            <a:r>
              <a:rPr lang="en" sz="1800"/>
              <a:t>Coefficient of parameters can approach to zero but never become zero </a:t>
            </a:r>
            <a:endParaRPr sz="1800"/>
          </a:p>
          <a:p>
            <a:pPr indent="0" lvl="0" marL="0" rtl="0" algn="l">
              <a:lnSpc>
                <a:spcPct val="100000"/>
              </a:lnSpc>
              <a:spcBef>
                <a:spcPts val="0"/>
              </a:spcBef>
              <a:spcAft>
                <a:spcPts val="0"/>
              </a:spcAft>
              <a:buSzPts val="1400"/>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a5109087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7a5109087c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rPr lang="en" sz="1800"/>
              <a:t>L2 Regularization aka Ridge Regularization </a:t>
            </a:r>
            <a:endParaRPr sz="1800"/>
          </a:p>
          <a:p>
            <a:pPr indent="0" lvl="0" marL="457200" rtl="0" algn="l">
              <a:lnSpc>
                <a:spcPct val="100000"/>
              </a:lnSpc>
              <a:spcBef>
                <a:spcPts val="0"/>
              </a:spcBef>
              <a:spcAft>
                <a:spcPts val="0"/>
              </a:spcAft>
              <a:buSzPts val="1400"/>
              <a:buNone/>
            </a:pPr>
            <a:r>
              <a:t/>
            </a:r>
            <a:endParaRPr sz="1800"/>
          </a:p>
          <a:p>
            <a:pPr indent="0" lvl="0" marL="457200" rtl="0" algn="l">
              <a:lnSpc>
                <a:spcPct val="100000"/>
              </a:lnSpc>
              <a:spcBef>
                <a:spcPts val="0"/>
              </a:spcBef>
              <a:spcAft>
                <a:spcPts val="0"/>
              </a:spcAft>
              <a:buSzPts val="1400"/>
              <a:buNone/>
            </a:pPr>
            <a:r>
              <a:rPr lang="en" sz="1800"/>
              <a:t>This add regularization terms in the model which are function of square of coefficients of parameters. </a:t>
            </a:r>
            <a:endParaRPr sz="1800"/>
          </a:p>
          <a:p>
            <a:pPr indent="0" lvl="0" marL="457200" rtl="0" algn="l">
              <a:lnSpc>
                <a:spcPct val="100000"/>
              </a:lnSpc>
              <a:spcBef>
                <a:spcPts val="0"/>
              </a:spcBef>
              <a:spcAft>
                <a:spcPts val="0"/>
              </a:spcAft>
              <a:buSzPts val="1400"/>
              <a:buNone/>
            </a:pPr>
            <a:r>
              <a:t/>
            </a:r>
            <a:endParaRPr sz="1800"/>
          </a:p>
          <a:p>
            <a:pPr indent="0" lvl="0" marL="457200" rtl="0" algn="l">
              <a:lnSpc>
                <a:spcPct val="100000"/>
              </a:lnSpc>
              <a:spcBef>
                <a:spcPts val="0"/>
              </a:spcBef>
              <a:spcAft>
                <a:spcPts val="0"/>
              </a:spcAft>
              <a:buSzPts val="1400"/>
              <a:buNone/>
            </a:pPr>
            <a:r>
              <a:rPr lang="en" sz="1800"/>
              <a:t>Coefficient of parameters can approach to zero but never become zero </a:t>
            </a:r>
            <a:endParaRPr sz="1800"/>
          </a:p>
          <a:p>
            <a:pPr indent="0" lvl="0" marL="0" rtl="0" algn="l">
              <a:lnSpc>
                <a:spcPct val="100000"/>
              </a:lnSpc>
              <a:spcBef>
                <a:spcPts val="0"/>
              </a:spcBef>
              <a:spcAft>
                <a:spcPts val="0"/>
              </a:spcAft>
              <a:buSzPts val="1400"/>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a5109087c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5109087c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5109087c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7a5109087c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rPr lang="en" sz="1800"/>
              <a:t>L1 Regularization aka Lasso Regularization </a:t>
            </a:r>
            <a:endParaRPr sz="1800"/>
          </a:p>
          <a:p>
            <a:pPr indent="0" lvl="0" marL="457200" rtl="0" algn="l">
              <a:lnSpc>
                <a:spcPct val="100000"/>
              </a:lnSpc>
              <a:spcBef>
                <a:spcPts val="0"/>
              </a:spcBef>
              <a:spcAft>
                <a:spcPts val="0"/>
              </a:spcAft>
              <a:buSzPts val="1400"/>
              <a:buNone/>
            </a:pPr>
            <a:r>
              <a:t/>
            </a:r>
            <a:endParaRPr sz="1800"/>
          </a:p>
          <a:p>
            <a:pPr indent="0" lvl="0" marL="457200" rtl="0" algn="l">
              <a:lnSpc>
                <a:spcPct val="100000"/>
              </a:lnSpc>
              <a:spcBef>
                <a:spcPts val="0"/>
              </a:spcBef>
              <a:spcAft>
                <a:spcPts val="0"/>
              </a:spcAft>
              <a:buSzPts val="1400"/>
              <a:buNone/>
            </a:pPr>
            <a:r>
              <a:rPr lang="en" sz="1800"/>
              <a:t>This add regularization terms in the model which are function of absolute value of coefficients of parameters. </a:t>
            </a:r>
            <a:endParaRPr sz="1800"/>
          </a:p>
          <a:p>
            <a:pPr indent="0" lvl="0" marL="457200" rtl="0" algn="l">
              <a:lnSpc>
                <a:spcPct val="100000"/>
              </a:lnSpc>
              <a:spcBef>
                <a:spcPts val="0"/>
              </a:spcBef>
              <a:spcAft>
                <a:spcPts val="0"/>
              </a:spcAft>
              <a:buSzPts val="1400"/>
              <a:buNone/>
            </a:pPr>
            <a:r>
              <a:t/>
            </a:r>
            <a:endParaRPr sz="1800"/>
          </a:p>
          <a:p>
            <a:pPr indent="0" lvl="0" marL="457200" rtl="0" algn="l">
              <a:lnSpc>
                <a:spcPct val="100000"/>
              </a:lnSpc>
              <a:spcBef>
                <a:spcPts val="0"/>
              </a:spcBef>
              <a:spcAft>
                <a:spcPts val="0"/>
              </a:spcAft>
              <a:buSzPts val="1400"/>
              <a:buNone/>
            </a:pPr>
            <a:r>
              <a:rPr lang="en" sz="1800"/>
              <a:t>Coefficient of parameters can become zero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5109087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7a5109087c_1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rPr lang="en" sz="1800"/>
              <a:t>L1 Regularization aka Lasso Regularization </a:t>
            </a:r>
            <a:endParaRPr sz="1800"/>
          </a:p>
          <a:p>
            <a:pPr indent="0" lvl="0" marL="457200" rtl="0" algn="l">
              <a:lnSpc>
                <a:spcPct val="100000"/>
              </a:lnSpc>
              <a:spcBef>
                <a:spcPts val="0"/>
              </a:spcBef>
              <a:spcAft>
                <a:spcPts val="0"/>
              </a:spcAft>
              <a:buSzPts val="1400"/>
              <a:buNone/>
            </a:pPr>
            <a:r>
              <a:t/>
            </a:r>
            <a:endParaRPr sz="1800"/>
          </a:p>
          <a:p>
            <a:pPr indent="0" lvl="0" marL="457200" rtl="0" algn="l">
              <a:lnSpc>
                <a:spcPct val="100000"/>
              </a:lnSpc>
              <a:spcBef>
                <a:spcPts val="0"/>
              </a:spcBef>
              <a:spcAft>
                <a:spcPts val="0"/>
              </a:spcAft>
              <a:buSzPts val="1400"/>
              <a:buNone/>
            </a:pPr>
            <a:r>
              <a:rPr lang="en" sz="1800"/>
              <a:t>This add regularization terms in the model which are function of absolute value of the coefficients of parameters. </a:t>
            </a:r>
            <a:endParaRPr sz="1800"/>
          </a:p>
          <a:p>
            <a:pPr indent="0" lvl="0" marL="457200" rtl="0" algn="l">
              <a:lnSpc>
                <a:spcPct val="100000"/>
              </a:lnSpc>
              <a:spcBef>
                <a:spcPts val="0"/>
              </a:spcBef>
              <a:spcAft>
                <a:spcPts val="0"/>
              </a:spcAft>
              <a:buSzPts val="1400"/>
              <a:buNone/>
            </a:pPr>
            <a:r>
              <a:t/>
            </a:r>
            <a:endParaRPr sz="1800"/>
          </a:p>
          <a:p>
            <a:pPr indent="0" lvl="0" marL="457200" rtl="0" algn="l">
              <a:lnSpc>
                <a:spcPct val="100000"/>
              </a:lnSpc>
              <a:spcBef>
                <a:spcPts val="0"/>
              </a:spcBef>
              <a:spcAft>
                <a:spcPts val="0"/>
              </a:spcAft>
              <a:buSzPts val="1400"/>
              <a:buNone/>
            </a:pPr>
            <a:r>
              <a:rPr lang="en" sz="1800"/>
              <a:t>The coefficient of the parameters can be driven to zero as well during the regularization process. </a:t>
            </a:r>
            <a:endParaRPr sz="1800"/>
          </a:p>
          <a:p>
            <a:pPr indent="0" lvl="0" marL="457200" rtl="0" algn="l">
              <a:lnSpc>
                <a:spcPct val="100000"/>
              </a:lnSpc>
              <a:spcBef>
                <a:spcPts val="0"/>
              </a:spcBef>
              <a:spcAft>
                <a:spcPts val="0"/>
              </a:spcAft>
              <a:buSzPts val="1400"/>
              <a:buNone/>
            </a:pPr>
            <a:r>
              <a:t/>
            </a:r>
            <a:endParaRPr sz="1800"/>
          </a:p>
          <a:p>
            <a:pPr indent="0" lvl="0" marL="457200" rtl="0" algn="l">
              <a:lnSpc>
                <a:spcPct val="100000"/>
              </a:lnSpc>
              <a:spcBef>
                <a:spcPts val="0"/>
              </a:spcBef>
              <a:spcAft>
                <a:spcPts val="0"/>
              </a:spcAft>
              <a:buSzPts val="1400"/>
              <a:buNone/>
            </a:pPr>
            <a:r>
              <a:rPr lang="en" sz="1800"/>
              <a:t>Hence this technique can be used for feature selection and generating more parsimonious model</a:t>
            </a:r>
            <a:endParaRPr sz="1800"/>
          </a:p>
          <a:p>
            <a:pPr indent="0" lvl="0" marL="0" rtl="0" algn="l">
              <a:lnSpc>
                <a:spcPct val="100000"/>
              </a:lnSpc>
              <a:spcBef>
                <a:spcPts val="0"/>
              </a:spcBef>
              <a:spcAft>
                <a:spcPts val="0"/>
              </a:spcAft>
              <a:buSzPts val="1400"/>
              <a:buNone/>
            </a:pPr>
            <a:r>
              <a:t/>
            </a:r>
            <a:endParaRPr sz="1800"/>
          </a:p>
          <a:p>
            <a:pPr indent="0" lvl="0" marL="0" rtl="0" algn="l">
              <a:lnSpc>
                <a:spcPct val="100000"/>
              </a:lnSpc>
              <a:spcBef>
                <a:spcPts val="0"/>
              </a:spcBef>
              <a:spcAft>
                <a:spcPts val="0"/>
              </a:spcAft>
              <a:buSzPts val="1400"/>
              <a:buNone/>
            </a:pPr>
            <a:r>
              <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a5109087c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7a5109087c_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SzPts val="1400"/>
              <a:buNone/>
            </a:pPr>
            <a:r>
              <a:rPr lang="en" sz="1800"/>
              <a:t>L1 Regularization aka Lasso Regularization </a:t>
            </a:r>
            <a:endParaRPr sz="1800"/>
          </a:p>
          <a:p>
            <a:pPr indent="0" lvl="0" marL="457200" rtl="0" algn="l">
              <a:spcBef>
                <a:spcPts val="0"/>
              </a:spcBef>
              <a:spcAft>
                <a:spcPts val="0"/>
              </a:spcAft>
              <a:buSzPts val="1400"/>
              <a:buNone/>
            </a:pPr>
            <a:r>
              <a:t/>
            </a:r>
            <a:endParaRPr sz="1800"/>
          </a:p>
          <a:p>
            <a:pPr indent="0" lvl="0" marL="457200" rtl="0" algn="l">
              <a:spcBef>
                <a:spcPts val="0"/>
              </a:spcBef>
              <a:spcAft>
                <a:spcPts val="0"/>
              </a:spcAft>
              <a:buSzPts val="1400"/>
              <a:buNone/>
            </a:pPr>
            <a:r>
              <a:rPr lang="en" sz="1800"/>
              <a:t>This add regularization terms in the model which are function of absolute value of the coefficients of parameters. </a:t>
            </a:r>
            <a:endParaRPr sz="1800"/>
          </a:p>
          <a:p>
            <a:pPr indent="0" lvl="0" marL="457200" rtl="0" algn="l">
              <a:spcBef>
                <a:spcPts val="0"/>
              </a:spcBef>
              <a:spcAft>
                <a:spcPts val="0"/>
              </a:spcAft>
              <a:buSzPts val="1400"/>
              <a:buNone/>
            </a:pPr>
            <a:r>
              <a:t/>
            </a:r>
            <a:endParaRPr sz="1800"/>
          </a:p>
          <a:p>
            <a:pPr indent="0" lvl="0" marL="457200" rtl="0" algn="l">
              <a:spcBef>
                <a:spcPts val="0"/>
              </a:spcBef>
              <a:spcAft>
                <a:spcPts val="0"/>
              </a:spcAft>
              <a:buSzPts val="1400"/>
              <a:buNone/>
            </a:pPr>
            <a:r>
              <a:rPr lang="en" sz="1800"/>
              <a:t>The coefficient of the parameters can be driven to zero as well during the regularization process. </a:t>
            </a:r>
            <a:endParaRPr sz="1800"/>
          </a:p>
          <a:p>
            <a:pPr indent="0" lvl="0" marL="457200" rtl="0" algn="l">
              <a:spcBef>
                <a:spcPts val="0"/>
              </a:spcBef>
              <a:spcAft>
                <a:spcPts val="0"/>
              </a:spcAft>
              <a:buSzPts val="1400"/>
              <a:buNone/>
            </a:pPr>
            <a:r>
              <a:t/>
            </a:r>
            <a:endParaRPr sz="1800"/>
          </a:p>
          <a:p>
            <a:pPr indent="0" lvl="0" marL="457200" rtl="0" algn="l">
              <a:spcBef>
                <a:spcPts val="0"/>
              </a:spcBef>
              <a:spcAft>
                <a:spcPts val="0"/>
              </a:spcAft>
              <a:buSzPts val="1400"/>
              <a:buNone/>
            </a:pPr>
            <a:r>
              <a:rPr lang="en" sz="1800"/>
              <a:t>Hence this technique can be used for feature selection and generating more parsimonious model</a:t>
            </a:r>
            <a:endParaRPr sz="1800"/>
          </a:p>
          <a:p>
            <a:pPr indent="0" lvl="0" marL="0" rtl="0" algn="l">
              <a:spcBef>
                <a:spcPts val="0"/>
              </a:spcBef>
              <a:spcAft>
                <a:spcPts val="0"/>
              </a:spcAft>
              <a:buSzPts val="1400"/>
              <a:buNone/>
            </a:pPr>
            <a:r>
              <a:t/>
            </a:r>
            <a:endParaRPr sz="1800"/>
          </a:p>
          <a:p>
            <a:pPr indent="0" lvl="0" marL="0" rtl="0" algn="l">
              <a:spcBef>
                <a:spcPts val="0"/>
              </a:spcBef>
              <a:spcAft>
                <a:spcPts val="0"/>
              </a:spcAft>
              <a:buSzPts val="1400"/>
              <a:buNone/>
            </a:pPr>
            <a:r>
              <a:t/>
            </a:r>
            <a:endParaRPr sz="1800"/>
          </a:p>
          <a:p>
            <a:pPr indent="0" lvl="0" marL="0" rtl="0" algn="l">
              <a:lnSpc>
                <a:spcPct val="100000"/>
              </a:lnSpc>
              <a:spcBef>
                <a:spcPts val="0"/>
              </a:spcBef>
              <a:spcAft>
                <a:spcPts val="0"/>
              </a:spcAft>
              <a:buSzPts val="1400"/>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5109087c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5109087c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a5109087c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a5109087c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a5109087c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5109087c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a5109087c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7a5109087c_1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i="1" lang="en"/>
              <a:t>h</a:t>
            </a:r>
            <a:r>
              <a:rPr i="1" lang="en" sz="750"/>
              <a:t>θ</a:t>
            </a:r>
            <a:r>
              <a:rPr lang="en" sz="100"/>
              <a:t>​</a:t>
            </a:r>
            <a:r>
              <a:rPr lang="en"/>
              <a:t>(</a:t>
            </a:r>
            <a:r>
              <a:rPr i="1" lang="en"/>
              <a:t>x</a:t>
            </a:r>
            <a:r>
              <a:rPr lang="en"/>
              <a:t>)=</a:t>
            </a:r>
            <a:r>
              <a:rPr i="1" lang="en"/>
              <a:t>θ</a:t>
            </a:r>
            <a:r>
              <a:rPr lang="en" sz="750"/>
              <a:t>0</a:t>
            </a:r>
            <a:r>
              <a:rPr lang="en" sz="100"/>
              <a:t>​</a:t>
            </a:r>
            <a:r>
              <a:rPr lang="en"/>
              <a:t>+</a:t>
            </a:r>
            <a:r>
              <a:rPr i="1" lang="en"/>
              <a:t>θ</a:t>
            </a:r>
            <a:r>
              <a:rPr lang="en" sz="750"/>
              <a:t>1</a:t>
            </a:r>
            <a:r>
              <a:rPr lang="en" sz="100"/>
              <a:t>​</a:t>
            </a:r>
            <a:r>
              <a:rPr i="1" lang="en"/>
              <a:t>x</a:t>
            </a:r>
            <a:r>
              <a:rPr lang="en" sz="750"/>
              <a:t>1</a:t>
            </a:r>
            <a:r>
              <a:rPr lang="en" sz="100"/>
              <a:t>​</a:t>
            </a:r>
            <a:r>
              <a:rPr lang="en"/>
              <a:t>+</a:t>
            </a:r>
            <a:r>
              <a:rPr i="1" lang="en"/>
              <a:t>θ</a:t>
            </a:r>
            <a:r>
              <a:rPr lang="en" sz="750"/>
              <a:t>2</a:t>
            </a:r>
            <a:r>
              <a:rPr lang="en" sz="100"/>
              <a:t>​</a:t>
            </a:r>
            <a:r>
              <a:rPr i="1" lang="en"/>
              <a:t>x</a:t>
            </a:r>
            <a:r>
              <a:rPr lang="en" sz="750"/>
              <a:t>2</a:t>
            </a:r>
            <a:r>
              <a:rPr lang="en" sz="100"/>
              <a:t>​</a:t>
            </a:r>
            <a:r>
              <a:rPr lang="en"/>
              <a:t>+</a:t>
            </a:r>
            <a:r>
              <a:rPr i="1" lang="en"/>
              <a:t>θ</a:t>
            </a:r>
            <a:r>
              <a:rPr lang="en" sz="750"/>
              <a:t>3</a:t>
            </a:r>
            <a:r>
              <a:rPr lang="en" sz="100"/>
              <a:t>​</a:t>
            </a:r>
            <a:r>
              <a:rPr i="1" lang="en"/>
              <a:t>x</a:t>
            </a:r>
            <a:r>
              <a:rPr lang="en" sz="750"/>
              <a:t>3</a:t>
            </a:r>
            <a:r>
              <a:rPr lang="en" sz="100"/>
              <a:t>​</a:t>
            </a:r>
            <a:r>
              <a:rPr lang="en"/>
              <a:t>+⋯+</a:t>
            </a:r>
            <a:r>
              <a:rPr i="1" lang="en"/>
              <a:t>θ</a:t>
            </a:r>
            <a:r>
              <a:rPr i="1" lang="en" sz="750"/>
              <a:t>n</a:t>
            </a:r>
            <a:r>
              <a:rPr lang="en" sz="100"/>
              <a:t>​</a:t>
            </a:r>
            <a:r>
              <a:rPr i="1" lang="en"/>
              <a:t>x</a:t>
            </a:r>
            <a:r>
              <a:rPr i="1" lang="en" sz="900">
                <a:solidFill>
                  <a:srgbClr val="373A3C"/>
                </a:solidFill>
                <a:highlight>
                  <a:srgbClr val="FFFFFF"/>
                </a:highlight>
                <a:latin typeface="Times New Roman"/>
                <a:ea typeface="Times New Roman"/>
                <a:cs typeface="Times New Roman"/>
                <a:sym typeface="Times New Roman"/>
              </a:rPr>
              <a:t>n</a:t>
            </a:r>
            <a:r>
              <a:rPr lang="en" sz="100">
                <a:solidFill>
                  <a:srgbClr val="373A3C"/>
                </a:solidFill>
                <a:highlight>
                  <a:srgbClr val="FFFFFF"/>
                </a:highlight>
                <a:latin typeface="Times New Roman"/>
                <a:ea typeface="Times New Roman"/>
                <a:cs typeface="Times New Roman"/>
                <a:sym typeface="Times New Roman"/>
              </a:rPr>
              <a:t>​</a:t>
            </a:r>
            <a:endParaRPr sz="100">
              <a:solidFill>
                <a:srgbClr val="373A3C"/>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SzPts val="1400"/>
              <a:buNone/>
            </a:pPr>
            <a:r>
              <a:t/>
            </a:r>
            <a:endParaRPr sz="100">
              <a:solidFill>
                <a:srgbClr val="373A3C"/>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050">
              <a:solidFill>
                <a:srgbClr val="373A3C"/>
              </a:solidFill>
              <a:highlight>
                <a:srgbClr val="FFFFFF"/>
              </a:highlight>
            </a:endParaRPr>
          </a:p>
          <a:p>
            <a:pPr indent="0" lvl="0" marL="0" rtl="0" algn="l">
              <a:lnSpc>
                <a:spcPct val="100000"/>
              </a:lnSpc>
              <a:spcBef>
                <a:spcPts val="0"/>
              </a:spcBef>
              <a:spcAft>
                <a:spcPts val="0"/>
              </a:spcAft>
              <a:buSzPts val="1400"/>
              <a:buNone/>
            </a:pPr>
            <a:r>
              <a:rPr lang="en" sz="1050">
                <a:solidFill>
                  <a:srgbClr val="373A3C"/>
                </a:solidFill>
                <a:highlight>
                  <a:srgbClr val="FFFFFF"/>
                </a:highlight>
              </a:rPr>
              <a:t>In order to develop intuition about this function, we can think about </a:t>
            </a:r>
            <a:r>
              <a:rPr lang="en" sz="1350">
                <a:solidFill>
                  <a:srgbClr val="373A3C"/>
                </a:solidFill>
                <a:highlight>
                  <a:srgbClr val="FFFFFF"/>
                </a:highlight>
                <a:latin typeface="Times New Roman"/>
                <a:ea typeface="Times New Roman"/>
                <a:cs typeface="Times New Roman"/>
                <a:sym typeface="Times New Roman"/>
              </a:rPr>
              <a:t>\theta_0</a:t>
            </a:r>
            <a:r>
              <a:rPr i="1" lang="en" sz="1350">
                <a:solidFill>
                  <a:srgbClr val="373A3C"/>
                </a:solidFill>
                <a:highlight>
                  <a:srgbClr val="FFFFFF"/>
                </a:highlight>
                <a:latin typeface="Times New Roman"/>
                <a:ea typeface="Times New Roman"/>
                <a:cs typeface="Times New Roman"/>
                <a:sym typeface="Times New Roman"/>
              </a:rPr>
              <a:t>θ</a:t>
            </a:r>
            <a:r>
              <a:rPr lang="en" sz="950">
                <a:solidFill>
                  <a:srgbClr val="373A3C"/>
                </a:solidFill>
                <a:highlight>
                  <a:srgbClr val="FFFFFF"/>
                </a:highlight>
                <a:latin typeface="Times New Roman"/>
                <a:ea typeface="Times New Roman"/>
                <a:cs typeface="Times New Roman"/>
                <a:sym typeface="Times New Roman"/>
              </a:rPr>
              <a:t>0</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as the basic price of a house, </a:t>
            </a:r>
            <a:r>
              <a:rPr lang="en" sz="1350">
                <a:solidFill>
                  <a:srgbClr val="373A3C"/>
                </a:solidFill>
                <a:highlight>
                  <a:srgbClr val="FFFFFF"/>
                </a:highlight>
                <a:latin typeface="Times New Roman"/>
                <a:ea typeface="Times New Roman"/>
                <a:cs typeface="Times New Roman"/>
                <a:sym typeface="Times New Roman"/>
              </a:rPr>
              <a:t>\theta_1</a:t>
            </a:r>
            <a:r>
              <a:rPr i="1" lang="en" sz="1350">
                <a:solidFill>
                  <a:srgbClr val="373A3C"/>
                </a:solidFill>
                <a:highlight>
                  <a:srgbClr val="FFFFFF"/>
                </a:highlight>
                <a:latin typeface="Times New Roman"/>
                <a:ea typeface="Times New Roman"/>
                <a:cs typeface="Times New Roman"/>
                <a:sym typeface="Times New Roman"/>
              </a:rPr>
              <a:t>θ</a:t>
            </a:r>
            <a:r>
              <a:rPr lang="en" sz="950">
                <a:solidFill>
                  <a:srgbClr val="373A3C"/>
                </a:solidFill>
                <a:highlight>
                  <a:srgbClr val="FFFFFF"/>
                </a:highlight>
                <a:latin typeface="Times New Roman"/>
                <a:ea typeface="Times New Roman"/>
                <a:cs typeface="Times New Roman"/>
                <a:sym typeface="Times New Roman"/>
              </a:rPr>
              <a:t>1</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as the price per square meter, </a:t>
            </a:r>
            <a:r>
              <a:rPr lang="en" sz="1350">
                <a:solidFill>
                  <a:srgbClr val="373A3C"/>
                </a:solidFill>
                <a:highlight>
                  <a:srgbClr val="FFFFFF"/>
                </a:highlight>
                <a:latin typeface="Times New Roman"/>
                <a:ea typeface="Times New Roman"/>
                <a:cs typeface="Times New Roman"/>
                <a:sym typeface="Times New Roman"/>
              </a:rPr>
              <a:t>\theta_2</a:t>
            </a:r>
            <a:r>
              <a:rPr i="1" lang="en" sz="1350">
                <a:solidFill>
                  <a:srgbClr val="373A3C"/>
                </a:solidFill>
                <a:highlight>
                  <a:srgbClr val="FFFFFF"/>
                </a:highlight>
                <a:latin typeface="Times New Roman"/>
                <a:ea typeface="Times New Roman"/>
                <a:cs typeface="Times New Roman"/>
                <a:sym typeface="Times New Roman"/>
              </a:rPr>
              <a:t>θ</a:t>
            </a:r>
            <a:r>
              <a:rPr lang="en" sz="950">
                <a:solidFill>
                  <a:srgbClr val="373A3C"/>
                </a:solidFill>
                <a:highlight>
                  <a:srgbClr val="FFFFFF"/>
                </a:highlight>
                <a:latin typeface="Times New Roman"/>
                <a:ea typeface="Times New Roman"/>
                <a:cs typeface="Times New Roman"/>
                <a:sym typeface="Times New Roman"/>
              </a:rPr>
              <a:t>2</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as the price per floor, etc. </a:t>
            </a:r>
            <a:r>
              <a:rPr lang="en" sz="1350">
                <a:solidFill>
                  <a:srgbClr val="373A3C"/>
                </a:solidFill>
                <a:highlight>
                  <a:srgbClr val="FFFFFF"/>
                </a:highlight>
                <a:latin typeface="Times New Roman"/>
                <a:ea typeface="Times New Roman"/>
                <a:cs typeface="Times New Roman"/>
                <a:sym typeface="Times New Roman"/>
              </a:rPr>
              <a:t>x_1</a:t>
            </a:r>
            <a:r>
              <a:rPr i="1" lang="en" sz="1350">
                <a:solidFill>
                  <a:srgbClr val="373A3C"/>
                </a:solidFill>
                <a:highlight>
                  <a:srgbClr val="FFFFFF"/>
                </a:highlight>
                <a:latin typeface="Times New Roman"/>
                <a:ea typeface="Times New Roman"/>
                <a:cs typeface="Times New Roman"/>
                <a:sym typeface="Times New Roman"/>
              </a:rPr>
              <a:t>x</a:t>
            </a:r>
            <a:r>
              <a:rPr lang="en" sz="950">
                <a:solidFill>
                  <a:srgbClr val="373A3C"/>
                </a:solidFill>
                <a:highlight>
                  <a:srgbClr val="FFFFFF"/>
                </a:highlight>
                <a:latin typeface="Times New Roman"/>
                <a:ea typeface="Times New Roman"/>
                <a:cs typeface="Times New Roman"/>
                <a:sym typeface="Times New Roman"/>
              </a:rPr>
              <a:t>1</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will be the number of square meters in the house, </a:t>
            </a:r>
            <a:r>
              <a:rPr lang="en" sz="1350">
                <a:solidFill>
                  <a:srgbClr val="373A3C"/>
                </a:solidFill>
                <a:highlight>
                  <a:srgbClr val="FFFFFF"/>
                </a:highlight>
                <a:latin typeface="Times New Roman"/>
                <a:ea typeface="Times New Roman"/>
                <a:cs typeface="Times New Roman"/>
                <a:sym typeface="Times New Roman"/>
              </a:rPr>
              <a:t>x_2</a:t>
            </a:r>
            <a:r>
              <a:rPr i="1" lang="en" sz="1350">
                <a:solidFill>
                  <a:srgbClr val="373A3C"/>
                </a:solidFill>
                <a:highlight>
                  <a:srgbClr val="FFFFFF"/>
                </a:highlight>
                <a:latin typeface="Times New Roman"/>
                <a:ea typeface="Times New Roman"/>
                <a:cs typeface="Times New Roman"/>
                <a:sym typeface="Times New Roman"/>
              </a:rPr>
              <a:t>x</a:t>
            </a:r>
            <a:r>
              <a:rPr lang="en" sz="950">
                <a:solidFill>
                  <a:srgbClr val="373A3C"/>
                </a:solidFill>
                <a:highlight>
                  <a:srgbClr val="FFFFFF"/>
                </a:highlight>
                <a:latin typeface="Times New Roman"/>
                <a:ea typeface="Times New Roman"/>
                <a:cs typeface="Times New Roman"/>
                <a:sym typeface="Times New Roman"/>
              </a:rPr>
              <a:t>2</a:t>
            </a:r>
            <a:r>
              <a:rPr lang="en" sz="100">
                <a:solidFill>
                  <a:srgbClr val="373A3C"/>
                </a:solidFill>
                <a:highlight>
                  <a:srgbClr val="FFFFFF"/>
                </a:highlight>
                <a:latin typeface="Times New Roman"/>
                <a:ea typeface="Times New Roman"/>
                <a:cs typeface="Times New Roman"/>
                <a:sym typeface="Times New Roman"/>
              </a:rPr>
              <a:t>​</a:t>
            </a:r>
            <a:r>
              <a:rPr lang="en" sz="1050">
                <a:solidFill>
                  <a:srgbClr val="373A3C"/>
                </a:solidFill>
                <a:highlight>
                  <a:srgbClr val="FFFFFF"/>
                </a:highlight>
              </a:rPr>
              <a:t> the number of floors, etc.</a:t>
            </a:r>
            <a:endParaRPr sz="10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050">
              <a:solidFill>
                <a:srgbClr val="373A3C"/>
              </a:solidFill>
              <a:highlight>
                <a:srgbClr val="FFFFFF"/>
              </a:highlight>
            </a:endParaRPr>
          </a:p>
          <a:p>
            <a:pPr indent="0" lvl="0" marL="0" rtl="0" algn="l">
              <a:lnSpc>
                <a:spcPct val="100000"/>
              </a:lnSpc>
              <a:spcBef>
                <a:spcPts val="0"/>
              </a:spcBef>
              <a:spcAft>
                <a:spcPts val="0"/>
              </a:spcAft>
              <a:buSzPts val="1400"/>
              <a:buNone/>
            </a:pPr>
            <a:r>
              <a:rPr lang="en" sz="1050">
                <a:solidFill>
                  <a:srgbClr val="373A3C"/>
                </a:solidFill>
                <a:highlight>
                  <a:srgbClr val="FFFFFF"/>
                </a:highlight>
              </a:rPr>
              <a:t>Types of math used:</a:t>
            </a:r>
            <a:endParaRPr sz="1050">
              <a:solidFill>
                <a:srgbClr val="373A3C"/>
              </a:solidFill>
              <a:highlight>
                <a:srgbClr val="FFFFFF"/>
              </a:highlight>
            </a:endParaRPr>
          </a:p>
          <a:p>
            <a:pPr indent="-317500" lvl="0" marL="457200" rtl="0" algn="l">
              <a:lnSpc>
                <a:spcPct val="100000"/>
              </a:lnSpc>
              <a:spcBef>
                <a:spcPts val="0"/>
              </a:spcBef>
              <a:spcAft>
                <a:spcPts val="0"/>
              </a:spcAft>
              <a:buClr>
                <a:srgbClr val="373A3C"/>
              </a:buClr>
              <a:buSzPts val="1400"/>
              <a:buChar char="●"/>
            </a:pPr>
            <a:r>
              <a:rPr b="1" lang="en" sz="1400">
                <a:solidFill>
                  <a:srgbClr val="373A3C"/>
                </a:solidFill>
                <a:highlight>
                  <a:srgbClr val="FFFFFF"/>
                </a:highlight>
              </a:rPr>
              <a:t>Linear algebra to do mainly matrix math, Statistics</a:t>
            </a:r>
            <a:endParaRPr b="1" sz="1400">
              <a:solidFill>
                <a:srgbClr val="373A3C"/>
              </a:solidFill>
              <a:highlight>
                <a:srgbClr val="FFFFFF"/>
              </a:highlight>
            </a:endParaRPr>
          </a:p>
          <a:p>
            <a:pPr indent="-317500" lvl="0" marL="457200" rtl="0" algn="l">
              <a:lnSpc>
                <a:spcPct val="100000"/>
              </a:lnSpc>
              <a:spcBef>
                <a:spcPts val="0"/>
              </a:spcBef>
              <a:spcAft>
                <a:spcPts val="0"/>
              </a:spcAft>
              <a:buClr>
                <a:srgbClr val="373A3C"/>
              </a:buClr>
              <a:buSzPts val="1400"/>
              <a:buChar char="●"/>
            </a:pPr>
            <a:r>
              <a:rPr b="1" lang="en" sz="1400">
                <a:solidFill>
                  <a:srgbClr val="373A3C"/>
                </a:solidFill>
                <a:highlight>
                  <a:srgbClr val="FFFFFF"/>
                </a:highlight>
              </a:rPr>
              <a:t>Statistics provide many ways to measure Error, Loss or Cost</a:t>
            </a:r>
            <a:endParaRPr b="1" sz="1400">
              <a:solidFill>
                <a:srgbClr val="373A3C"/>
              </a:solidFill>
              <a:highlight>
                <a:srgbClr val="FFFFFF"/>
              </a:highlight>
            </a:endParaRPr>
          </a:p>
          <a:p>
            <a:pPr indent="-317500" lvl="0" marL="457200" rtl="0" algn="l">
              <a:lnSpc>
                <a:spcPct val="100000"/>
              </a:lnSpc>
              <a:spcBef>
                <a:spcPts val="0"/>
              </a:spcBef>
              <a:spcAft>
                <a:spcPts val="0"/>
              </a:spcAft>
              <a:buClr>
                <a:srgbClr val="373A3C"/>
              </a:buClr>
              <a:buSzPts val="1400"/>
              <a:buChar char="●"/>
            </a:pPr>
            <a:r>
              <a:rPr b="1" lang="en" sz="1400">
                <a:solidFill>
                  <a:srgbClr val="373A3C"/>
                </a:solidFill>
                <a:highlight>
                  <a:srgbClr val="FFFFFF"/>
                </a:highlight>
              </a:rPr>
              <a:t>Calculus used with Gradient Descent </a:t>
            </a:r>
            <a:endParaRPr b="1" sz="1400">
              <a:solidFill>
                <a:srgbClr val="373A3C"/>
              </a:solidFill>
              <a:highlight>
                <a:srgbClr val="FFFFFF"/>
              </a:highlight>
            </a:endParaRPr>
          </a:p>
          <a:p>
            <a:pPr indent="0" lvl="0" marL="0" rtl="0" algn="l">
              <a:lnSpc>
                <a:spcPct val="100000"/>
              </a:lnSpc>
              <a:spcBef>
                <a:spcPts val="0"/>
              </a:spcBef>
              <a:spcAft>
                <a:spcPts val="0"/>
              </a:spcAft>
              <a:buSzPts val="1400"/>
              <a:buNone/>
            </a:pPr>
            <a:r>
              <a:t/>
            </a:r>
            <a:endParaRPr b="1" sz="1400">
              <a:solidFill>
                <a:srgbClr val="373A3C"/>
              </a:solidFill>
              <a:highlight>
                <a:srgbClr val="FFFFFF"/>
              </a:highlight>
            </a:endParaRPr>
          </a:p>
          <a:p>
            <a:pPr indent="0" lvl="0" marL="0" rtl="0" algn="l">
              <a:lnSpc>
                <a:spcPct val="100000"/>
              </a:lnSpc>
              <a:spcBef>
                <a:spcPts val="0"/>
              </a:spcBef>
              <a:spcAft>
                <a:spcPts val="0"/>
              </a:spcAft>
              <a:buSzPts val="1400"/>
              <a:buNone/>
            </a:pPr>
            <a:r>
              <a:rPr b="1" lang="en" sz="1400">
                <a:solidFill>
                  <a:srgbClr val="373A3C"/>
                </a:solidFill>
                <a:highlight>
                  <a:srgbClr val="FFFFFF"/>
                </a:highlight>
              </a:rPr>
              <a:t>Provide example of how you go through a model,</a:t>
            </a:r>
            <a:endParaRPr b="1" sz="1400">
              <a:solidFill>
                <a:srgbClr val="373A3C"/>
              </a:solidFill>
              <a:highlight>
                <a:srgbClr val="FFFFFF"/>
              </a:highlight>
            </a:endParaRPr>
          </a:p>
          <a:p>
            <a:pPr indent="-317500" lvl="0" marL="457200" rtl="0" algn="l">
              <a:lnSpc>
                <a:spcPct val="100000"/>
              </a:lnSpc>
              <a:spcBef>
                <a:spcPts val="0"/>
              </a:spcBef>
              <a:spcAft>
                <a:spcPts val="0"/>
              </a:spcAft>
              <a:buClr>
                <a:srgbClr val="373A3C"/>
              </a:buClr>
              <a:buSzPts val="1400"/>
              <a:buChar char="●"/>
            </a:pPr>
            <a:r>
              <a:rPr b="1" lang="en" sz="1400">
                <a:solidFill>
                  <a:srgbClr val="373A3C"/>
                </a:solidFill>
                <a:highlight>
                  <a:srgbClr val="FFFFFF"/>
                </a:highlight>
              </a:rPr>
              <a:t>Guess the answer</a:t>
            </a:r>
            <a:endParaRPr b="1" sz="1400">
              <a:solidFill>
                <a:srgbClr val="373A3C"/>
              </a:solidFill>
              <a:highlight>
                <a:srgbClr val="FFFFFF"/>
              </a:highlight>
            </a:endParaRPr>
          </a:p>
          <a:p>
            <a:pPr indent="-317500" lvl="0" marL="457200" rtl="0" algn="l">
              <a:lnSpc>
                <a:spcPct val="100000"/>
              </a:lnSpc>
              <a:spcBef>
                <a:spcPts val="0"/>
              </a:spcBef>
              <a:spcAft>
                <a:spcPts val="0"/>
              </a:spcAft>
              <a:buClr>
                <a:srgbClr val="373A3C"/>
              </a:buClr>
              <a:buSzPts val="1400"/>
              <a:buChar char="●"/>
            </a:pPr>
            <a:r>
              <a:rPr b="1" lang="en" sz="1400">
                <a:solidFill>
                  <a:srgbClr val="373A3C"/>
                </a:solidFill>
                <a:highlight>
                  <a:srgbClr val="FFFFFF"/>
                </a:highlight>
              </a:rPr>
              <a:t>See how well you guest</a:t>
            </a:r>
            <a:endParaRPr b="1" sz="1400">
              <a:solidFill>
                <a:srgbClr val="373A3C"/>
              </a:solidFill>
              <a:highlight>
                <a:srgbClr val="FFFFFF"/>
              </a:highlight>
            </a:endParaRPr>
          </a:p>
          <a:p>
            <a:pPr indent="-317500" lvl="0" marL="457200" rtl="0" algn="l">
              <a:lnSpc>
                <a:spcPct val="100000"/>
              </a:lnSpc>
              <a:spcBef>
                <a:spcPts val="0"/>
              </a:spcBef>
              <a:spcAft>
                <a:spcPts val="0"/>
              </a:spcAft>
              <a:buClr>
                <a:srgbClr val="373A3C"/>
              </a:buClr>
              <a:buSzPts val="1400"/>
              <a:buChar char="●"/>
            </a:pPr>
            <a:r>
              <a:rPr b="1" lang="en" sz="1400">
                <a:solidFill>
                  <a:srgbClr val="373A3C"/>
                </a:solidFill>
                <a:highlight>
                  <a:srgbClr val="FFFFFF"/>
                </a:highlight>
              </a:rPr>
              <a:t>Adjust the Theta</a:t>
            </a:r>
            <a:endParaRPr b="1" sz="1400">
              <a:solidFill>
                <a:srgbClr val="373A3C"/>
              </a:solidFill>
              <a:highlight>
                <a:srgbClr val="FFFFFF"/>
              </a:highlight>
            </a:endParaRPr>
          </a:p>
          <a:p>
            <a:pPr indent="0" lvl="0" marL="0" rtl="0" algn="l">
              <a:lnSpc>
                <a:spcPct val="100000"/>
              </a:lnSpc>
              <a:spcBef>
                <a:spcPts val="0"/>
              </a:spcBef>
              <a:spcAft>
                <a:spcPts val="0"/>
              </a:spcAft>
              <a:buSzPts val="1400"/>
              <a:buNone/>
            </a:pPr>
            <a:r>
              <a:rPr b="1" lang="en" sz="1400">
                <a:solidFill>
                  <a:srgbClr val="373A3C"/>
                </a:solidFill>
                <a:highlight>
                  <a:srgbClr val="FFFFFF"/>
                </a:highlight>
              </a:rPr>
              <a:t> </a:t>
            </a:r>
            <a:endParaRPr b="1" sz="1400">
              <a:solidFill>
                <a:srgbClr val="373A3C"/>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a5109087c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7a5109087c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a5109087c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7a5109087c_1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800">
                <a:highlight>
                  <a:srgbClr val="FFFFFF"/>
                </a:highlight>
                <a:latin typeface="Georgia"/>
                <a:ea typeface="Georgia"/>
                <a:cs typeface="Georgia"/>
                <a:sym typeface="Georgia"/>
              </a:rPr>
              <a:t>Combination of the above two such as Elastic Nets</a:t>
            </a:r>
            <a:endParaRPr sz="1800">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800">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 sz="1800">
                <a:highlight>
                  <a:srgbClr val="FFFFFF"/>
                </a:highlight>
                <a:latin typeface="Georgia"/>
                <a:ea typeface="Georgia"/>
                <a:cs typeface="Georgia"/>
                <a:sym typeface="Georgia"/>
              </a:rPr>
              <a:t>This add regularization terms in the model which are combination of both L1 and L2 regularization</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a5109087c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5109087c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a5109087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7a5109087c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a5109087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7a5109087c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a510908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510908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a5109087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7a5109087c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a5109087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7a5109087c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a5109087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7a5109087c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a5109087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7a5109087c_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www.youtube.com/watch?v=Q81RR3yKn30" TargetMode="Externa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www.youtube.com/watch?v=NGf0voTMlcs" TargetMode="Externa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www.youtube.com/watch?v=1dKRdX9bfIo" TargetMode="External"/><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SoftStackFactory/PythonDataScienceHandbook/blob/master/notebooks/05.03-Hyperparameters-and-Model-Validation.ipynb" TargetMode="External"/><Relationship Id="rId4" Type="http://schemas.openxmlformats.org/officeDocument/2006/relationships/hyperlink" Target="https://github.com/SoftStackFactory/PythonDataScienceHandbook/blob/master/notebooks/05.03-Hyperparameters-and-Model-Validation.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github.com/SoftStackFactory/PythonDataScienceHandbook/blob/master/notebooks/05.03-Hyperparameters-and-Model-Validation.ipynb" TargetMode="External"/><Relationship Id="rId4" Type="http://schemas.openxmlformats.org/officeDocument/2006/relationships/image" Target="../media/image6.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Alternative Regression Algorithms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Using Regularization</a:t>
            </a:r>
            <a:endParaRPr>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Ridge Regression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98250" y="16350"/>
            <a:ext cx="8826600" cy="60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Ridge Regression</a:t>
            </a:r>
            <a:endParaRPr/>
          </a:p>
        </p:txBody>
      </p:sp>
      <p:pic>
        <p:nvPicPr>
          <p:cNvPr descr="Ridge Regression is a neat little way to ensure you don't overfit your training data - essentially, you are desensitizing your model to the training data. It can also help you solve unsolvable equations, and if that isn't bad to the bone, I don't know what is.&#10;&#10;NOTE: At 13:39 there is a typo! I meant to put &quot;Negative Log-Likelihood&quot; instead of &quot;Likelihood&quot;&#10;&#10;This StatQuest follows up on the StatQuests on:&#10;Bias and Variance&#10;https://youtu.be/EuBBz3bI-aA&#10;&#10;Linear Models Part 1: Linear Regression&#10;https://youtu.be/nk2CQITm_eo&#10;&#10;Linear Models Part 1.5: Multiple Regression&#10;https://youtu.be/zITIFTsivN8&#10;&#10;Linear Models Part 2: t-Tests and ANOVA&#10;https://youtu.be/NF5_btOaCig&#10;&#10;Linear Models Part 3: Design Matrices&#10;https://youtu.be/2UYx-qjJGSs&#10;&#10;Cross Validation:&#10;https://youtu.be/fSytzGwwBVw&#10;&#10;For a complete index of all the StatQuest videos, check out:&#10;https://statquest.org/video-index/&#10;&#10;If you'd like to support StatQuest, please consider...&#10;Patreon: https://www.patreon.com/statquest&#10;...or...&#10;YouTube Membership: https://www.youtube.com/channel/UCtYLUTtgS3k1Fg4y5tAhLbw/join&#10;&#10;...a cool StatQuest t-shirt or sweatshirt (USA/Europe): https://teespring.com/stores/statquest&#10;(everywhere):&#10;https://www.redbubble.com/people/starmer/works/40421224-statquest-double-bam?asc=u&amp;p=t-shirt&#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 id="130" name="Google Shape;130;p23" title="Regularization Part 1: Ridge Regression">
            <a:hlinkClick r:id="rId3"/>
          </p:cNvPr>
          <p:cNvPicPr preferRelativeResize="0"/>
          <p:nvPr/>
        </p:nvPicPr>
        <p:blipFill>
          <a:blip r:embed="rId4">
            <a:alphaModFix/>
          </a:blip>
          <a:stretch>
            <a:fillRect/>
          </a:stretch>
        </p:blipFill>
        <p:spPr>
          <a:xfrm>
            <a:off x="1770013" y="833200"/>
            <a:ext cx="5483075" cy="411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98250" y="16350"/>
            <a:ext cx="8826600" cy="60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Ridge Regression Key Points</a:t>
            </a:r>
            <a:endParaRPr/>
          </a:p>
        </p:txBody>
      </p:sp>
      <p:sp>
        <p:nvSpPr>
          <p:cNvPr id="136" name="Google Shape;136;p24"/>
          <p:cNvSpPr txBox="1"/>
          <p:nvPr/>
        </p:nvSpPr>
        <p:spPr>
          <a:xfrm>
            <a:off x="351150" y="2229275"/>
            <a:ext cx="8463600" cy="29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short r</a:t>
            </a:r>
            <a:r>
              <a:rPr lang="en" sz="1800">
                <a:solidFill>
                  <a:schemeClr val="dk1"/>
                </a:solidFill>
                <a:latin typeface="Roboto"/>
                <a:ea typeface="Roboto"/>
                <a:cs typeface="Roboto"/>
                <a:sym typeface="Roboto"/>
              </a:rPr>
              <a:t>idge regression offers feature shrinkage to prevent overfitting!</a:t>
            </a:r>
            <a:endParaRPr sz="1800">
              <a:solidFill>
                <a:schemeClr val="dk1"/>
              </a:solidFill>
              <a:latin typeface="Roboto"/>
              <a:ea typeface="Roboto"/>
              <a:cs typeface="Roboto"/>
              <a:sym typeface="Roboto"/>
            </a:endParaRPr>
          </a:p>
          <a:p>
            <a:pPr indent="-342900" lvl="0" marL="457200" rtl="0" algn="l">
              <a:spcBef>
                <a:spcPts val="1000"/>
              </a:spcBef>
              <a:spcAft>
                <a:spcPts val="0"/>
              </a:spcAft>
              <a:buClr>
                <a:schemeClr val="lt2"/>
              </a:buClr>
              <a:buSzPts val="1800"/>
              <a:buFont typeface="Roboto"/>
              <a:buChar char="●"/>
            </a:pPr>
            <a:r>
              <a:rPr lang="en" sz="1800">
                <a:solidFill>
                  <a:schemeClr val="lt2"/>
                </a:solidFill>
                <a:latin typeface="Roboto"/>
                <a:ea typeface="Roboto"/>
                <a:cs typeface="Roboto"/>
                <a:sym typeface="Roboto"/>
              </a:rPr>
              <a:t>Ridge regression penalizes the</a:t>
            </a:r>
            <a:r>
              <a:rPr b="1" lang="en" sz="1800">
                <a:solidFill>
                  <a:schemeClr val="lt2"/>
                </a:solidFill>
                <a:latin typeface="Roboto"/>
                <a:ea typeface="Roboto"/>
                <a:cs typeface="Roboto"/>
                <a:sym typeface="Roboto"/>
              </a:rPr>
              <a:t> squared </a:t>
            </a:r>
            <a:r>
              <a:rPr lang="en" sz="1800">
                <a:solidFill>
                  <a:schemeClr val="lt2"/>
                </a:solidFill>
                <a:latin typeface="Roboto"/>
                <a:ea typeface="Roboto"/>
                <a:cs typeface="Roboto"/>
                <a:sym typeface="Roboto"/>
              </a:rPr>
              <a:t>size of coefficients</a:t>
            </a:r>
            <a:endParaRPr sz="1800">
              <a:solidFill>
                <a:schemeClr val="lt2"/>
              </a:solidFill>
              <a:latin typeface="Roboto"/>
              <a:ea typeface="Roboto"/>
              <a:cs typeface="Roboto"/>
              <a:sym typeface="Roboto"/>
            </a:endParaRPr>
          </a:p>
          <a:p>
            <a:pPr indent="-342900" lvl="0" marL="457200" rtl="0" algn="l">
              <a:spcBef>
                <a:spcPts val="1000"/>
              </a:spcBef>
              <a:spcAft>
                <a:spcPts val="0"/>
              </a:spcAft>
              <a:buClr>
                <a:schemeClr val="lt2"/>
              </a:buClr>
              <a:buSzPts val="1800"/>
              <a:buFont typeface="Roboto"/>
              <a:buChar char="●"/>
            </a:pPr>
            <a:r>
              <a:rPr lang="en" sz="1800">
                <a:solidFill>
                  <a:schemeClr val="dk1"/>
                </a:solidFill>
                <a:latin typeface="Roboto"/>
                <a:ea typeface="Roboto"/>
                <a:cs typeface="Roboto"/>
                <a:sym typeface="Roboto"/>
              </a:rPr>
              <a:t>λ </a:t>
            </a:r>
            <a:r>
              <a:rPr lang="en" sz="1800">
                <a:solidFill>
                  <a:schemeClr val="lt2"/>
                </a:solidFill>
                <a:latin typeface="Roboto"/>
                <a:ea typeface="Roboto"/>
                <a:cs typeface="Roboto"/>
                <a:sym typeface="Roboto"/>
              </a:rPr>
              <a:t>must be between 0 and positive infinity</a:t>
            </a:r>
            <a:endParaRPr sz="1800">
              <a:solidFill>
                <a:schemeClr val="lt2"/>
              </a:solidFill>
              <a:latin typeface="Roboto"/>
              <a:ea typeface="Roboto"/>
              <a:cs typeface="Roboto"/>
              <a:sym typeface="Roboto"/>
            </a:endParaRPr>
          </a:p>
          <a:p>
            <a:pPr indent="-342900" lvl="0" marL="457200" rtl="0" algn="l">
              <a:spcBef>
                <a:spcPts val="100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 larger the value of </a:t>
            </a:r>
            <a:r>
              <a:rPr lang="en" sz="1800">
                <a:solidFill>
                  <a:schemeClr val="dk1"/>
                </a:solidFill>
                <a:latin typeface="Roboto"/>
                <a:ea typeface="Roboto"/>
                <a:cs typeface="Roboto"/>
                <a:sym typeface="Roboto"/>
              </a:rPr>
              <a:t>λ</a:t>
            </a:r>
            <a:r>
              <a:rPr lang="en" sz="1800">
                <a:solidFill>
                  <a:schemeClr val="lt2"/>
                </a:solidFill>
                <a:latin typeface="Roboto"/>
                <a:ea typeface="Roboto"/>
                <a:cs typeface="Roboto"/>
                <a:sym typeface="Roboto"/>
              </a:rPr>
              <a:t>, the prediction becomes less sensitive to specific features, meaning coefficients pushed asymptomatically closer to zero</a:t>
            </a:r>
            <a:endParaRPr b="1" i="0" sz="1800" u="none" cap="none" strike="noStrike">
              <a:solidFill>
                <a:schemeClr val="lt2"/>
              </a:solidFill>
              <a:latin typeface="Roboto"/>
              <a:ea typeface="Roboto"/>
              <a:cs typeface="Roboto"/>
              <a:sym typeface="Roboto"/>
            </a:endParaRPr>
          </a:p>
          <a:p>
            <a:pPr indent="-342900" lvl="0" marL="457200" marR="0" rtl="0" algn="l">
              <a:lnSpc>
                <a:spcPct val="100000"/>
              </a:lnSpc>
              <a:spcBef>
                <a:spcPts val="100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 optimal </a:t>
            </a:r>
            <a:r>
              <a:rPr lang="en" sz="1800">
                <a:solidFill>
                  <a:schemeClr val="dk1"/>
                </a:solidFill>
                <a:latin typeface="Roboto"/>
                <a:ea typeface="Roboto"/>
                <a:cs typeface="Roboto"/>
                <a:sym typeface="Roboto"/>
              </a:rPr>
              <a:t>λ</a:t>
            </a:r>
            <a:r>
              <a:rPr b="0" i="0" lang="en" sz="1800" u="none" cap="none" strike="noStrike">
                <a:solidFill>
                  <a:schemeClr val="lt2"/>
                </a:solidFill>
                <a:latin typeface="Roboto"/>
                <a:ea typeface="Roboto"/>
                <a:cs typeface="Roboto"/>
                <a:sym typeface="Roboto"/>
              </a:rPr>
              <a:t>, </a:t>
            </a:r>
            <a:r>
              <a:rPr b="0" i="0" lang="en" sz="1800" u="none" cap="none" strike="noStrike">
                <a:solidFill>
                  <a:schemeClr val="lt2"/>
                </a:solidFill>
                <a:latin typeface="Roboto"/>
                <a:ea typeface="Roboto"/>
                <a:cs typeface="Roboto"/>
                <a:sym typeface="Roboto"/>
              </a:rPr>
              <a:t>"</a:t>
            </a:r>
            <a:r>
              <a:rPr b="0" i="0" lang="en" sz="1800" u="none" cap="none" strike="noStrike">
                <a:solidFill>
                  <a:schemeClr val="lt2"/>
                </a:solidFill>
                <a:latin typeface="Roboto"/>
                <a:ea typeface="Roboto"/>
                <a:cs typeface="Roboto"/>
                <a:sym typeface="Roboto"/>
              </a:rPr>
              <a:t>strength" of the penalty</a:t>
            </a:r>
            <a:r>
              <a:rPr lang="en" sz="1800">
                <a:solidFill>
                  <a:schemeClr val="lt2"/>
                </a:solidFill>
                <a:latin typeface="Roboto"/>
                <a:ea typeface="Roboto"/>
                <a:cs typeface="Roboto"/>
                <a:sym typeface="Roboto"/>
              </a:rPr>
              <a:t>, </a:t>
            </a:r>
            <a:r>
              <a:rPr b="0" i="0" lang="en" sz="1800" u="none" cap="none" strike="noStrike">
                <a:solidFill>
                  <a:schemeClr val="lt2"/>
                </a:solidFill>
                <a:latin typeface="Roboto"/>
                <a:ea typeface="Roboto"/>
                <a:cs typeface="Roboto"/>
                <a:sym typeface="Roboto"/>
              </a:rPr>
              <a:t>should be </a:t>
            </a:r>
            <a:r>
              <a:rPr lang="en" sz="1800">
                <a:solidFill>
                  <a:schemeClr val="lt2"/>
                </a:solidFill>
                <a:latin typeface="Roboto"/>
                <a:ea typeface="Roboto"/>
                <a:cs typeface="Roboto"/>
                <a:sym typeface="Roboto"/>
              </a:rPr>
              <a:t>searched using cross validation grid search</a:t>
            </a:r>
            <a:endParaRPr b="0" i="0" sz="1800" u="none" cap="none" strike="noStrike">
              <a:solidFill>
                <a:schemeClr val="lt2"/>
              </a:solidFill>
              <a:latin typeface="Roboto"/>
              <a:ea typeface="Roboto"/>
              <a:cs typeface="Roboto"/>
              <a:sym typeface="Roboto"/>
            </a:endParaRPr>
          </a:p>
          <a:p>
            <a:pPr indent="0" lvl="0" marL="0" marR="0" rtl="0" algn="l">
              <a:lnSpc>
                <a:spcPct val="100000"/>
              </a:lnSpc>
              <a:spcBef>
                <a:spcPts val="1000"/>
              </a:spcBef>
              <a:spcAft>
                <a:spcPts val="0"/>
              </a:spcAft>
              <a:buClr>
                <a:srgbClr val="000000"/>
              </a:buClr>
              <a:buSzPts val="2200"/>
              <a:buFont typeface="Arial"/>
              <a:buNone/>
            </a:pPr>
            <a:r>
              <a:t/>
            </a:r>
            <a:endParaRPr b="0" i="0" sz="1800" u="none" cap="none" strike="noStrike">
              <a:solidFill>
                <a:schemeClr val="lt2"/>
              </a:solidFill>
              <a:latin typeface="Roboto"/>
              <a:ea typeface="Roboto"/>
              <a:cs typeface="Roboto"/>
              <a:sym typeface="Roboto"/>
            </a:endParaRPr>
          </a:p>
        </p:txBody>
      </p:sp>
      <p:pic>
        <p:nvPicPr>
          <p:cNvPr id="137" name="Google Shape;137;p24"/>
          <p:cNvPicPr preferRelativeResize="0"/>
          <p:nvPr/>
        </p:nvPicPr>
        <p:blipFill rotWithShape="1">
          <a:blip r:embed="rId3">
            <a:alphaModFix/>
          </a:blip>
          <a:srcRect b="0" l="0" r="22582" t="0"/>
          <a:stretch/>
        </p:blipFill>
        <p:spPr>
          <a:xfrm>
            <a:off x="3656603" y="934188"/>
            <a:ext cx="4998974" cy="803450"/>
          </a:xfrm>
          <a:prstGeom prst="rect">
            <a:avLst/>
          </a:prstGeom>
          <a:noFill/>
          <a:ln>
            <a:noFill/>
          </a:ln>
        </p:spPr>
      </p:pic>
      <p:sp>
        <p:nvSpPr>
          <p:cNvPr id="138" name="Google Shape;138;p24"/>
          <p:cNvSpPr txBox="1"/>
          <p:nvPr/>
        </p:nvSpPr>
        <p:spPr>
          <a:xfrm>
            <a:off x="390903" y="1153975"/>
            <a:ext cx="3401700" cy="3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Cost function for ridge regression:</a:t>
            </a:r>
            <a:endParaRPr b="1"/>
          </a:p>
        </p:txBody>
      </p:sp>
      <p:sp>
        <p:nvSpPr>
          <p:cNvPr id="139" name="Google Shape;139;p24"/>
          <p:cNvSpPr txBox="1"/>
          <p:nvPr/>
        </p:nvSpPr>
        <p:spPr>
          <a:xfrm>
            <a:off x="3625816" y="1782425"/>
            <a:ext cx="46671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accent3"/>
                </a:solidFill>
                <a:latin typeface="Roboto"/>
                <a:ea typeface="Roboto"/>
                <a:cs typeface="Roboto"/>
                <a:sym typeface="Roboto"/>
              </a:rPr>
              <a:t>Y</a:t>
            </a:r>
            <a:r>
              <a:rPr lang="en" sz="1250">
                <a:solidFill>
                  <a:schemeClr val="accent3"/>
                </a:solidFill>
                <a:latin typeface="Roboto"/>
                <a:ea typeface="Roboto"/>
                <a:cs typeface="Roboto"/>
                <a:sym typeface="Roboto"/>
              </a:rPr>
              <a:t> intercept term is not included when calculating the penalty </a:t>
            </a:r>
            <a:endParaRPr sz="1250">
              <a:solidFill>
                <a:schemeClr val="accent3"/>
              </a:solidFill>
              <a:latin typeface="Roboto"/>
              <a:ea typeface="Roboto"/>
              <a:cs typeface="Roboto"/>
              <a:sym typeface="Roboto"/>
            </a:endParaRPr>
          </a:p>
        </p:txBody>
      </p:sp>
      <p:sp>
        <p:nvSpPr>
          <p:cNvPr id="140" name="Google Shape;140;p24"/>
          <p:cNvSpPr/>
          <p:nvPr/>
        </p:nvSpPr>
        <p:spPr>
          <a:xfrm rot="5400000">
            <a:off x="8075400" y="1332650"/>
            <a:ext cx="194100" cy="7713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8011663" y="1865989"/>
            <a:ext cx="195300" cy="144600"/>
          </a:xfrm>
          <a:prstGeom prst="bentUpArrow">
            <a:avLst>
              <a:gd fmla="val 25000" name="adj1"/>
              <a:gd fmla="val 25000" name="adj2"/>
              <a:gd fmla="val 25000" name="adj3"/>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Lasso </a:t>
            </a:r>
            <a:r>
              <a:rPr lang="en"/>
              <a:t>Regression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98250" y="16350"/>
            <a:ext cx="8826600" cy="60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Lasso </a:t>
            </a:r>
            <a:r>
              <a:rPr lang="en"/>
              <a:t>Regression</a:t>
            </a:r>
            <a:endParaRPr/>
          </a:p>
        </p:txBody>
      </p:sp>
      <p:pic>
        <p:nvPicPr>
          <p:cNvPr descr="Lasso Regression is super similar to Ridge Regression, but there is one big, huge difference between the two. In this video, I start by talking about all of the similarities, and then show you the cool thing that Lasso Regression can do that Ridge Regression can't.&#10;&#10;NOTE: This StatQuest follows up on the the StatQuest on Ridge Regression:&#10;https://youtu.be/Q81RR3yKn30&#10;&#10;For a complete index of all the StatQuest videos, check out:&#10;https://statquest.org/video-index/&#10;&#10;If you'd like to support StatQuest, please consider...&#10;Patreon: https://www.patreon.com/statquest&#10;...or...&#10;YouTube Membership: https://www.youtube.com/channel/UCtYLUTtgS3k1Fg4y5tAhLbw/join&#10;&#10;...a cool StatQuest t-shirt or sweatshirt (USA/Europe): https://teespring.com/stores/statquest&#10;(everywhere):&#10;https://www.redbubble.com/people/starmer/works/40421224-statquest-double-bam?asc=u&amp;p=t-shirt&#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 id="152" name="Google Shape;152;p26" title="Regularization Part 2: Lasso Regression">
            <a:hlinkClick r:id="rId3"/>
          </p:cNvPr>
          <p:cNvPicPr preferRelativeResize="0"/>
          <p:nvPr/>
        </p:nvPicPr>
        <p:blipFill>
          <a:blip r:embed="rId4">
            <a:alphaModFix/>
          </a:blip>
          <a:stretch>
            <a:fillRect/>
          </a:stretch>
        </p:blipFill>
        <p:spPr>
          <a:xfrm>
            <a:off x="1854865" y="850842"/>
            <a:ext cx="5483050" cy="41122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Lasso Regression</a:t>
            </a:r>
            <a:endParaRPr/>
          </a:p>
        </p:txBody>
      </p:sp>
      <p:sp>
        <p:nvSpPr>
          <p:cNvPr id="158" name="Google Shape;158;p27"/>
          <p:cNvSpPr txBox="1"/>
          <p:nvPr>
            <p:ph idx="1" type="body"/>
          </p:nvPr>
        </p:nvSpPr>
        <p:spPr>
          <a:xfrm>
            <a:off x="471900" y="1919075"/>
            <a:ext cx="8222100" cy="21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a:t>
            </a:r>
            <a:r>
              <a:rPr b="1" lang="en"/>
              <a:t>BIG</a:t>
            </a:r>
            <a:r>
              <a:rPr lang="en"/>
              <a:t> difference between </a:t>
            </a:r>
            <a:r>
              <a:rPr lang="en">
                <a:solidFill>
                  <a:schemeClr val="dk1"/>
                </a:solidFill>
              </a:rPr>
              <a:t>Ridge </a:t>
            </a:r>
            <a:r>
              <a:rPr lang="en"/>
              <a:t>and</a:t>
            </a:r>
            <a:r>
              <a:rPr lang="en">
                <a:solidFill>
                  <a:schemeClr val="dk1"/>
                </a:solidFill>
              </a:rPr>
              <a:t> Lasso </a:t>
            </a:r>
            <a:r>
              <a:rPr lang="en"/>
              <a:t>regression is that ridge regression can only shrink slopes asymptotically close to zero, while lasso can shrink slopes all the way to zero. Meaning lasso can ultimately can completely remove some features from the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nvSpPr>
        <p:spPr>
          <a:xfrm>
            <a:off x="351150" y="2112818"/>
            <a:ext cx="8463600" cy="3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In short Lasso regression offers feature shrinkage to prevent overfitting!</a:t>
            </a:r>
            <a:endParaRPr sz="1600">
              <a:solidFill>
                <a:schemeClr val="dk1"/>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Char char="●"/>
            </a:pPr>
            <a:r>
              <a:rPr lang="en" sz="1600">
                <a:solidFill>
                  <a:schemeClr val="lt2"/>
                </a:solidFill>
                <a:latin typeface="Roboto"/>
                <a:ea typeface="Roboto"/>
                <a:cs typeface="Roboto"/>
                <a:sym typeface="Roboto"/>
              </a:rPr>
              <a:t>Lasso offers automatic feature selection because it can completely remove some features by setting those feature coefficients to zero.</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Char char="●"/>
            </a:pPr>
            <a:r>
              <a:rPr lang="en" sz="1600">
                <a:solidFill>
                  <a:schemeClr val="lt2"/>
                </a:solidFill>
                <a:latin typeface="Roboto"/>
                <a:ea typeface="Roboto"/>
                <a:cs typeface="Roboto"/>
                <a:sym typeface="Roboto"/>
              </a:rPr>
              <a:t>Lasso </a:t>
            </a:r>
            <a:r>
              <a:rPr lang="en" sz="1600">
                <a:solidFill>
                  <a:schemeClr val="lt2"/>
                </a:solidFill>
                <a:latin typeface="Roboto"/>
                <a:ea typeface="Roboto"/>
                <a:cs typeface="Roboto"/>
                <a:sym typeface="Roboto"/>
              </a:rPr>
              <a:t>regression penalizes the</a:t>
            </a:r>
            <a:r>
              <a:rPr b="1" lang="en" sz="1600">
                <a:solidFill>
                  <a:schemeClr val="lt2"/>
                </a:solidFill>
                <a:latin typeface="Roboto"/>
                <a:ea typeface="Roboto"/>
                <a:cs typeface="Roboto"/>
                <a:sym typeface="Roboto"/>
              </a:rPr>
              <a:t> absolute </a:t>
            </a:r>
            <a:r>
              <a:rPr lang="en" sz="1600">
                <a:solidFill>
                  <a:schemeClr val="lt2"/>
                </a:solidFill>
                <a:latin typeface="Roboto"/>
                <a:ea typeface="Roboto"/>
                <a:cs typeface="Roboto"/>
                <a:sym typeface="Roboto"/>
              </a:rPr>
              <a:t>size of coefficients</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Char char="●"/>
            </a:pPr>
            <a:r>
              <a:rPr lang="en" sz="1600">
                <a:solidFill>
                  <a:schemeClr val="dk1"/>
                </a:solidFill>
                <a:latin typeface="Roboto"/>
                <a:ea typeface="Roboto"/>
                <a:cs typeface="Roboto"/>
                <a:sym typeface="Roboto"/>
              </a:rPr>
              <a:t>λ </a:t>
            </a:r>
            <a:r>
              <a:rPr lang="en" sz="1600">
                <a:solidFill>
                  <a:schemeClr val="lt2"/>
                </a:solidFill>
                <a:latin typeface="Roboto"/>
                <a:ea typeface="Roboto"/>
                <a:cs typeface="Roboto"/>
                <a:sym typeface="Roboto"/>
              </a:rPr>
              <a:t>must be between 0 and positive infinity</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Char char="●"/>
            </a:pPr>
            <a:r>
              <a:rPr lang="en" sz="1600">
                <a:solidFill>
                  <a:schemeClr val="lt2"/>
                </a:solidFill>
                <a:latin typeface="Roboto"/>
                <a:ea typeface="Roboto"/>
                <a:cs typeface="Roboto"/>
                <a:sym typeface="Roboto"/>
              </a:rPr>
              <a:t>The larger the value of </a:t>
            </a:r>
            <a:r>
              <a:rPr lang="en" sz="1600">
                <a:solidFill>
                  <a:schemeClr val="dk1"/>
                </a:solidFill>
                <a:latin typeface="Roboto"/>
                <a:ea typeface="Roboto"/>
                <a:cs typeface="Roboto"/>
                <a:sym typeface="Roboto"/>
              </a:rPr>
              <a:t>λ</a:t>
            </a:r>
            <a:r>
              <a:rPr lang="en" sz="1600">
                <a:solidFill>
                  <a:schemeClr val="lt2"/>
                </a:solidFill>
                <a:latin typeface="Roboto"/>
                <a:ea typeface="Roboto"/>
                <a:cs typeface="Roboto"/>
                <a:sym typeface="Roboto"/>
              </a:rPr>
              <a:t>, the prediction becomes less sensitive to specific features, meaning coefficients pushed to become zero. </a:t>
            </a:r>
            <a:endParaRPr b="1" i="0" sz="1600" u="none" cap="none" strike="noStrike">
              <a:solidFill>
                <a:schemeClr val="lt2"/>
              </a:solidFill>
              <a:latin typeface="Roboto"/>
              <a:ea typeface="Roboto"/>
              <a:cs typeface="Roboto"/>
              <a:sym typeface="Roboto"/>
            </a:endParaRPr>
          </a:p>
          <a:p>
            <a:pPr indent="-330200" lvl="0" marL="457200" marR="0" rtl="0" algn="l">
              <a:lnSpc>
                <a:spcPct val="100000"/>
              </a:lnSpc>
              <a:spcBef>
                <a:spcPts val="1000"/>
              </a:spcBef>
              <a:spcAft>
                <a:spcPts val="0"/>
              </a:spcAft>
              <a:buClr>
                <a:schemeClr val="lt2"/>
              </a:buClr>
              <a:buSzPts val="1600"/>
              <a:buFont typeface="Roboto"/>
              <a:buChar char="●"/>
            </a:pPr>
            <a:r>
              <a:rPr lang="en" sz="1600">
                <a:solidFill>
                  <a:schemeClr val="lt2"/>
                </a:solidFill>
                <a:latin typeface="Roboto"/>
                <a:ea typeface="Roboto"/>
                <a:cs typeface="Roboto"/>
                <a:sym typeface="Roboto"/>
              </a:rPr>
              <a:t>The optimal </a:t>
            </a:r>
            <a:r>
              <a:rPr lang="en" sz="1600">
                <a:solidFill>
                  <a:schemeClr val="dk1"/>
                </a:solidFill>
                <a:latin typeface="Roboto"/>
                <a:ea typeface="Roboto"/>
                <a:cs typeface="Roboto"/>
                <a:sym typeface="Roboto"/>
              </a:rPr>
              <a:t>λ</a:t>
            </a:r>
            <a:r>
              <a:rPr b="0" i="0" lang="en" sz="1600" u="none" cap="none" strike="noStrike">
                <a:solidFill>
                  <a:schemeClr val="lt2"/>
                </a:solidFill>
                <a:latin typeface="Roboto"/>
                <a:ea typeface="Roboto"/>
                <a:cs typeface="Roboto"/>
                <a:sym typeface="Roboto"/>
              </a:rPr>
              <a:t>, "strength" of the penalty</a:t>
            </a:r>
            <a:r>
              <a:rPr lang="en" sz="1600">
                <a:solidFill>
                  <a:schemeClr val="lt2"/>
                </a:solidFill>
                <a:latin typeface="Roboto"/>
                <a:ea typeface="Roboto"/>
                <a:cs typeface="Roboto"/>
                <a:sym typeface="Roboto"/>
              </a:rPr>
              <a:t>, </a:t>
            </a:r>
            <a:r>
              <a:rPr b="0" i="0" lang="en" sz="1600" u="none" cap="none" strike="noStrike">
                <a:solidFill>
                  <a:schemeClr val="lt2"/>
                </a:solidFill>
                <a:latin typeface="Roboto"/>
                <a:ea typeface="Roboto"/>
                <a:cs typeface="Roboto"/>
                <a:sym typeface="Roboto"/>
              </a:rPr>
              <a:t>should be </a:t>
            </a:r>
            <a:r>
              <a:rPr lang="en" sz="1600">
                <a:solidFill>
                  <a:schemeClr val="lt2"/>
                </a:solidFill>
                <a:latin typeface="Roboto"/>
                <a:ea typeface="Roboto"/>
                <a:cs typeface="Roboto"/>
                <a:sym typeface="Roboto"/>
              </a:rPr>
              <a:t>searched using cross validation grid search</a:t>
            </a:r>
            <a:endParaRPr sz="1600">
              <a:solidFill>
                <a:schemeClr val="lt2"/>
              </a:solidFill>
              <a:latin typeface="Roboto"/>
              <a:ea typeface="Roboto"/>
              <a:cs typeface="Roboto"/>
              <a:sym typeface="Roboto"/>
            </a:endParaRPr>
          </a:p>
          <a:p>
            <a:pPr indent="0" lvl="0" marL="457200" marR="0" rtl="0" algn="l">
              <a:lnSpc>
                <a:spcPct val="100000"/>
              </a:lnSpc>
              <a:spcBef>
                <a:spcPts val="1000"/>
              </a:spcBef>
              <a:spcAft>
                <a:spcPts val="0"/>
              </a:spcAft>
              <a:buNone/>
            </a:pPr>
            <a:r>
              <a:t/>
            </a:r>
            <a:endParaRPr sz="1800">
              <a:solidFill>
                <a:schemeClr val="lt2"/>
              </a:solidFill>
              <a:latin typeface="Roboto"/>
              <a:ea typeface="Roboto"/>
              <a:cs typeface="Roboto"/>
              <a:sym typeface="Roboto"/>
            </a:endParaRPr>
          </a:p>
          <a:p>
            <a:pPr indent="0" lvl="0" marL="0" marR="0" rtl="0" algn="l">
              <a:lnSpc>
                <a:spcPct val="100000"/>
              </a:lnSpc>
              <a:spcBef>
                <a:spcPts val="1000"/>
              </a:spcBef>
              <a:spcAft>
                <a:spcPts val="0"/>
              </a:spcAft>
              <a:buClr>
                <a:srgbClr val="000000"/>
              </a:buClr>
              <a:buSzPts val="2200"/>
              <a:buFont typeface="Arial"/>
              <a:buNone/>
            </a:pPr>
            <a:r>
              <a:t/>
            </a:r>
            <a:endParaRPr b="0" i="0" sz="1800" u="none" cap="none" strike="noStrike">
              <a:solidFill>
                <a:schemeClr val="lt2"/>
              </a:solidFill>
              <a:latin typeface="Roboto"/>
              <a:ea typeface="Roboto"/>
              <a:cs typeface="Roboto"/>
              <a:sym typeface="Roboto"/>
            </a:endParaRPr>
          </a:p>
        </p:txBody>
      </p:sp>
      <p:pic>
        <p:nvPicPr>
          <p:cNvPr id="164" name="Google Shape;164;p28"/>
          <p:cNvPicPr preferRelativeResize="0"/>
          <p:nvPr/>
        </p:nvPicPr>
        <p:blipFill rotWithShape="1">
          <a:blip r:embed="rId3">
            <a:alphaModFix/>
          </a:blip>
          <a:srcRect b="0" l="0" r="22582" t="0"/>
          <a:stretch/>
        </p:blipFill>
        <p:spPr>
          <a:xfrm>
            <a:off x="3787300" y="901525"/>
            <a:ext cx="4998975" cy="737750"/>
          </a:xfrm>
          <a:prstGeom prst="rect">
            <a:avLst/>
          </a:prstGeom>
          <a:noFill/>
          <a:ln>
            <a:noFill/>
          </a:ln>
        </p:spPr>
      </p:pic>
      <p:sp>
        <p:nvSpPr>
          <p:cNvPr id="165" name="Google Shape;165;p28"/>
          <p:cNvSpPr txBox="1"/>
          <p:nvPr>
            <p:ph type="title"/>
          </p:nvPr>
        </p:nvSpPr>
        <p:spPr>
          <a:xfrm>
            <a:off x="98250" y="16350"/>
            <a:ext cx="8826600" cy="60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Lasso </a:t>
            </a:r>
            <a:r>
              <a:rPr lang="en"/>
              <a:t>Regression Key Points</a:t>
            </a:r>
            <a:endParaRPr/>
          </a:p>
        </p:txBody>
      </p:sp>
      <p:sp>
        <p:nvSpPr>
          <p:cNvPr id="166" name="Google Shape;166;p28"/>
          <p:cNvSpPr txBox="1"/>
          <p:nvPr/>
        </p:nvSpPr>
        <p:spPr>
          <a:xfrm>
            <a:off x="3625816" y="1782425"/>
            <a:ext cx="46671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accent3"/>
                </a:solidFill>
                <a:latin typeface="Roboto"/>
                <a:ea typeface="Roboto"/>
                <a:cs typeface="Roboto"/>
                <a:sym typeface="Roboto"/>
              </a:rPr>
              <a:t>Y intercept term is not included when calculating the penalty </a:t>
            </a:r>
            <a:endParaRPr sz="1250">
              <a:solidFill>
                <a:schemeClr val="accent3"/>
              </a:solidFill>
              <a:latin typeface="Roboto"/>
              <a:ea typeface="Roboto"/>
              <a:cs typeface="Roboto"/>
              <a:sym typeface="Roboto"/>
            </a:endParaRPr>
          </a:p>
        </p:txBody>
      </p:sp>
      <p:sp>
        <p:nvSpPr>
          <p:cNvPr id="167" name="Google Shape;167;p28"/>
          <p:cNvSpPr/>
          <p:nvPr/>
        </p:nvSpPr>
        <p:spPr>
          <a:xfrm rot="5400000">
            <a:off x="8075400" y="1332650"/>
            <a:ext cx="194100" cy="7713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a:off x="8011663" y="1865989"/>
            <a:ext cx="195300" cy="144600"/>
          </a:xfrm>
          <a:prstGeom prst="bentUpArrow">
            <a:avLst>
              <a:gd fmla="val 25000" name="adj1"/>
              <a:gd fmla="val 25000" name="adj2"/>
              <a:gd fmla="val 25000" name="adj3"/>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txBox="1"/>
          <p:nvPr/>
        </p:nvSpPr>
        <p:spPr>
          <a:xfrm>
            <a:off x="479250" y="1151213"/>
            <a:ext cx="3401700" cy="3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Cost function for lasso regression:</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Ridge Versus Lasso Regression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Lasso performs better at reducing variance in models that contain a lot of useless features. Lasso can make the final model equation easier and simpler to </a:t>
            </a:r>
            <a:r>
              <a:rPr lang="en"/>
              <a:t>interpret</a:t>
            </a:r>
            <a:r>
              <a:rPr lang="en"/>
              <a:t> due to its ability to completely remove some features by setting those feature coefficients to zero.</a:t>
            </a:r>
            <a:endParaRPr/>
          </a:p>
          <a:p>
            <a:pPr indent="-342900" lvl="0" marL="457200" rtl="0" algn="l">
              <a:spcBef>
                <a:spcPts val="0"/>
              </a:spcBef>
              <a:spcAft>
                <a:spcPts val="0"/>
              </a:spcAft>
              <a:buSzPts val="1800"/>
              <a:buChar char="●"/>
            </a:pPr>
            <a:r>
              <a:rPr lang="en"/>
              <a:t>Ridge performs better when most features are useful.</a:t>
            </a:r>
            <a:endParaRPr/>
          </a:p>
          <a:p>
            <a:pPr indent="0" lvl="0" marL="0" rtl="0" algn="l">
              <a:spcBef>
                <a:spcPts val="1600"/>
              </a:spcBef>
              <a:spcAft>
                <a:spcPts val="0"/>
              </a:spcAft>
              <a:buNone/>
            </a:pPr>
            <a:r>
              <a:rPr lang="en"/>
              <a:t>Use</a:t>
            </a:r>
            <a:r>
              <a:rPr lang="en">
                <a:solidFill>
                  <a:schemeClr val="dk1"/>
                </a:solidFill>
              </a:rPr>
              <a:t> Elastic-Net Regression</a:t>
            </a:r>
            <a:r>
              <a:rPr lang="en"/>
              <a:t> when we don’t know if we have many useful or useless features.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0" name="Google Shape;180;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One Should We Use?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Elastic-Net </a:t>
            </a:r>
            <a:r>
              <a:rPr lang="en"/>
              <a:t>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The Basic Flow Of Linear Regression</a:t>
            </a:r>
            <a:endParaRPr/>
          </a:p>
        </p:txBody>
      </p:sp>
      <p:sp>
        <p:nvSpPr>
          <p:cNvPr id="74" name="Google Shape;74;p14"/>
          <p:cNvSpPr txBox="1"/>
          <p:nvPr>
            <p:ph idx="1" type="body"/>
          </p:nvPr>
        </p:nvSpPr>
        <p:spPr>
          <a:xfrm>
            <a:off x="460950" y="1747675"/>
            <a:ext cx="8222100" cy="3036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Predict or Inference</a:t>
            </a:r>
            <a:endParaRPr sz="2400"/>
          </a:p>
          <a:p>
            <a:pPr indent="-381000" lvl="1" marL="914400" rtl="0" algn="l">
              <a:lnSpc>
                <a:spcPct val="115000"/>
              </a:lnSpc>
              <a:spcBef>
                <a:spcPts val="0"/>
              </a:spcBef>
              <a:spcAft>
                <a:spcPts val="0"/>
              </a:spcAft>
              <a:buSzPts val="2400"/>
              <a:buChar char="○"/>
            </a:pPr>
            <a:r>
              <a:rPr lang="en" sz="2400"/>
              <a:t>hypothesis function</a:t>
            </a:r>
            <a:br>
              <a:rPr lang="en" sz="1800"/>
            </a:br>
            <a:r>
              <a:rPr i="1" lang="en" sz="2400">
                <a:solidFill>
                  <a:schemeClr val="dk1"/>
                </a:solidFill>
                <a:latin typeface="Arial"/>
                <a:ea typeface="Arial"/>
                <a:cs typeface="Arial"/>
                <a:sym typeface="Arial"/>
              </a:rPr>
              <a:t>hθ</a:t>
            </a:r>
            <a:r>
              <a:rPr lang="en" sz="2400">
                <a:solidFill>
                  <a:schemeClr val="dk1"/>
                </a:solidFill>
                <a:latin typeface="Arial"/>
                <a:ea typeface="Arial"/>
                <a:cs typeface="Arial"/>
                <a:sym typeface="Arial"/>
              </a:rPr>
              <a:t>​(</a:t>
            </a:r>
            <a:r>
              <a:rPr i="1" lang="en" sz="2400">
                <a:solidFill>
                  <a:schemeClr val="dk1"/>
                </a:solidFill>
                <a:latin typeface="Arial"/>
                <a:ea typeface="Arial"/>
                <a:cs typeface="Arial"/>
                <a:sym typeface="Arial"/>
              </a:rPr>
              <a:t>x</a:t>
            </a:r>
            <a:r>
              <a:rPr lang="en" sz="2400">
                <a:solidFill>
                  <a:schemeClr val="dk1"/>
                </a:solidFill>
                <a:latin typeface="Arial"/>
                <a:ea typeface="Arial"/>
                <a:cs typeface="Arial"/>
                <a:sym typeface="Arial"/>
              </a:rPr>
              <a:t>) = </a:t>
            </a:r>
            <a:r>
              <a:rPr i="1" lang="en" sz="2400">
                <a:solidFill>
                  <a:schemeClr val="dk1"/>
                </a:solidFill>
                <a:latin typeface="Arial"/>
                <a:ea typeface="Arial"/>
                <a:cs typeface="Arial"/>
                <a:sym typeface="Arial"/>
              </a:rPr>
              <a:t>θ</a:t>
            </a:r>
            <a:r>
              <a:rPr lang="en" sz="1200">
                <a:solidFill>
                  <a:schemeClr val="dk1"/>
                </a:solidFill>
                <a:latin typeface="Arial"/>
                <a:ea typeface="Arial"/>
                <a:cs typeface="Arial"/>
                <a:sym typeface="Arial"/>
              </a:rPr>
              <a:t>0</a:t>
            </a:r>
            <a:r>
              <a:rPr lang="en" sz="2400">
                <a:solidFill>
                  <a:schemeClr val="dk1"/>
                </a:solidFill>
                <a:latin typeface="Arial"/>
                <a:ea typeface="Arial"/>
                <a:cs typeface="Arial"/>
                <a:sym typeface="Arial"/>
              </a:rPr>
              <a:t> + </a:t>
            </a:r>
            <a:r>
              <a:rPr i="1" lang="en" sz="2400">
                <a:solidFill>
                  <a:schemeClr val="dk1"/>
                </a:solidFill>
                <a:latin typeface="Arial"/>
                <a:ea typeface="Arial"/>
                <a:cs typeface="Arial"/>
                <a:sym typeface="Arial"/>
              </a:rPr>
              <a:t>θ</a:t>
            </a:r>
            <a:r>
              <a:rPr lang="en" sz="1200">
                <a:solidFill>
                  <a:schemeClr val="dk1"/>
                </a:solidFill>
                <a:latin typeface="Arial"/>
                <a:ea typeface="Arial"/>
                <a:cs typeface="Arial"/>
                <a:sym typeface="Arial"/>
              </a:rPr>
              <a:t>1</a:t>
            </a:r>
            <a:r>
              <a:rPr lang="en" sz="2400">
                <a:solidFill>
                  <a:schemeClr val="dk1"/>
                </a:solidFill>
                <a:latin typeface="Arial"/>
                <a:ea typeface="Arial"/>
                <a:cs typeface="Arial"/>
                <a:sym typeface="Arial"/>
              </a:rPr>
              <a:t>​</a:t>
            </a:r>
            <a:r>
              <a:rPr i="1" lang="en" sz="2400">
                <a:solidFill>
                  <a:schemeClr val="dk1"/>
                </a:solidFill>
                <a:latin typeface="Arial"/>
                <a:ea typeface="Arial"/>
                <a:cs typeface="Arial"/>
                <a:sym typeface="Arial"/>
              </a:rPr>
              <a:t>x</a:t>
            </a:r>
            <a:r>
              <a:rPr lang="en" sz="1200">
                <a:solidFill>
                  <a:schemeClr val="dk1"/>
                </a:solidFill>
                <a:latin typeface="Arial"/>
                <a:ea typeface="Arial"/>
                <a:cs typeface="Arial"/>
                <a:sym typeface="Arial"/>
              </a:rPr>
              <a:t>1​ </a:t>
            </a:r>
            <a:r>
              <a:rPr lang="en" sz="2400">
                <a:solidFill>
                  <a:schemeClr val="dk1"/>
                </a:solidFill>
                <a:latin typeface="Arial"/>
                <a:ea typeface="Arial"/>
                <a:cs typeface="Arial"/>
                <a:sym typeface="Arial"/>
              </a:rPr>
              <a:t>+ </a:t>
            </a:r>
            <a:r>
              <a:rPr i="1" lang="en" sz="2400">
                <a:solidFill>
                  <a:schemeClr val="dk1"/>
                </a:solidFill>
                <a:latin typeface="Arial"/>
                <a:ea typeface="Arial"/>
                <a:cs typeface="Arial"/>
                <a:sym typeface="Arial"/>
              </a:rPr>
              <a:t>θ</a:t>
            </a:r>
            <a:r>
              <a:rPr lang="en" sz="1200">
                <a:solidFill>
                  <a:schemeClr val="dk1"/>
                </a:solidFill>
                <a:latin typeface="Arial"/>
                <a:ea typeface="Arial"/>
                <a:cs typeface="Arial"/>
                <a:sym typeface="Arial"/>
              </a:rPr>
              <a:t>2</a:t>
            </a:r>
            <a:r>
              <a:rPr lang="en" sz="2400">
                <a:solidFill>
                  <a:schemeClr val="dk1"/>
                </a:solidFill>
                <a:latin typeface="Arial"/>
                <a:ea typeface="Arial"/>
                <a:cs typeface="Arial"/>
                <a:sym typeface="Arial"/>
              </a:rPr>
              <a:t>​</a:t>
            </a:r>
            <a:r>
              <a:rPr i="1" lang="en" sz="2400">
                <a:solidFill>
                  <a:schemeClr val="dk1"/>
                </a:solidFill>
                <a:latin typeface="Arial"/>
                <a:ea typeface="Arial"/>
                <a:cs typeface="Arial"/>
                <a:sym typeface="Arial"/>
              </a:rPr>
              <a:t>x</a:t>
            </a:r>
            <a:r>
              <a:rPr lang="en" sz="1200">
                <a:solidFill>
                  <a:schemeClr val="dk1"/>
                </a:solidFill>
                <a:latin typeface="Arial"/>
                <a:ea typeface="Arial"/>
                <a:cs typeface="Arial"/>
                <a:sym typeface="Arial"/>
              </a:rPr>
              <a:t>2</a:t>
            </a:r>
            <a:r>
              <a:rPr lang="en" sz="2400">
                <a:solidFill>
                  <a:schemeClr val="dk1"/>
                </a:solidFill>
                <a:latin typeface="Arial"/>
                <a:ea typeface="Arial"/>
                <a:cs typeface="Arial"/>
                <a:sym typeface="Arial"/>
              </a:rPr>
              <a:t>​ + </a:t>
            </a:r>
            <a:r>
              <a:rPr i="1" lang="en" sz="2400">
                <a:solidFill>
                  <a:schemeClr val="dk1"/>
                </a:solidFill>
                <a:latin typeface="Arial"/>
                <a:ea typeface="Arial"/>
                <a:cs typeface="Arial"/>
                <a:sym typeface="Arial"/>
              </a:rPr>
              <a:t>θ</a:t>
            </a:r>
            <a:r>
              <a:rPr lang="en" sz="1200">
                <a:solidFill>
                  <a:schemeClr val="dk1"/>
                </a:solidFill>
                <a:latin typeface="Arial"/>
                <a:ea typeface="Arial"/>
                <a:cs typeface="Arial"/>
                <a:sym typeface="Arial"/>
              </a:rPr>
              <a:t>3​</a:t>
            </a:r>
            <a:r>
              <a:rPr i="1" lang="en" sz="2400">
                <a:solidFill>
                  <a:schemeClr val="dk1"/>
                </a:solidFill>
                <a:latin typeface="Arial"/>
                <a:ea typeface="Arial"/>
                <a:cs typeface="Arial"/>
                <a:sym typeface="Arial"/>
              </a:rPr>
              <a:t>x</a:t>
            </a:r>
            <a:r>
              <a:rPr lang="en" sz="1200">
                <a:solidFill>
                  <a:schemeClr val="dk1"/>
                </a:solidFill>
                <a:latin typeface="Arial"/>
                <a:ea typeface="Arial"/>
                <a:cs typeface="Arial"/>
                <a:sym typeface="Arial"/>
              </a:rPr>
              <a:t>3</a:t>
            </a:r>
            <a:r>
              <a:rPr lang="en" sz="2400">
                <a:solidFill>
                  <a:schemeClr val="dk1"/>
                </a:solidFill>
                <a:latin typeface="Arial"/>
                <a:ea typeface="Arial"/>
                <a:cs typeface="Arial"/>
                <a:sym typeface="Arial"/>
              </a:rPr>
              <a:t>​ +⋯+ </a:t>
            </a:r>
            <a:r>
              <a:rPr i="1" lang="en" sz="2400">
                <a:solidFill>
                  <a:schemeClr val="dk1"/>
                </a:solidFill>
                <a:latin typeface="Arial"/>
                <a:ea typeface="Arial"/>
                <a:cs typeface="Arial"/>
                <a:sym typeface="Arial"/>
              </a:rPr>
              <a:t>θ</a:t>
            </a:r>
            <a:r>
              <a:rPr lang="en" sz="1200">
                <a:solidFill>
                  <a:schemeClr val="dk1"/>
                </a:solidFill>
                <a:latin typeface="Arial"/>
                <a:ea typeface="Arial"/>
                <a:cs typeface="Arial"/>
                <a:sym typeface="Arial"/>
              </a:rPr>
              <a:t>n</a:t>
            </a:r>
            <a:r>
              <a:rPr i="1" lang="en" sz="2400">
                <a:solidFill>
                  <a:schemeClr val="dk1"/>
                </a:solidFill>
                <a:latin typeface="Arial"/>
                <a:ea typeface="Arial"/>
                <a:cs typeface="Arial"/>
                <a:sym typeface="Arial"/>
              </a:rPr>
              <a:t>x</a:t>
            </a:r>
            <a:r>
              <a:rPr lang="en" sz="1200">
                <a:solidFill>
                  <a:schemeClr val="dk1"/>
                </a:solidFill>
                <a:latin typeface="Arial"/>
                <a:ea typeface="Arial"/>
                <a:cs typeface="Arial"/>
                <a:sym typeface="Arial"/>
              </a:rPr>
              <a:t>n</a:t>
            </a:r>
            <a:r>
              <a:rPr lang="en" sz="2400">
                <a:solidFill>
                  <a:schemeClr val="dk1"/>
                </a:solidFill>
                <a:latin typeface="Arial"/>
                <a:ea typeface="Arial"/>
                <a:cs typeface="Arial"/>
                <a:sym typeface="Arial"/>
              </a:rPr>
              <a:t>​ </a:t>
            </a:r>
            <a:endParaRPr sz="2400">
              <a:solidFill>
                <a:schemeClr val="dk1"/>
              </a:solidFill>
            </a:endParaRPr>
          </a:p>
          <a:p>
            <a:pPr indent="-381000" lvl="0" marL="457200" rtl="0" algn="l">
              <a:lnSpc>
                <a:spcPct val="115000"/>
              </a:lnSpc>
              <a:spcBef>
                <a:spcPts val="0"/>
              </a:spcBef>
              <a:spcAft>
                <a:spcPts val="0"/>
              </a:spcAft>
              <a:buSzPts val="2400"/>
              <a:buChar char="●"/>
            </a:pPr>
            <a:r>
              <a:rPr lang="en" sz="2400"/>
              <a:t>Error or Loss</a:t>
            </a:r>
            <a:endParaRPr sz="2400"/>
          </a:p>
          <a:p>
            <a:pPr indent="-381000" lvl="1" marL="914400" rtl="0" algn="l">
              <a:lnSpc>
                <a:spcPct val="115000"/>
              </a:lnSpc>
              <a:spcBef>
                <a:spcPts val="0"/>
              </a:spcBef>
              <a:spcAft>
                <a:spcPts val="0"/>
              </a:spcAft>
              <a:buSzPts val="2400"/>
              <a:buChar char="○"/>
            </a:pPr>
            <a:r>
              <a:rPr lang="en" sz="2400"/>
              <a:t>Cost function</a:t>
            </a:r>
            <a:endParaRPr sz="2400"/>
          </a:p>
          <a:p>
            <a:pPr indent="-381000" lvl="0" marL="457200" rtl="0" algn="l">
              <a:lnSpc>
                <a:spcPct val="115000"/>
              </a:lnSpc>
              <a:spcBef>
                <a:spcPts val="0"/>
              </a:spcBef>
              <a:spcAft>
                <a:spcPts val="0"/>
              </a:spcAft>
              <a:buSzPts val="2400"/>
              <a:buChar char="●"/>
            </a:pPr>
            <a:r>
              <a:rPr lang="en" sz="2400"/>
              <a:t>Train or Learn</a:t>
            </a:r>
            <a:endParaRPr sz="2400"/>
          </a:p>
          <a:p>
            <a:pPr indent="-381000" lvl="1" marL="914400" rtl="0" algn="l">
              <a:lnSpc>
                <a:spcPct val="115000"/>
              </a:lnSpc>
              <a:spcBef>
                <a:spcPts val="0"/>
              </a:spcBef>
              <a:spcAft>
                <a:spcPts val="0"/>
              </a:spcAft>
              <a:buSzPts val="2400"/>
              <a:buChar char="○"/>
            </a:pPr>
            <a:r>
              <a:rPr lang="en" sz="2400"/>
              <a:t>Gradient Descent function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98250" y="16350"/>
            <a:ext cx="8826600" cy="60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Elastic-Net </a:t>
            </a:r>
            <a:r>
              <a:rPr lang="en"/>
              <a:t>Regression</a:t>
            </a:r>
            <a:endParaRPr/>
          </a:p>
        </p:txBody>
      </p:sp>
      <p:pic>
        <p:nvPicPr>
          <p:cNvPr descr="Elastic-Net Regression is combines Lasso Regression with Ridge Regression to give you the best of both worlds. It works well when there are lots of useless variables that need to be removed from the equation and it works well when there are lots of useful variables that need to be retained. And it does better than either one when it comes to handling correlated variables. Dang!!!!&#10;&#10;NOTE: This StatQuest follows up on the the StatQuest on Ridge Regression...&#10;https://youtu.be/Q81RR3yKn30&#10;...and the StatQuest on Lasso Regression....&#10;https://youtu.be/NGf0voTMlcs&#10;&#10;For a complete index of all the StatQuest videos, check out:&#10;https://statquest.org/video-index/&#10;&#10;Also, here are some references that helped me put this video together:&#10;The original manuscript on Elastic-Net Regression: https://web.stanford.edu/~hastie/Papers/B67.2%20%282005%29%20301-320%20Zou%20&amp;%20Hastie.pdf&#10;&#10;A webpage at North Carolina State University that shows different situations for Ridge, Lasso and Elastic-Net Regression: https://www4.stat.ncsu.edu/~post/josh/LASSO_Ridge_Elastic_Net_-_Examples.html&#10;&#10;If you'd like to support StatQuest, please consider...&#10;Patreon: https://www.patreon.com/statquest&#10;...or...&#10;YouTube Membership: https://www.youtube.com/channel/UCtYLUTtgS3k1Fg4y5tAhLbw/join&#10;&#10;...a cool StatQuest t-shirt or sweatshirt (USA/Europe): https://teespring.com/stores/statquest&#10;(everywhere):&#10;https://www.redbubble.com/people/starmer/works/40421224-statquest-double-bam?asc=u&amp;p=t-shirt&#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 id="191" name="Google Shape;191;p32" title="Regularization Part 3: Elastic Net Regression">
            <a:hlinkClick r:id="rId3"/>
          </p:cNvPr>
          <p:cNvPicPr preferRelativeResize="0"/>
          <p:nvPr/>
        </p:nvPicPr>
        <p:blipFill>
          <a:blip r:embed="rId4">
            <a:alphaModFix/>
          </a:blip>
          <a:stretch>
            <a:fillRect/>
          </a:stretch>
        </p:blipFill>
        <p:spPr>
          <a:xfrm>
            <a:off x="1891100" y="865875"/>
            <a:ext cx="5361800" cy="4021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Elastic-Net</a:t>
            </a:r>
            <a:endParaRPr/>
          </a:p>
        </p:txBody>
      </p:sp>
      <p:sp>
        <p:nvSpPr>
          <p:cNvPr id="197" name="Google Shape;197;p33"/>
          <p:cNvSpPr txBox="1"/>
          <p:nvPr/>
        </p:nvSpPr>
        <p:spPr>
          <a:xfrm>
            <a:off x="228600" y="2045513"/>
            <a:ext cx="3401700" cy="3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Cost function for Elastic Net regression:</a:t>
            </a:r>
            <a:endParaRPr b="1"/>
          </a:p>
        </p:txBody>
      </p:sp>
      <p:pic>
        <p:nvPicPr>
          <p:cNvPr id="198" name="Google Shape;198;p33"/>
          <p:cNvPicPr preferRelativeResize="0"/>
          <p:nvPr/>
        </p:nvPicPr>
        <p:blipFill rotWithShape="1">
          <a:blip r:embed="rId4">
            <a:alphaModFix/>
          </a:blip>
          <a:srcRect b="0" l="0" r="22582" t="0"/>
          <a:stretch/>
        </p:blipFill>
        <p:spPr>
          <a:xfrm>
            <a:off x="3630297" y="1861123"/>
            <a:ext cx="4168355" cy="669950"/>
          </a:xfrm>
          <a:prstGeom prst="rect">
            <a:avLst/>
          </a:prstGeom>
          <a:noFill/>
          <a:ln>
            <a:noFill/>
          </a:ln>
        </p:spPr>
      </p:pic>
      <p:pic>
        <p:nvPicPr>
          <p:cNvPr id="199" name="Google Shape;199;p33"/>
          <p:cNvPicPr preferRelativeResize="0"/>
          <p:nvPr/>
        </p:nvPicPr>
        <p:blipFill rotWithShape="1">
          <a:blip r:embed="rId5">
            <a:alphaModFix/>
          </a:blip>
          <a:srcRect b="0" l="58271" r="22583" t="0"/>
          <a:stretch/>
        </p:blipFill>
        <p:spPr>
          <a:xfrm>
            <a:off x="7739397" y="1861126"/>
            <a:ext cx="1122621" cy="669950"/>
          </a:xfrm>
          <a:prstGeom prst="rect">
            <a:avLst/>
          </a:prstGeom>
          <a:noFill/>
          <a:ln>
            <a:noFill/>
          </a:ln>
        </p:spPr>
      </p:pic>
      <p:sp>
        <p:nvSpPr>
          <p:cNvPr id="200" name="Google Shape;200;p33"/>
          <p:cNvSpPr txBox="1"/>
          <p:nvPr/>
        </p:nvSpPr>
        <p:spPr>
          <a:xfrm>
            <a:off x="7043202" y="2149102"/>
            <a:ext cx="2253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Roboto"/>
                <a:ea typeface="Roboto"/>
                <a:cs typeface="Roboto"/>
                <a:sym typeface="Roboto"/>
              </a:rPr>
              <a:t>1</a:t>
            </a:r>
            <a:endParaRPr b="1" sz="800">
              <a:solidFill>
                <a:schemeClr val="dk1"/>
              </a:solidFill>
              <a:latin typeface="Roboto"/>
              <a:ea typeface="Roboto"/>
              <a:cs typeface="Roboto"/>
              <a:sym typeface="Roboto"/>
            </a:endParaRPr>
          </a:p>
        </p:txBody>
      </p:sp>
      <p:sp>
        <p:nvSpPr>
          <p:cNvPr id="201" name="Google Shape;201;p33"/>
          <p:cNvSpPr txBox="1"/>
          <p:nvPr/>
        </p:nvSpPr>
        <p:spPr>
          <a:xfrm>
            <a:off x="7943072" y="2170897"/>
            <a:ext cx="2253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Roboto"/>
                <a:ea typeface="Roboto"/>
                <a:cs typeface="Roboto"/>
                <a:sym typeface="Roboto"/>
              </a:rPr>
              <a:t>2</a:t>
            </a:r>
            <a:endParaRPr b="1" sz="800">
              <a:solidFill>
                <a:schemeClr val="dk1"/>
              </a:solidFill>
              <a:latin typeface="Roboto"/>
              <a:ea typeface="Roboto"/>
              <a:cs typeface="Roboto"/>
              <a:sym typeface="Roboto"/>
            </a:endParaRPr>
          </a:p>
        </p:txBody>
      </p:sp>
      <p:sp>
        <p:nvSpPr>
          <p:cNvPr id="202" name="Google Shape;202;p33"/>
          <p:cNvSpPr txBox="1"/>
          <p:nvPr/>
        </p:nvSpPr>
        <p:spPr>
          <a:xfrm>
            <a:off x="344725" y="2810325"/>
            <a:ext cx="8427300" cy="21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1800" u="none" cap="none" strike="noStrike">
                <a:solidFill>
                  <a:schemeClr val="lt2"/>
                </a:solidFill>
                <a:latin typeface="Roboto"/>
                <a:ea typeface="Roboto"/>
                <a:cs typeface="Roboto"/>
                <a:sym typeface="Roboto"/>
              </a:rPr>
              <a:t>Elastic-Net is a compromise between Lasso and Ridge. We will use this technique when </a:t>
            </a:r>
            <a:r>
              <a:rPr lang="en" sz="1800">
                <a:solidFill>
                  <a:schemeClr val="lt2"/>
                </a:solidFill>
                <a:latin typeface="Roboto"/>
                <a:ea typeface="Roboto"/>
                <a:cs typeface="Roboto"/>
                <a:sym typeface="Roboto"/>
              </a:rPr>
              <a:t>the dataset has lots of features and we don’t know in advanced if each feature is useful or useless to the performance.</a:t>
            </a:r>
            <a:endParaRPr b="0" i="0" sz="18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1800" u="none" cap="none" strike="noStrike">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Char char="●"/>
            </a:pPr>
            <a:r>
              <a:rPr b="0" i="0" lang="en" sz="1800" u="none" cap="none" strike="noStrike">
                <a:solidFill>
                  <a:schemeClr val="lt2"/>
                </a:solidFill>
                <a:latin typeface="Roboto"/>
                <a:ea typeface="Roboto"/>
                <a:cs typeface="Roboto"/>
                <a:sym typeface="Roboto"/>
              </a:rPr>
              <a:t>Elastic-Net penalizes a mix of both </a:t>
            </a:r>
            <a:r>
              <a:rPr b="1" i="0" lang="en" sz="1800" u="none" cap="none" strike="noStrike">
                <a:solidFill>
                  <a:schemeClr val="lt2"/>
                </a:solidFill>
                <a:latin typeface="Roboto"/>
                <a:ea typeface="Roboto"/>
                <a:cs typeface="Roboto"/>
                <a:sym typeface="Roboto"/>
              </a:rPr>
              <a:t>absolute </a:t>
            </a:r>
            <a:r>
              <a:rPr b="0" i="0" lang="en" sz="1800" u="none" cap="none" strike="noStrike">
                <a:solidFill>
                  <a:schemeClr val="lt2"/>
                </a:solidFill>
                <a:latin typeface="Roboto"/>
                <a:ea typeface="Roboto"/>
                <a:cs typeface="Roboto"/>
                <a:sym typeface="Roboto"/>
              </a:rPr>
              <a:t>and </a:t>
            </a:r>
            <a:r>
              <a:rPr b="1" i="0" lang="en" sz="1800" u="none" cap="none" strike="noStrike">
                <a:solidFill>
                  <a:schemeClr val="lt2"/>
                </a:solidFill>
                <a:latin typeface="Roboto"/>
                <a:ea typeface="Roboto"/>
                <a:cs typeface="Roboto"/>
                <a:sym typeface="Roboto"/>
              </a:rPr>
              <a:t>squared </a:t>
            </a:r>
            <a:r>
              <a:rPr b="0" i="0" lang="en" sz="1800" u="none" cap="none" strike="noStrike">
                <a:solidFill>
                  <a:schemeClr val="lt2"/>
                </a:solidFill>
                <a:latin typeface="Roboto"/>
                <a:ea typeface="Roboto"/>
                <a:cs typeface="Roboto"/>
                <a:sym typeface="Roboto"/>
              </a:rPr>
              <a:t>size.</a:t>
            </a:r>
            <a:endParaRPr b="0" i="0" sz="1800" u="none" cap="none" strike="noStrike">
              <a:solidFill>
                <a:schemeClr val="lt2"/>
              </a:solidFill>
              <a:latin typeface="Roboto"/>
              <a:ea typeface="Roboto"/>
              <a:cs typeface="Roboto"/>
              <a:sym typeface="Roboto"/>
            </a:endParaRPr>
          </a:p>
          <a:p>
            <a:pPr indent="-342900" lvl="0" marL="457200" marR="0" rtl="0" algn="l">
              <a:lnSpc>
                <a:spcPct val="100000"/>
              </a:lnSpc>
              <a:spcBef>
                <a:spcPts val="0"/>
              </a:spcBef>
              <a:spcAft>
                <a:spcPts val="0"/>
              </a:spcAft>
              <a:buClr>
                <a:schemeClr val="lt2"/>
              </a:buClr>
              <a:buSzPts val="1800"/>
              <a:buFont typeface="Roboto"/>
              <a:buChar char="●"/>
            </a:pPr>
            <a:r>
              <a:rPr b="0" i="0" lang="en" sz="1800" u="none" cap="none" strike="noStrike">
                <a:solidFill>
                  <a:schemeClr val="lt2"/>
                </a:solidFill>
                <a:latin typeface="Roboto"/>
                <a:ea typeface="Roboto"/>
                <a:cs typeface="Roboto"/>
                <a:sym typeface="Roboto"/>
              </a:rPr>
              <a:t>The ratio of the two penalty types, </a:t>
            </a:r>
            <a:r>
              <a:rPr lang="en" sz="1600">
                <a:solidFill>
                  <a:schemeClr val="dk1"/>
                </a:solidFill>
                <a:latin typeface="Roboto"/>
                <a:ea typeface="Roboto"/>
                <a:cs typeface="Roboto"/>
                <a:sym typeface="Roboto"/>
              </a:rPr>
              <a:t>λ</a:t>
            </a:r>
            <a:r>
              <a:rPr baseline="-25000" lang="en" sz="1600">
                <a:solidFill>
                  <a:schemeClr val="dk1"/>
                </a:solidFill>
                <a:latin typeface="Roboto"/>
                <a:ea typeface="Roboto"/>
                <a:cs typeface="Roboto"/>
                <a:sym typeface="Roboto"/>
              </a:rPr>
              <a:t>1</a:t>
            </a:r>
            <a:r>
              <a:rPr b="0" i="0" lang="en" sz="1800" u="none" cap="none" strike="noStrike">
                <a:solidFill>
                  <a:schemeClr val="lt2"/>
                </a:solidFill>
                <a:latin typeface="Roboto"/>
                <a:ea typeface="Roboto"/>
                <a:cs typeface="Roboto"/>
                <a:sym typeface="Roboto"/>
              </a:rPr>
              <a:t> and </a:t>
            </a:r>
            <a:r>
              <a:rPr lang="en" sz="1600">
                <a:solidFill>
                  <a:schemeClr val="dk1"/>
                </a:solidFill>
                <a:latin typeface="Roboto"/>
                <a:ea typeface="Roboto"/>
                <a:cs typeface="Roboto"/>
                <a:sym typeface="Roboto"/>
              </a:rPr>
              <a:t>λ</a:t>
            </a:r>
            <a:r>
              <a:rPr baseline="-25000" lang="en" sz="1600">
                <a:solidFill>
                  <a:schemeClr val="dk1"/>
                </a:solidFill>
                <a:latin typeface="Roboto"/>
                <a:ea typeface="Roboto"/>
                <a:cs typeface="Roboto"/>
                <a:sym typeface="Roboto"/>
              </a:rPr>
              <a:t>2</a:t>
            </a:r>
            <a:r>
              <a:rPr lang="en" sz="1800">
                <a:solidFill>
                  <a:schemeClr val="lt2"/>
                </a:solidFill>
                <a:latin typeface="Roboto"/>
                <a:ea typeface="Roboto"/>
                <a:cs typeface="Roboto"/>
                <a:sym typeface="Roboto"/>
              </a:rPr>
              <a:t>, </a:t>
            </a:r>
            <a:r>
              <a:rPr lang="en" sz="1600">
                <a:solidFill>
                  <a:schemeClr val="lt2"/>
                </a:solidFill>
                <a:latin typeface="Roboto"/>
                <a:ea typeface="Roboto"/>
                <a:cs typeface="Roboto"/>
                <a:sym typeface="Roboto"/>
              </a:rPr>
              <a:t>should be searched using cross validation grid search</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Regularization Fits Using Different Cost Functions</a:t>
            </a:r>
            <a:endParaRPr/>
          </a:p>
        </p:txBody>
      </p:sp>
      <p:pic>
        <p:nvPicPr>
          <p:cNvPr id="208" name="Google Shape;208;p34"/>
          <p:cNvPicPr preferRelativeResize="0"/>
          <p:nvPr/>
        </p:nvPicPr>
        <p:blipFill rotWithShape="1">
          <a:blip r:embed="rId3">
            <a:alphaModFix/>
          </a:blip>
          <a:srcRect b="0" l="8399" r="22582" t="0"/>
          <a:stretch/>
        </p:blipFill>
        <p:spPr>
          <a:xfrm>
            <a:off x="3406300" y="907038"/>
            <a:ext cx="4456476" cy="863275"/>
          </a:xfrm>
          <a:prstGeom prst="rect">
            <a:avLst/>
          </a:prstGeom>
          <a:noFill/>
          <a:ln>
            <a:noFill/>
          </a:ln>
        </p:spPr>
      </p:pic>
      <p:pic>
        <p:nvPicPr>
          <p:cNvPr id="209" name="Google Shape;209;p34"/>
          <p:cNvPicPr preferRelativeResize="0"/>
          <p:nvPr/>
        </p:nvPicPr>
        <p:blipFill rotWithShape="1">
          <a:blip r:embed="rId4">
            <a:alphaModFix/>
          </a:blip>
          <a:srcRect b="0" l="0" r="22582" t="0"/>
          <a:stretch/>
        </p:blipFill>
        <p:spPr>
          <a:xfrm>
            <a:off x="3406300" y="2000988"/>
            <a:ext cx="4998974" cy="803450"/>
          </a:xfrm>
          <a:prstGeom prst="rect">
            <a:avLst/>
          </a:prstGeom>
          <a:noFill/>
          <a:ln>
            <a:noFill/>
          </a:ln>
        </p:spPr>
      </p:pic>
      <p:pic>
        <p:nvPicPr>
          <p:cNvPr id="210" name="Google Shape;210;p34"/>
          <p:cNvPicPr preferRelativeResize="0"/>
          <p:nvPr/>
        </p:nvPicPr>
        <p:blipFill rotWithShape="1">
          <a:blip r:embed="rId5">
            <a:alphaModFix/>
          </a:blip>
          <a:srcRect b="0" l="0" r="22582" t="0"/>
          <a:stretch/>
        </p:blipFill>
        <p:spPr>
          <a:xfrm>
            <a:off x="3406300" y="3035125"/>
            <a:ext cx="4998975" cy="737750"/>
          </a:xfrm>
          <a:prstGeom prst="rect">
            <a:avLst/>
          </a:prstGeom>
          <a:noFill/>
          <a:ln>
            <a:noFill/>
          </a:ln>
        </p:spPr>
      </p:pic>
      <p:sp>
        <p:nvSpPr>
          <p:cNvPr id="211" name="Google Shape;211;p34"/>
          <p:cNvSpPr txBox="1"/>
          <p:nvPr/>
        </p:nvSpPr>
        <p:spPr>
          <a:xfrm>
            <a:off x="140600" y="1156713"/>
            <a:ext cx="3401700" cy="3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Cost function for simple linear model:</a:t>
            </a:r>
            <a:endParaRPr b="1"/>
          </a:p>
        </p:txBody>
      </p:sp>
      <p:sp>
        <p:nvSpPr>
          <p:cNvPr id="212" name="Google Shape;212;p34"/>
          <p:cNvSpPr txBox="1"/>
          <p:nvPr/>
        </p:nvSpPr>
        <p:spPr>
          <a:xfrm>
            <a:off x="140600" y="2220775"/>
            <a:ext cx="3401700" cy="3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Cost function for ridge regression:</a:t>
            </a:r>
            <a:endParaRPr b="1"/>
          </a:p>
        </p:txBody>
      </p:sp>
      <p:sp>
        <p:nvSpPr>
          <p:cNvPr id="213" name="Google Shape;213;p34"/>
          <p:cNvSpPr txBox="1"/>
          <p:nvPr/>
        </p:nvSpPr>
        <p:spPr>
          <a:xfrm>
            <a:off x="98250" y="3284813"/>
            <a:ext cx="3401700" cy="3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Cost function for lasso regression:</a:t>
            </a:r>
            <a:endParaRPr b="1"/>
          </a:p>
        </p:txBody>
      </p:sp>
      <p:sp>
        <p:nvSpPr>
          <p:cNvPr id="214" name="Google Shape;214;p34"/>
          <p:cNvSpPr txBox="1"/>
          <p:nvPr/>
        </p:nvSpPr>
        <p:spPr>
          <a:xfrm>
            <a:off x="0" y="4255313"/>
            <a:ext cx="3401700" cy="3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Cost function for Elastic Net regression:</a:t>
            </a:r>
            <a:endParaRPr b="1"/>
          </a:p>
        </p:txBody>
      </p:sp>
      <p:pic>
        <p:nvPicPr>
          <p:cNvPr id="215" name="Google Shape;215;p34"/>
          <p:cNvPicPr preferRelativeResize="0"/>
          <p:nvPr/>
        </p:nvPicPr>
        <p:blipFill rotWithShape="1">
          <a:blip r:embed="rId4">
            <a:alphaModFix/>
          </a:blip>
          <a:srcRect b="0" l="0" r="22582" t="0"/>
          <a:stretch/>
        </p:blipFill>
        <p:spPr>
          <a:xfrm>
            <a:off x="3401697" y="4070923"/>
            <a:ext cx="4168355" cy="669950"/>
          </a:xfrm>
          <a:prstGeom prst="rect">
            <a:avLst/>
          </a:prstGeom>
          <a:noFill/>
          <a:ln>
            <a:noFill/>
          </a:ln>
        </p:spPr>
      </p:pic>
      <p:pic>
        <p:nvPicPr>
          <p:cNvPr id="216" name="Google Shape;216;p34"/>
          <p:cNvPicPr preferRelativeResize="0"/>
          <p:nvPr/>
        </p:nvPicPr>
        <p:blipFill rotWithShape="1">
          <a:blip r:embed="rId5">
            <a:alphaModFix/>
          </a:blip>
          <a:srcRect b="0" l="58271" r="22583" t="0"/>
          <a:stretch/>
        </p:blipFill>
        <p:spPr>
          <a:xfrm>
            <a:off x="7510797" y="4070926"/>
            <a:ext cx="1122621" cy="669950"/>
          </a:xfrm>
          <a:prstGeom prst="rect">
            <a:avLst/>
          </a:prstGeom>
          <a:noFill/>
          <a:ln>
            <a:noFill/>
          </a:ln>
        </p:spPr>
      </p:pic>
      <p:sp>
        <p:nvSpPr>
          <p:cNvPr id="217" name="Google Shape;217;p34"/>
          <p:cNvSpPr txBox="1"/>
          <p:nvPr/>
        </p:nvSpPr>
        <p:spPr>
          <a:xfrm>
            <a:off x="6814602" y="4358902"/>
            <a:ext cx="2253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Roboto"/>
                <a:ea typeface="Roboto"/>
                <a:cs typeface="Roboto"/>
                <a:sym typeface="Roboto"/>
              </a:rPr>
              <a:t>1</a:t>
            </a:r>
            <a:endParaRPr b="1" sz="800">
              <a:solidFill>
                <a:schemeClr val="dk1"/>
              </a:solidFill>
              <a:latin typeface="Roboto"/>
              <a:ea typeface="Roboto"/>
              <a:cs typeface="Roboto"/>
              <a:sym typeface="Roboto"/>
            </a:endParaRPr>
          </a:p>
        </p:txBody>
      </p:sp>
      <p:sp>
        <p:nvSpPr>
          <p:cNvPr id="218" name="Google Shape;218;p34"/>
          <p:cNvSpPr txBox="1"/>
          <p:nvPr/>
        </p:nvSpPr>
        <p:spPr>
          <a:xfrm>
            <a:off x="7714472" y="4380697"/>
            <a:ext cx="2253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Roboto"/>
                <a:ea typeface="Roboto"/>
                <a:cs typeface="Roboto"/>
                <a:sym typeface="Roboto"/>
              </a:rPr>
              <a:t>2</a:t>
            </a:r>
            <a:endParaRPr b="1" sz="8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Why Linear Regression is Flawed</a:t>
            </a:r>
            <a:endParaRPr/>
          </a:p>
        </p:txBody>
      </p:sp>
      <p:sp>
        <p:nvSpPr>
          <p:cNvPr id="80" name="Google Shape;80;p15"/>
          <p:cNvSpPr txBox="1"/>
          <p:nvPr>
            <p:ph idx="1" type="body"/>
          </p:nvPr>
        </p:nvSpPr>
        <p:spPr>
          <a:xfrm>
            <a:off x="471900" y="1919075"/>
            <a:ext cx="4100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Simple linear regression models fit a "straight line". In practice, they rarely perform well. </a:t>
            </a:r>
            <a:endParaRPr/>
          </a:p>
          <a:p>
            <a:pPr indent="0" lvl="0" marL="0" rtl="0" algn="l">
              <a:lnSpc>
                <a:spcPct val="115000"/>
              </a:lnSpc>
              <a:spcBef>
                <a:spcPts val="1600"/>
              </a:spcBef>
              <a:spcAft>
                <a:spcPts val="1600"/>
              </a:spcAft>
              <a:buSzPts val="1800"/>
              <a:buNone/>
            </a:pPr>
            <a:r>
              <a:rPr lang="en"/>
              <a:t>Their main advantage is that they are easy to interpret and understand.</a:t>
            </a:r>
            <a:endParaRPr/>
          </a:p>
        </p:txBody>
      </p:sp>
      <p:pic>
        <p:nvPicPr>
          <p:cNvPr id="81" name="Google Shape;81;p15"/>
          <p:cNvPicPr preferRelativeResize="0"/>
          <p:nvPr/>
        </p:nvPicPr>
        <p:blipFill rotWithShape="1">
          <a:blip r:embed="rId3">
            <a:alphaModFix/>
          </a:blip>
          <a:srcRect b="0" l="0" r="0" t="0"/>
          <a:stretch/>
        </p:blipFill>
        <p:spPr>
          <a:xfrm>
            <a:off x="4715675" y="1807300"/>
            <a:ext cx="4267200" cy="32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Why Linear Regression is Flawed</a:t>
            </a:r>
            <a:endParaRPr/>
          </a:p>
        </p:txBody>
      </p:sp>
      <p:sp>
        <p:nvSpPr>
          <p:cNvPr id="87" name="Google Shape;87;p16"/>
          <p:cNvSpPr txBox="1"/>
          <p:nvPr>
            <p:ph idx="1" type="body"/>
          </p:nvPr>
        </p:nvSpPr>
        <p:spPr>
          <a:xfrm>
            <a:off x="471900" y="1919075"/>
            <a:ext cx="8222100" cy="29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a:t>
            </a:r>
            <a:r>
              <a:rPr lang="en"/>
              <a:t>imple linear regression suffers from two major flaws:</a:t>
            </a:r>
            <a:endParaRPr/>
          </a:p>
          <a:p>
            <a:pPr indent="-342900" lvl="0" marL="457200" rtl="0" algn="l">
              <a:lnSpc>
                <a:spcPct val="115000"/>
              </a:lnSpc>
              <a:spcBef>
                <a:spcPts val="1600"/>
              </a:spcBef>
              <a:spcAft>
                <a:spcPts val="0"/>
              </a:spcAft>
              <a:buSzPts val="1800"/>
              <a:buAutoNum type="arabicPeriod"/>
            </a:pPr>
            <a:r>
              <a:rPr lang="en"/>
              <a:t>It's prone to </a:t>
            </a:r>
            <a:r>
              <a:rPr b="1" lang="en">
                <a:solidFill>
                  <a:schemeClr val="dk1"/>
                </a:solidFill>
              </a:rPr>
              <a:t>overfit</a:t>
            </a:r>
            <a:r>
              <a:rPr lang="en"/>
              <a:t> with many input features</a:t>
            </a:r>
            <a:endParaRPr/>
          </a:p>
          <a:p>
            <a:pPr indent="-342900" lvl="0" marL="457200" rtl="0" algn="l">
              <a:lnSpc>
                <a:spcPct val="115000"/>
              </a:lnSpc>
              <a:spcBef>
                <a:spcPts val="1600"/>
              </a:spcBef>
              <a:spcAft>
                <a:spcPts val="0"/>
              </a:spcAft>
              <a:buSzPts val="1800"/>
              <a:buAutoNum type="arabicPeriod"/>
            </a:pPr>
            <a:r>
              <a:rPr lang="en"/>
              <a:t>It cannot easily express non-linear relationships</a:t>
            </a:r>
            <a:endParaRPr/>
          </a:p>
          <a:p>
            <a:pPr indent="-317500" lvl="1" marL="914400" rtl="0" algn="l">
              <a:spcBef>
                <a:spcPts val="1600"/>
              </a:spcBef>
              <a:spcAft>
                <a:spcPts val="0"/>
              </a:spcAft>
              <a:buClr>
                <a:schemeClr val="dk1"/>
              </a:buClr>
              <a:buSzPts val="1400"/>
              <a:buChar char="○"/>
            </a:pPr>
            <a:r>
              <a:rPr lang="en" sz="1800" u="sng">
                <a:solidFill>
                  <a:schemeClr val="dk1"/>
                </a:solidFill>
                <a:hlinkClick r:id="rId3"/>
              </a:rPr>
              <a:t>Resource for the expressing non-linear relationships</a:t>
            </a:r>
            <a:r>
              <a:rPr lang="en" sz="1800">
                <a:solidFill>
                  <a:schemeClr val="dk1"/>
                </a:solidFill>
                <a:uFill>
                  <a:noFill/>
                </a:uFill>
                <a:hlinkClick r:id="rId4"/>
              </a:rPr>
              <a:t> (scroll down to validation curves section)</a:t>
            </a:r>
            <a:r>
              <a:rPr lang="en" sz="1800">
                <a:solidFill>
                  <a:schemeClr val="dk1"/>
                </a:solidFill>
              </a:rPr>
              <a:t> </a:t>
            </a:r>
            <a:endParaRPr sz="1800">
              <a:solidFill>
                <a:schemeClr val="dk1"/>
              </a:solidFill>
            </a:endParaRPr>
          </a:p>
          <a:p>
            <a:pPr indent="0" lvl="0" marL="0" rtl="0" algn="l">
              <a:lnSpc>
                <a:spcPct val="115000"/>
              </a:lnSpc>
              <a:spcBef>
                <a:spcPts val="1600"/>
              </a:spcBef>
              <a:spcAft>
                <a:spcPts val="0"/>
              </a:spcAft>
              <a:buSzPts val="1800"/>
              <a:buNone/>
            </a:pPr>
            <a:r>
              <a:rPr lang="en"/>
              <a:t>Let's take a look at how we can address the first flaw.</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Understanding High Bias (underfit model) and High Variance (overfit model)</a:t>
            </a:r>
            <a:endParaRPr/>
          </a:p>
        </p:txBody>
      </p:sp>
      <p:sp>
        <p:nvSpPr>
          <p:cNvPr id="93" name="Google Shape;93;p17"/>
          <p:cNvSpPr txBox="1"/>
          <p:nvPr>
            <p:ph idx="4294967295" type="body"/>
          </p:nvPr>
        </p:nvSpPr>
        <p:spPr>
          <a:xfrm>
            <a:off x="460950" y="87012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High-bias</a:t>
            </a:r>
            <a:r>
              <a:rPr lang="en" sz="1400"/>
              <a:t> models, the performance of the model on the validation set is similar to the performance on the training set.</a:t>
            </a:r>
            <a:endParaRPr sz="1400"/>
          </a:p>
          <a:p>
            <a:pPr indent="0" lvl="0" marL="0" rtl="0" algn="l">
              <a:lnSpc>
                <a:spcPct val="100000"/>
              </a:lnSpc>
              <a:spcBef>
                <a:spcPts val="1600"/>
              </a:spcBef>
              <a:spcAft>
                <a:spcPts val="0"/>
              </a:spcAft>
              <a:buNone/>
            </a:pPr>
            <a:r>
              <a:rPr b="1" lang="en" sz="1400"/>
              <a:t>High-variance</a:t>
            </a:r>
            <a:r>
              <a:rPr lang="en" sz="1400"/>
              <a:t> models, the performance of the model on the validation set is far worse than the performance on the training set.</a:t>
            </a:r>
            <a:endParaRPr sz="1400"/>
          </a:p>
          <a:p>
            <a:pPr indent="0" lvl="0" marL="0" rtl="0" algn="l">
              <a:lnSpc>
                <a:spcPct val="115000"/>
              </a:lnSpc>
              <a:spcBef>
                <a:spcPts val="1600"/>
              </a:spcBef>
              <a:spcAft>
                <a:spcPts val="1600"/>
              </a:spcAft>
              <a:buSzPts val="1800"/>
              <a:buNone/>
            </a:pPr>
            <a:r>
              <a:rPr lang="en" sz="1400" u="sng">
                <a:solidFill>
                  <a:schemeClr val="dk1"/>
                </a:solidFill>
                <a:hlinkClick r:id="rId3"/>
              </a:rPr>
              <a:t>Reference</a:t>
            </a:r>
            <a:endParaRPr sz="1400">
              <a:solidFill>
                <a:schemeClr val="dk1"/>
              </a:solidFill>
            </a:endParaRPr>
          </a:p>
        </p:txBody>
      </p:sp>
      <p:pic>
        <p:nvPicPr>
          <p:cNvPr id="94" name="Google Shape;94;p17"/>
          <p:cNvPicPr preferRelativeResize="0"/>
          <p:nvPr/>
        </p:nvPicPr>
        <p:blipFill>
          <a:blip r:embed="rId4">
            <a:alphaModFix/>
          </a:blip>
          <a:stretch>
            <a:fillRect/>
          </a:stretch>
        </p:blipFill>
        <p:spPr>
          <a:xfrm>
            <a:off x="123575" y="2966325"/>
            <a:ext cx="5212901" cy="1954850"/>
          </a:xfrm>
          <a:prstGeom prst="rect">
            <a:avLst/>
          </a:prstGeom>
          <a:noFill/>
          <a:ln>
            <a:noFill/>
          </a:ln>
        </p:spPr>
      </p:pic>
      <p:pic>
        <p:nvPicPr>
          <p:cNvPr id="95" name="Google Shape;95;p17"/>
          <p:cNvPicPr preferRelativeResize="0"/>
          <p:nvPr/>
        </p:nvPicPr>
        <p:blipFill>
          <a:blip r:embed="rId5">
            <a:alphaModFix/>
          </a:blip>
          <a:stretch>
            <a:fillRect/>
          </a:stretch>
        </p:blipFill>
        <p:spPr>
          <a:xfrm>
            <a:off x="5262500" y="2378450"/>
            <a:ext cx="3698525" cy="254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Regularization in Machine Learning</a:t>
            </a:r>
            <a:endParaRPr/>
          </a:p>
        </p:txBody>
      </p:sp>
      <p:sp>
        <p:nvSpPr>
          <p:cNvPr id="101" name="Google Shape;101;p18"/>
          <p:cNvSpPr txBox="1"/>
          <p:nvPr>
            <p:ph idx="1" type="body"/>
          </p:nvPr>
        </p:nvSpPr>
        <p:spPr>
          <a:xfrm>
            <a:off x="471900" y="1919075"/>
            <a:ext cx="8222100" cy="29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Extreme example of overfitting:</a:t>
            </a:r>
            <a:endParaRPr sz="1400"/>
          </a:p>
          <a:p>
            <a:pPr indent="-317500" lvl="0" marL="457200" rtl="0" algn="l">
              <a:lnSpc>
                <a:spcPct val="115000"/>
              </a:lnSpc>
              <a:spcBef>
                <a:spcPts val="1600"/>
              </a:spcBef>
              <a:spcAft>
                <a:spcPts val="0"/>
              </a:spcAft>
              <a:buSzPts val="1400"/>
              <a:buChar char="●"/>
            </a:pPr>
            <a:r>
              <a:rPr lang="en" sz="1400"/>
              <a:t>Let's say you have 100 observations with 100 features in your training dataset.</a:t>
            </a:r>
            <a:endParaRPr sz="1400"/>
          </a:p>
          <a:p>
            <a:pPr indent="-317500" lvl="0" marL="457200" rtl="0" algn="l">
              <a:lnSpc>
                <a:spcPct val="115000"/>
              </a:lnSpc>
              <a:spcBef>
                <a:spcPts val="1600"/>
              </a:spcBef>
              <a:spcAft>
                <a:spcPts val="0"/>
              </a:spcAft>
              <a:buSzPts val="1400"/>
              <a:buChar char="●"/>
            </a:pPr>
            <a:r>
              <a:rPr lang="en" sz="1400"/>
              <a:t>If you fit a linear regression model with all of those 100 features, you can perfectly "memorize" the training set </a:t>
            </a:r>
            <a:r>
              <a:rPr lang="en" sz="1400">
                <a:solidFill>
                  <a:schemeClr val="dk1"/>
                </a:solidFill>
              </a:rPr>
              <a:t>(high bias)</a:t>
            </a:r>
            <a:r>
              <a:rPr lang="en" sz="1400"/>
              <a:t>.</a:t>
            </a:r>
            <a:endParaRPr sz="1400"/>
          </a:p>
          <a:p>
            <a:pPr indent="-317500" lvl="0" marL="457200" rtl="0" algn="l">
              <a:lnSpc>
                <a:spcPct val="115000"/>
              </a:lnSpc>
              <a:spcBef>
                <a:spcPts val="1600"/>
              </a:spcBef>
              <a:spcAft>
                <a:spcPts val="0"/>
              </a:spcAft>
              <a:buSzPts val="1400"/>
              <a:buChar char="●"/>
            </a:pPr>
            <a:r>
              <a:rPr lang="en" sz="1400"/>
              <a:t>Each coefficient would simply memorize one observation. This model would have perfect accuracy on the training data, but perform poorly on unseen data </a:t>
            </a:r>
            <a:r>
              <a:rPr lang="en" sz="1400">
                <a:solidFill>
                  <a:schemeClr val="dk1"/>
                </a:solidFill>
              </a:rPr>
              <a:t>(high variance)</a:t>
            </a:r>
            <a:r>
              <a:rPr lang="en" sz="1400"/>
              <a:t>.</a:t>
            </a:r>
            <a:endParaRPr sz="1400">
              <a:solidFill>
                <a:schemeClr val="dk1"/>
              </a:solidFill>
            </a:endParaRPr>
          </a:p>
          <a:p>
            <a:pPr indent="-317500" lvl="0" marL="457200" rtl="0" algn="l">
              <a:lnSpc>
                <a:spcPct val="115000"/>
              </a:lnSpc>
              <a:spcBef>
                <a:spcPts val="1600"/>
              </a:spcBef>
              <a:spcAft>
                <a:spcPts val="0"/>
              </a:spcAft>
              <a:buSzPts val="1400"/>
              <a:buChar char="●"/>
            </a:pPr>
            <a:r>
              <a:rPr lang="en" sz="1400"/>
              <a:t>It hasn’t learned the true underlying patterns; it has only memorized the noise in the training data.</a:t>
            </a:r>
            <a:endParaRPr sz="1400"/>
          </a:p>
          <a:p>
            <a:pPr indent="0" lvl="0" marL="0" rtl="0" algn="l">
              <a:lnSpc>
                <a:spcPct val="115000"/>
              </a:lnSpc>
              <a:spcBef>
                <a:spcPts val="1600"/>
              </a:spcBef>
              <a:spcAft>
                <a:spcPts val="1600"/>
              </a:spcAft>
              <a:buSzPts val="1800"/>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Regularization in Machine Learning</a:t>
            </a:r>
            <a:endParaRPr/>
          </a:p>
        </p:txBody>
      </p:sp>
      <p:sp>
        <p:nvSpPr>
          <p:cNvPr id="107" name="Google Shape;107;p19"/>
          <p:cNvSpPr txBox="1"/>
          <p:nvPr>
            <p:ph idx="1" type="body"/>
          </p:nvPr>
        </p:nvSpPr>
        <p:spPr>
          <a:xfrm>
            <a:off x="471900" y="1919075"/>
            <a:ext cx="8222100" cy="29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Regularization is a technique used to prevent overfitting by artificially penalizing model coefficients.</a:t>
            </a:r>
            <a:endParaRPr/>
          </a:p>
          <a:p>
            <a:pPr indent="-342900" lvl="0" marL="457200" rtl="0" algn="l">
              <a:lnSpc>
                <a:spcPct val="115000"/>
              </a:lnSpc>
              <a:spcBef>
                <a:spcPts val="1600"/>
              </a:spcBef>
              <a:spcAft>
                <a:spcPts val="0"/>
              </a:spcAft>
              <a:buSzPts val="1800"/>
              <a:buChar char="●"/>
            </a:pPr>
            <a:r>
              <a:rPr lang="en"/>
              <a:t>It can discourage large coefficients (by dampening them).</a:t>
            </a:r>
            <a:endParaRPr/>
          </a:p>
          <a:p>
            <a:pPr indent="-342900" lvl="0" marL="457200" rtl="0" algn="l">
              <a:lnSpc>
                <a:spcPct val="115000"/>
              </a:lnSpc>
              <a:spcBef>
                <a:spcPts val="1600"/>
              </a:spcBef>
              <a:spcAft>
                <a:spcPts val="0"/>
              </a:spcAft>
              <a:buSzPts val="1800"/>
              <a:buChar char="●"/>
            </a:pPr>
            <a:r>
              <a:rPr lang="en"/>
              <a:t>It can also remove features entirely (by setting their coefficients to 0).</a:t>
            </a:r>
            <a:endParaRPr/>
          </a:p>
          <a:p>
            <a:pPr indent="-342900" lvl="0" marL="457200" rtl="0" algn="l">
              <a:lnSpc>
                <a:spcPct val="115000"/>
              </a:lnSpc>
              <a:spcBef>
                <a:spcPts val="1600"/>
              </a:spcBef>
              <a:spcAft>
                <a:spcPts val="0"/>
              </a:spcAft>
              <a:buSzPts val="1800"/>
              <a:buChar char="●"/>
            </a:pPr>
            <a:r>
              <a:rPr lang="en"/>
              <a:t>The "strength" of the penalty is tunable.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Regularization in Machine Learning continued...</a:t>
            </a:r>
            <a:endParaRPr/>
          </a:p>
        </p:txBody>
      </p:sp>
      <p:sp>
        <p:nvSpPr>
          <p:cNvPr id="113" name="Google Shape;113;p20"/>
          <p:cNvSpPr txBox="1"/>
          <p:nvPr>
            <p:ph idx="1" type="body"/>
          </p:nvPr>
        </p:nvSpPr>
        <p:spPr>
          <a:xfrm>
            <a:off x="471900" y="1919075"/>
            <a:ext cx="8222100" cy="29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rPr>
              <a:t>Basic Idea:</a:t>
            </a:r>
            <a:endParaRPr b="1" sz="1600">
              <a:solidFill>
                <a:schemeClr val="dk1"/>
              </a:solidFill>
            </a:endParaRPr>
          </a:p>
          <a:p>
            <a:pPr indent="-330200" lvl="0" marL="457200" rtl="0" algn="l">
              <a:lnSpc>
                <a:spcPct val="115000"/>
              </a:lnSpc>
              <a:spcBef>
                <a:spcPts val="1600"/>
              </a:spcBef>
              <a:spcAft>
                <a:spcPts val="0"/>
              </a:spcAft>
              <a:buSzPts val="1600"/>
              <a:buChar char="●"/>
            </a:pPr>
            <a:r>
              <a:rPr lang="en" sz="1600"/>
              <a:t>When slope of a feature(s) is steep then the prediction for the target variable is very sensitive to relatively small changes specific to that feature(s)</a:t>
            </a:r>
            <a:endParaRPr sz="1600"/>
          </a:p>
          <a:p>
            <a:pPr indent="-330200" lvl="0" marL="457200" rtl="0" algn="l">
              <a:lnSpc>
                <a:spcPct val="115000"/>
              </a:lnSpc>
              <a:spcBef>
                <a:spcPts val="1000"/>
              </a:spcBef>
              <a:spcAft>
                <a:spcPts val="0"/>
              </a:spcAft>
              <a:buSzPts val="1600"/>
              <a:buChar char="●"/>
            </a:pPr>
            <a:r>
              <a:rPr lang="en" sz="1600"/>
              <a:t>When slope of a feature(s) is not steep (small) then the prediction for the target variable is much less sensitive to relatively small changes specific to that feature(s)</a:t>
            </a:r>
            <a:endParaRPr sz="1600"/>
          </a:p>
          <a:p>
            <a:pPr indent="0" lvl="0" marL="0" rtl="0" algn="l">
              <a:lnSpc>
                <a:spcPct val="115000"/>
              </a:lnSpc>
              <a:spcBef>
                <a:spcPts val="1600"/>
              </a:spcBef>
              <a:spcAft>
                <a:spcPts val="0"/>
              </a:spcAft>
              <a:buNone/>
            </a:pPr>
            <a:r>
              <a:rPr lang="en" sz="1600">
                <a:solidFill>
                  <a:schemeClr val="dk1"/>
                </a:solidFill>
              </a:rPr>
              <a:t>Regularization</a:t>
            </a:r>
            <a:r>
              <a:rPr lang="en" sz="1600"/>
              <a:t> will alter the cost function by adding a new term to the least squares error equation, which will inturn will alter the slopes (weights) of each feature ensuring that we are not overfitting.</a:t>
            </a:r>
            <a:endParaRPr sz="16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1600"/>
              </a:spcAft>
              <a:buSzPts val="1800"/>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Regularized Regression Algos</a:t>
            </a:r>
            <a:endParaRPr/>
          </a:p>
        </p:txBody>
      </p:sp>
      <p:sp>
        <p:nvSpPr>
          <p:cNvPr id="119" name="Google Shape;119;p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There are 3 common types of regularized linear regression algorithms</a:t>
            </a:r>
            <a:endParaRPr/>
          </a:p>
          <a:p>
            <a:pPr indent="-342900" lvl="0" marL="457200" rtl="0" algn="l">
              <a:lnSpc>
                <a:spcPct val="115000"/>
              </a:lnSpc>
              <a:spcBef>
                <a:spcPts val="1600"/>
              </a:spcBef>
              <a:spcAft>
                <a:spcPts val="0"/>
              </a:spcAft>
              <a:buSzPts val="1800"/>
              <a:buChar char="●"/>
            </a:pPr>
            <a:r>
              <a:rPr lang="en"/>
              <a:t>Lasso Regression  </a:t>
            </a:r>
            <a:r>
              <a:rPr lang="en">
                <a:solidFill>
                  <a:schemeClr val="dk1"/>
                </a:solidFill>
              </a:rPr>
              <a:t>(L1 Regularization)</a:t>
            </a:r>
            <a:endParaRPr>
              <a:solidFill>
                <a:schemeClr val="dk1"/>
              </a:solidFill>
            </a:endParaRPr>
          </a:p>
          <a:p>
            <a:pPr indent="-342900" lvl="0" marL="457200" rtl="0" algn="l">
              <a:lnSpc>
                <a:spcPct val="115000"/>
              </a:lnSpc>
              <a:spcBef>
                <a:spcPts val="0"/>
              </a:spcBef>
              <a:spcAft>
                <a:spcPts val="0"/>
              </a:spcAft>
              <a:buSzPts val="1800"/>
              <a:buChar char="●"/>
            </a:pPr>
            <a:r>
              <a:rPr lang="en"/>
              <a:t>Ridge Regression </a:t>
            </a:r>
            <a:r>
              <a:rPr lang="en">
                <a:solidFill>
                  <a:schemeClr val="dk1"/>
                </a:solidFill>
              </a:rPr>
              <a:t>(L2 Regularization)</a:t>
            </a:r>
            <a:endParaRPr>
              <a:solidFill>
                <a:schemeClr val="dk1"/>
              </a:solidFill>
            </a:endParaRPr>
          </a:p>
          <a:p>
            <a:pPr indent="-342900" lvl="0" marL="457200" rtl="0" algn="l">
              <a:lnSpc>
                <a:spcPct val="115000"/>
              </a:lnSpc>
              <a:spcBef>
                <a:spcPts val="0"/>
              </a:spcBef>
              <a:spcAft>
                <a:spcPts val="0"/>
              </a:spcAft>
              <a:buSzPts val="1800"/>
              <a:buChar char="●"/>
            </a:pPr>
            <a:r>
              <a:rPr lang="en"/>
              <a:t>Elastic-Net </a:t>
            </a:r>
            <a:r>
              <a:rPr lang="en">
                <a:solidFill>
                  <a:schemeClr val="dk1"/>
                </a:solidFill>
              </a:rPr>
              <a:t>(Combination of L1 and L2 Regularization)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