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7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Srv6p3nTYDXmwT4Cthuy+U62a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7" orient="horz"/>
        <p:guide pos="6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85ea97e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e85ea97e52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85ea97e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e85ea97e52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9c9bd9ec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e9c9bd9ecc_1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9c9bd9ec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e9c9bd9ecc_1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c9bd9ec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e9c9bd9ecc_1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9c9bd9ec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e9c9bd9ecc_1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9c9bd9ec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e9c9bd9ecc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9c9bd9ec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e9c9bd9ecc_1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9c9bd9ec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e9c9bd9ecc_1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s://trello.com/c/RyF66ESX/8-scrum-for-trello" TargetMode="External"/><Relationship Id="rId5" Type="http://schemas.openxmlformats.org/officeDocument/2006/relationships/hyperlink" Target="https://trello.com/c/RyF66ESX/8-scrum-for-trello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06" y="5708679"/>
            <a:ext cx="2195698" cy="7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4751222" y="3502339"/>
            <a:ext cx="4061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Alessandro Bussolaro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Inara Ribeiro Figueiredo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sz="1800">
                <a:solidFill>
                  <a:schemeClr val="dk1"/>
                </a:solidFill>
              </a:rPr>
              <a:t>Gilsilei Daru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4211650" y="1730947"/>
            <a:ext cx="4601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1"/>
                </a:solidFill>
              </a:rPr>
              <a:t>Trello</a:t>
            </a:r>
            <a:endParaRPr b="1" i="0" sz="4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 txBox="1"/>
          <p:nvPr/>
        </p:nvSpPr>
        <p:spPr>
          <a:xfrm>
            <a:off x="313950" y="476675"/>
            <a:ext cx="8258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Organiza projetos em quadros (boards) que irão conter posteriormente listas de tarefas que podem ser seguidas individual ou em equipes;</a:t>
            </a:r>
            <a:br>
              <a:rPr lang="pt-B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As listas receberão cards com descrições, prazos e objetivos a serem cumpridos;</a:t>
            </a:r>
            <a:br>
              <a:rPr lang="pt-B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Os boards podem ser compartilhados com qualquer pessoa com cadastro no Trello, e é possível adicionar múltiplos usuários aos cartões;</a:t>
            </a:r>
            <a:br>
              <a:rPr lang="pt-B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Ao marcar alguém em um </a:t>
            </a:r>
            <a:r>
              <a:rPr i="1" lang="pt-BR" sz="1600">
                <a:solidFill>
                  <a:schemeClr val="dk1"/>
                </a:solidFill>
              </a:rPr>
              <a:t>card </a:t>
            </a:r>
            <a:r>
              <a:rPr lang="pt-BR" sz="1600">
                <a:solidFill>
                  <a:schemeClr val="dk1"/>
                </a:solidFill>
              </a:rPr>
              <a:t>é a forma de determinar que aquele membro da equipe está responsável pela tarefa além de mostrar para todos no que cada um está trabalhando;</a:t>
            </a:r>
            <a:br>
              <a:rPr lang="pt-B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Conta com interface intuitiva e recursos como </a:t>
            </a:r>
            <a:r>
              <a:rPr i="1" lang="pt-BR" sz="1600">
                <a:solidFill>
                  <a:schemeClr val="dk1"/>
                </a:solidFill>
              </a:rPr>
              <a:t>checklists</a:t>
            </a:r>
            <a:r>
              <a:rPr lang="pt-BR" sz="1600">
                <a:solidFill>
                  <a:schemeClr val="dk1"/>
                </a:solidFill>
              </a:rPr>
              <a:t>, upload de arquivos multimídia e etiquetas coloridas, tornando-se um aliado útil no planejamento de estudos, viagens e atividades de trabalho.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e85ea97e52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e85ea97e52_0_7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e85ea97e52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50" y="951250"/>
            <a:ext cx="8392749" cy="496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e85ea97e52_0_7"/>
          <p:cNvSpPr txBox="1"/>
          <p:nvPr/>
        </p:nvSpPr>
        <p:spPr>
          <a:xfrm>
            <a:off x="363450" y="334200"/>
            <a:ext cx="649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Exemplo de um quadro(board) com algumas listas</a:t>
            </a:r>
            <a:endParaRPr b="1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e85ea97e52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e85ea97e52_0_15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e85ea97e52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6400" y="887950"/>
            <a:ext cx="5924251" cy="539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e85ea97e52_0_15"/>
          <p:cNvSpPr txBox="1"/>
          <p:nvPr/>
        </p:nvSpPr>
        <p:spPr>
          <a:xfrm>
            <a:off x="363450" y="410400"/>
            <a:ext cx="649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Exemplo de um card/cartão/ticket </a:t>
            </a:r>
            <a:endParaRPr b="1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e9c9bd9ecc_1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e9c9bd9ecc_1_43"/>
          <p:cNvSpPr txBox="1"/>
          <p:nvPr/>
        </p:nvSpPr>
        <p:spPr>
          <a:xfrm>
            <a:off x="422400" y="2274600"/>
            <a:ext cx="8299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Ferramenta aplicada a metodologia de controle de tarefas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9c9bd9ecc_1_43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e9c9bd9ecc_1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e9c9bd9ecc_1_49"/>
          <p:cNvSpPr txBox="1"/>
          <p:nvPr/>
        </p:nvSpPr>
        <p:spPr>
          <a:xfrm>
            <a:off x="422400" y="1101500"/>
            <a:ext cx="8011200" cy="5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Na metodologia, os projetos são divididos em ciclos — os chamados sprints, nos quais as equipes precisam concluir tarefas que integram o backlog (lista de tarefas e exigências necessárias para concluir o projeto);</a:t>
            </a: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É possível criar seu próprio framework scrum no Trello. Com a ferramenta, a equipe poderá criar listas, que representam os estágios da metodologia (como “A fazer”, “Fazendo” e “Feito”). Depois, é possível inserir os cartões nestas listas, ou seja, classificar as tarefas dentro dos estágios e assim acompanhar o progresso dos projetos em tempo real;</a:t>
            </a: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Trata-se de uma forma visual de acompanhar o andamento dos projetos, e, portanto, manter toda a equipe atualizada;</a:t>
            </a:r>
            <a:br>
              <a:rPr lang="pt-BR">
                <a:solidFill>
                  <a:schemeClr val="dk1"/>
                </a:solidFill>
              </a:rPr>
            </a:b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Outra saída para quem busca aplicar metodologias ágeis a seus quadros é instalar a extensão</a:t>
            </a:r>
            <a:r>
              <a:rPr lang="pt-BR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Scrum for Trello</a:t>
            </a:r>
            <a:r>
              <a:rPr lang="pt-BR">
                <a:solidFill>
                  <a:schemeClr val="dk1"/>
                </a:solidFill>
              </a:rPr>
              <a:t>, disponível para os navegadores Chrome, Safari e Firefox;</a:t>
            </a: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Ela disponibiliza funcionalidades extras para os cartões, como a possibilidade de adicionar estimativas ou registrar o tempo gasto em cada tarefa diretamente nos cartões do Trello.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ge9c9bd9ecc_1_49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9c9bd9ecc_1_49"/>
          <p:cNvSpPr txBox="1"/>
          <p:nvPr/>
        </p:nvSpPr>
        <p:spPr>
          <a:xfrm>
            <a:off x="423650" y="436900"/>
            <a:ext cx="726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</a:rPr>
              <a:t>Implementando Trello na metodologia Scrum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8"/>
          <p:cNvSpPr txBox="1"/>
          <p:nvPr/>
        </p:nvSpPr>
        <p:spPr>
          <a:xfrm>
            <a:off x="1691680" y="2420888"/>
            <a:ext cx="626469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OBRIGADO!</a:t>
            </a:r>
            <a:endParaRPr b="1" sz="8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655350" y="3013500"/>
            <a:ext cx="7833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1"/>
                </a:solidFill>
              </a:rPr>
              <a:t>Visão Geral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9" name="Google Shape;99;p2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e9c9bd9ecc_1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e9c9bd9ecc_1_37"/>
          <p:cNvSpPr txBox="1"/>
          <p:nvPr/>
        </p:nvSpPr>
        <p:spPr>
          <a:xfrm>
            <a:off x="451800" y="836700"/>
            <a:ext cx="7833300" cy="5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O Trello é</a:t>
            </a:r>
            <a:r>
              <a:rPr lang="pt-BR" sz="1600">
                <a:solidFill>
                  <a:schemeClr val="dk1"/>
                </a:solidFill>
              </a:rPr>
              <a:t> um aplicativo de gerenciamento de projeto baseado na internet;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Criado por Michael Pryor em 201. Desde então, teve um crescimento considerável de usuários no mundo - Em apenas três anos passou de 500.000 para 10 milhões de usuários;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O Trello é a ferramenta de gestão de trabalho visual que capacita os times para idealizar, planejar, administrar e celebrar o trabalho em conjunto de uma forma colaborativa, produtiva e organizada;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Pode ser adaptado a qualquer projeto, não importa se novo ou então algo já em desenvolvimento que precisa ser melhor gerenciado;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É uma ferramenta simples mas ao mesmo tempo capaz ser aplicada em projetos de grande relevância.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6" name="Google Shape;106;ge9c9bd9ecc_1_37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342300" y="2428500"/>
            <a:ext cx="8459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1"/>
                </a:solidFill>
              </a:rPr>
              <a:t>Modelo de Comercialização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3" name="Google Shape;113;p3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e9c9bd9ecc_1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e9c9bd9ecc_1_10"/>
          <p:cNvSpPr txBox="1"/>
          <p:nvPr/>
        </p:nvSpPr>
        <p:spPr>
          <a:xfrm>
            <a:off x="400550" y="836700"/>
            <a:ext cx="8459400" cy="6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Versão Gratuita - Indicado para pessoas e times que buscam aumentar a produtividade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dk1"/>
                </a:solidFill>
              </a:rPr>
              <a:t>Características:</a:t>
            </a:r>
            <a:endParaRPr sz="1600" u="sng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Usuário cria um e-mail e senha ou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Utiliza uma conta Google, Microsoft, Apple ou Slack já existente (essa opção permite um acesso mais rápido a ferramenta)</a:t>
            </a:r>
            <a:endParaRPr sz="1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BR" sz="1600">
                <a:solidFill>
                  <a:schemeClr val="dk1"/>
                </a:solidFill>
              </a:rPr>
              <a:t>Cartões ilimitados</a:t>
            </a:r>
            <a:endParaRPr sz="1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BR" sz="1600">
                <a:solidFill>
                  <a:schemeClr val="dk1"/>
                </a:solidFill>
              </a:rPr>
              <a:t>Membros ilimitados</a:t>
            </a:r>
            <a:endParaRPr sz="1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BR" sz="1600">
                <a:solidFill>
                  <a:schemeClr val="dk1"/>
                </a:solidFill>
              </a:rPr>
              <a:t>Até 10 quadros</a:t>
            </a:r>
            <a:endParaRPr sz="1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BR" sz="1600">
                <a:solidFill>
                  <a:schemeClr val="dk1"/>
                </a:solidFill>
              </a:rPr>
              <a:t>1 Power-Up por quadro</a:t>
            </a:r>
            <a:endParaRPr sz="1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BR" sz="1600">
                <a:solidFill>
                  <a:schemeClr val="dk1"/>
                </a:solidFill>
              </a:rPr>
              <a:t>Armazenamento ilimitado (10 MB/arquivo)</a:t>
            </a:r>
            <a:endParaRPr sz="1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BR" sz="1600">
                <a:solidFill>
                  <a:schemeClr val="dk1"/>
                </a:solidFill>
              </a:rPr>
              <a:t>50 execuções de comandos de automação por mês</a:t>
            </a:r>
            <a:endParaRPr sz="1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BR" sz="1600">
                <a:solidFill>
                  <a:schemeClr val="dk1"/>
                </a:solidFill>
              </a:rPr>
              <a:t>Registro de atividades ilimitado</a:t>
            </a:r>
            <a:endParaRPr sz="1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BR" sz="1600">
                <a:solidFill>
                  <a:schemeClr val="dk1"/>
                </a:solidFill>
              </a:rPr>
              <a:t>Responsáveis e datas de entrega</a:t>
            </a:r>
            <a:endParaRPr sz="1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BR" sz="1600">
                <a:solidFill>
                  <a:schemeClr val="dk1"/>
                </a:solidFill>
              </a:rPr>
              <a:t>Aplicativos para dispositivos móveis para iOS e Android</a:t>
            </a:r>
            <a:endParaRPr sz="1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BR" sz="1600">
                <a:solidFill>
                  <a:schemeClr val="dk1"/>
                </a:solidFill>
              </a:rPr>
              <a:t>Autenticação de dois fatores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ge9c9bd9ecc_1_10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e9c9bd9ecc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e9c9bd9ecc_1_16"/>
          <p:cNvSpPr txBox="1"/>
          <p:nvPr/>
        </p:nvSpPr>
        <p:spPr>
          <a:xfrm>
            <a:off x="444225" y="54600"/>
            <a:ext cx="8360100" cy="6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</a:rPr>
              <a:t>Versão Business Class - Indicado para times com até 100 pessoas, que possuem vários projetos.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dk1"/>
                </a:solidFill>
              </a:rPr>
              <a:t>Possui todas as características do plano gratuito e:</a:t>
            </a:r>
            <a:endParaRPr u="sng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Quadros ilimitados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Power-Ups ilimitados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Visualização Painel  "NOVIDADE"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Visualização Cronograma  "NOVIDADE"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Visualização Tabela da Área de trabalho  "BETA"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Visualização Calendário  "NOVIDADE"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Checklists avançadas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Visualização Mapa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1.000 execuções de comandos de automação por Área de trabalho + 200 por usuário, até 6.000 por mês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Armazenamento ilimitado (250 MB/arquivo)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Funcionalidades do administrador e de segurança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Templates de nível de Área de trabalho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Coleções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Observadores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Convidados de um único quadro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Adesivos e planos de fundo personalizados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Pesquisas salvas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Suporte Prioritário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Login pelo Google Apps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Exportação de dados simple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ge9c9bd9ecc_1_1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e9c9bd9ecc_1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e9c9bd9ecc_1_22"/>
          <p:cNvSpPr txBox="1"/>
          <p:nvPr/>
        </p:nvSpPr>
        <p:spPr>
          <a:xfrm>
            <a:off x="400550" y="836700"/>
            <a:ext cx="8459400" cy="4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Versão Enterprise - Indicado para empresas que precisam ter: controle, segurança e suporte mais aprimorado.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dk1"/>
                </a:solidFill>
              </a:rPr>
              <a:t>Possui as características das versões gratuita e business class e:</a:t>
            </a:r>
            <a:endParaRPr sz="1500" u="sng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pt-BR" sz="1500">
                <a:solidFill>
                  <a:schemeClr val="dk1"/>
                </a:solidFill>
              </a:rPr>
              <a:t>Permissões para toda a empresa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pt-BR" sz="1500">
                <a:solidFill>
                  <a:schemeClr val="dk1"/>
                </a:solidFill>
              </a:rPr>
              <a:t>Quadros visíveis para a empresa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pt-BR" sz="1500">
                <a:solidFill>
                  <a:schemeClr val="dk1"/>
                </a:solidFill>
              </a:rPr>
              <a:t>Gerenciamento de quadros públicos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pt-BR" sz="1500">
                <a:solidFill>
                  <a:schemeClr val="dk1"/>
                </a:solidFill>
              </a:rPr>
              <a:t>Convidados de mais de um quadro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pt-BR" sz="1500">
                <a:solidFill>
                  <a:schemeClr val="dk1"/>
                </a:solidFill>
              </a:rPr>
              <a:t>Permissões de anexos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pt-BR" sz="1500">
                <a:solidFill>
                  <a:schemeClr val="dk1"/>
                </a:solidFill>
              </a:rPr>
              <a:t>Administração de Power-Ups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pt-BR" sz="1500">
                <a:solidFill>
                  <a:schemeClr val="dk1"/>
                </a:solidFill>
              </a:rPr>
              <a:t>Execuções de comandos de automação ilimitadas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ge9c9bd9ecc_1_22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e9c9bd9ecc_1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e9c9bd9ecc_1_28"/>
          <p:cNvSpPr txBox="1"/>
          <p:nvPr/>
        </p:nvSpPr>
        <p:spPr>
          <a:xfrm>
            <a:off x="400550" y="836700"/>
            <a:ext cx="84594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Custos das Versões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Versão Gratuita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US$ 0 USD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Versão Business Class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US$ 10 USD (por usuário por mês cobrado ao ano) ou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US$ 12.50 USD (cobrado ao mês)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Versão Enterprise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US$ 17.50 USD (por usuário por mês cobrado ao ano) ou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US$ 210.00 USD (preço anual)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ge9c9bd9ecc_1_2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>
            <a:off x="1475699" y="3013498"/>
            <a:ext cx="6192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1"/>
                </a:solidFill>
              </a:rPr>
              <a:t>Funcionalidades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4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2016-08-30T17:34:40Z</dcterms:created>
  <dc:creator>Gabriela Colebrusco Peres</dc:creator>
</cp:coreProperties>
</file>