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Arial Black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jvDSfNzhBA/+m/Z1Yi4tq68qd+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font" Target="fonts/ArialBlack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b25d4da7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geb25d4da7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8c30be7bc_1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ge8c30be7bc_1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b25d4da72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geb25d4da72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1"/>
          <p:cNvSpPr txBox="1"/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subTitle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64132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23" name="Google Shape;23;p11"/>
          <p:cNvCxnSpPr/>
          <p:nvPr/>
        </p:nvCxnSpPr>
        <p:spPr>
          <a:xfrm rot="10800000">
            <a:off x="8386842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 rot="5400000">
            <a:off x="3872484" y="-562355"/>
            <a:ext cx="4023360" cy="97200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0" type="dt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1" type="ftr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showMasterSp="0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type="title"/>
          </p:nvPr>
        </p:nvSpPr>
        <p:spPr>
          <a:xfrm rot="5400000">
            <a:off x="7334250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5700" spcFirstLastPara="1" rIns="45700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" type="body"/>
          </p:nvPr>
        </p:nvSpPr>
        <p:spPr>
          <a:xfrm rot="5400000">
            <a:off x="2076450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0" type="dt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1" type="ftr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90" name="Google Shape;90;p21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" type="body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0" type="dt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1" type="ftr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2" type="sldNum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showMasterSp="0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3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3"/>
          <p:cNvSpPr txBox="1"/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  <a:defRPr b="0"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" type="body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6413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C8B8A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C8B8A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9pPr>
          </a:lstStyle>
          <a:p/>
        </p:txBody>
      </p:sp>
      <p:sp>
        <p:nvSpPr>
          <p:cNvPr id="34" name="Google Shape;34;p13"/>
          <p:cNvSpPr txBox="1"/>
          <p:nvPr>
            <p:ph idx="10" type="dt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1" type="ftr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2" type="sldNum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37" name="Google Shape;37;p13"/>
          <p:cNvCxnSpPr/>
          <p:nvPr/>
        </p:nvCxnSpPr>
        <p:spPr>
          <a:xfrm rot="10800000">
            <a:off x="8386842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" type="body"/>
          </p:nvPr>
        </p:nvSpPr>
        <p:spPr>
          <a:xfrm>
            <a:off x="1024128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2" type="body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" type="body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rgbClr val="679B9A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5"/>
          <p:cNvSpPr txBox="1"/>
          <p:nvPr>
            <p:ph idx="2" type="body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3" type="body"/>
          </p:nvPr>
        </p:nvSpPr>
        <p:spPr>
          <a:xfrm>
            <a:off x="5989320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rgbClr val="679B9A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5"/>
          <p:cNvSpPr txBox="1"/>
          <p:nvPr>
            <p:ph idx="4" type="body"/>
          </p:nvPr>
        </p:nvSpPr>
        <p:spPr>
          <a:xfrm>
            <a:off x="5989320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0" type="dt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1" type="ftr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2" type="sldNum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showMasterSp="0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/>
          <p:nvPr>
            <p:ph idx="10" type="dt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1" type="ftr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2" type="sldNum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 txBox="1"/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4000"/>
              <a:buFont typeface="Twentieth Century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" type="body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?"/>
              <a:defRPr sz="2000"/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?"/>
              <a:defRPr sz="1600"/>
            </a:lvl9pPr>
          </a:lstStyle>
          <a:p/>
        </p:txBody>
      </p:sp>
      <p:sp>
        <p:nvSpPr>
          <p:cNvPr id="66" name="Google Shape;66;p18"/>
          <p:cNvSpPr txBox="1"/>
          <p:nvPr>
            <p:ph idx="2" type="body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18"/>
          <p:cNvSpPr txBox="1"/>
          <p:nvPr>
            <p:ph idx="10" type="dt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1" type="ftr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2" type="sldNum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showMasterSp="0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/>
          <p:nvPr>
            <p:ph idx="2" type="pic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C3D7D7"/>
          </a:solidFill>
          <a:ln>
            <a:noFill/>
          </a:ln>
        </p:spPr>
      </p:sp>
      <p:sp>
        <p:nvSpPr>
          <p:cNvPr id="73" name="Google Shape;73;p19"/>
          <p:cNvSpPr txBox="1"/>
          <p:nvPr>
            <p:ph idx="1" type="body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6413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19"/>
          <p:cNvSpPr txBox="1"/>
          <p:nvPr>
            <p:ph idx="10" type="dt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1" type="ftr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77" name="Google Shape;77;p19"/>
          <p:cNvCxnSpPr/>
          <p:nvPr/>
        </p:nvCxnSpPr>
        <p:spPr>
          <a:xfrm rot="10800000">
            <a:off x="8386842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  <a:defRPr b="0" i="0" sz="5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Twentieth Century"/>
              <a:buChar char=" "/>
              <a:defRPr b="0" i="0" sz="2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🢝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5" name="Google Shape;15;p10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/>
          <p:nvPr/>
        </p:nvSpPr>
        <p:spPr>
          <a:xfrm>
            <a:off x="2390106" y="887768"/>
            <a:ext cx="7171145" cy="2938508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6" name="Google Shape;96;p1"/>
          <p:cNvSpPr txBox="1"/>
          <p:nvPr>
            <p:ph type="ctrTitle"/>
          </p:nvPr>
        </p:nvSpPr>
        <p:spPr>
          <a:xfrm>
            <a:off x="3215577" y="1221953"/>
            <a:ext cx="5760846" cy="2310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4400"/>
              <a:buFont typeface="Arial"/>
              <a:buNone/>
            </a:pPr>
            <a:r>
              <a:rPr b="1" lang="pt-BR" sz="4400">
                <a:latin typeface="Arial"/>
                <a:ea typeface="Arial"/>
                <a:cs typeface="Arial"/>
                <a:sym typeface="Arial"/>
              </a:rPr>
              <a:t>CASO DE USO TOTVS</a:t>
            </a:r>
            <a:endParaRPr/>
          </a:p>
        </p:txBody>
      </p:sp>
      <p:sp>
        <p:nvSpPr>
          <p:cNvPr id="97" name="Google Shape;97;p1"/>
          <p:cNvSpPr txBox="1"/>
          <p:nvPr>
            <p:ph idx="1" type="subTitle"/>
          </p:nvPr>
        </p:nvSpPr>
        <p:spPr>
          <a:xfrm>
            <a:off x="2461127" y="4838330"/>
            <a:ext cx="5760846" cy="1766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pt-BR" sz="2000">
                <a:latin typeface="Arial"/>
                <a:ea typeface="Arial"/>
                <a:cs typeface="Arial"/>
                <a:sym typeface="Arial"/>
              </a:rPr>
              <a:t>HAIDI CAROLINA BAUMER BRANCO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</a:pPr>
            <a:r>
              <a:rPr b="1" lang="pt-BR" sz="2000">
                <a:latin typeface="Arial"/>
                <a:ea typeface="Arial"/>
                <a:cs typeface="Arial"/>
                <a:sym typeface="Arial"/>
              </a:rPr>
              <a:t>    LUIS FERNANDO TORRES GONÇALVES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</a:pPr>
            <a:r>
              <a:rPr b="1" lang="pt-BR" sz="2000">
                <a:latin typeface="Arial Black"/>
                <a:ea typeface="Arial Black"/>
                <a:cs typeface="Arial Black"/>
                <a:sym typeface="Arial Black"/>
              </a:rPr>
              <a:t>SOFT002 - DARU TREINAMENTOS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32187" y="5032366"/>
            <a:ext cx="1858128" cy="1507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4000"/>
              <a:buFont typeface="Twentieth Century"/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104" name="Google Shape;104;p2"/>
          <p:cNvSpPr txBox="1"/>
          <p:nvPr>
            <p:ph idx="1" type="body"/>
          </p:nvPr>
        </p:nvSpPr>
        <p:spPr>
          <a:xfrm>
            <a:off x="1024125" y="1933875"/>
            <a:ext cx="10478100" cy="3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 Metodologia ágil: KANBAN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 Team: papéis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 Reuniões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 Ferramentas utilizadas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▪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 Fluxo de atividades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 txBox="1"/>
          <p:nvPr>
            <p:ph idx="12" type="sldNum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pt-BR" sz="2400"/>
              <a:t>‹#›</a:t>
            </a:fld>
            <a:endParaRPr sz="2400"/>
          </a:p>
        </p:txBody>
      </p:sp>
      <p:pic>
        <p:nvPicPr>
          <p:cNvPr id="106" name="Google Shape;106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75" y="4339325"/>
            <a:ext cx="11857626" cy="240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</a:pPr>
            <a:r>
              <a:rPr lang="pt-BR"/>
              <a:t> A equipe</a:t>
            </a:r>
            <a:endParaRPr/>
          </a:p>
        </p:txBody>
      </p:sp>
      <p:sp>
        <p:nvSpPr>
          <p:cNvPr id="112" name="Google Shape;112;p4"/>
          <p:cNvSpPr txBox="1"/>
          <p:nvPr>
            <p:ph idx="1" type="body"/>
          </p:nvPr>
        </p:nvSpPr>
        <p:spPr>
          <a:xfrm>
            <a:off x="1024125" y="1928825"/>
            <a:ext cx="11097900" cy="43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200"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pt-BR" sz="3200"/>
              <a:t>10 pessoas          </a:t>
            </a:r>
            <a:endParaRPr sz="2700"/>
          </a:p>
        </p:txBody>
      </p:sp>
      <p:sp>
        <p:nvSpPr>
          <p:cNvPr id="113" name="Google Shape;113;p4"/>
          <p:cNvSpPr txBox="1"/>
          <p:nvPr>
            <p:ph idx="12" type="sldNum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4" name="Google Shape;114;p4"/>
          <p:cNvSpPr/>
          <p:nvPr/>
        </p:nvSpPr>
        <p:spPr>
          <a:xfrm>
            <a:off x="3656675" y="2750725"/>
            <a:ext cx="589500" cy="1499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"/>
          <p:cNvSpPr txBox="1"/>
          <p:nvPr/>
        </p:nvSpPr>
        <p:spPr>
          <a:xfrm>
            <a:off x="4366675" y="2531575"/>
            <a:ext cx="6951900" cy="19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wentieth Century"/>
              <a:buChar char="-"/>
            </a:pPr>
            <a:r>
              <a:rPr b="0" i="0" lang="pt-BR" sz="27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 Product Owner</a:t>
            </a:r>
            <a:endParaRPr b="0" i="0" sz="27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000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wentieth Century"/>
              <a:buChar char="-"/>
            </a:pPr>
            <a:r>
              <a:rPr lang="pt-BR" sz="27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 People Lead</a:t>
            </a:r>
            <a:endParaRPr sz="27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000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wentieth Century"/>
              <a:buChar char="-"/>
            </a:pPr>
            <a:r>
              <a:rPr lang="pt-BR" sz="27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 Agile Master</a:t>
            </a:r>
            <a:endParaRPr sz="27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wentieth Century"/>
              <a:buChar char="-"/>
            </a:pPr>
            <a:r>
              <a:rPr lang="pt-BR" sz="27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7</a:t>
            </a:r>
            <a:r>
              <a:rPr b="0" i="0" lang="pt-BR" sz="27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Desenvolvedores</a:t>
            </a:r>
            <a:endParaRPr b="0" i="0" sz="27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</a:pPr>
            <a:r>
              <a:rPr lang="pt-BR"/>
              <a:t>Reuniões </a:t>
            </a:r>
            <a:endParaRPr/>
          </a:p>
        </p:txBody>
      </p:sp>
      <p:sp>
        <p:nvSpPr>
          <p:cNvPr id="121" name="Google Shape;121;p5"/>
          <p:cNvSpPr txBox="1"/>
          <p:nvPr>
            <p:ph idx="1" type="body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pt-BR" sz="2500"/>
              <a:t>A Reunião Diária. </a:t>
            </a:r>
            <a:endParaRPr sz="2500"/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pt-BR" sz="2500"/>
              <a:t>Horário: sempre no mesmo horário.</a:t>
            </a:r>
            <a:endParaRPr sz="2500"/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pt-BR" sz="2500"/>
              <a:t>Duração: 15 minutos . </a:t>
            </a:r>
            <a:endParaRPr sz="2500"/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pt-BR" sz="2500"/>
              <a:t>Conteúdo: o que foi feito, o que está pendente, impedimentos</a:t>
            </a:r>
            <a:endParaRPr sz="25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500"/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pt-BR" sz="2500"/>
              <a:t>A cada 15 dias tem a </a:t>
            </a:r>
            <a:r>
              <a:rPr b="1" lang="pt-BR" sz="2500"/>
              <a:t>Review</a:t>
            </a:r>
            <a:endParaRPr sz="2500"/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pt-BR" sz="2500"/>
              <a:t>Duração: 1 hora.</a:t>
            </a:r>
            <a:endParaRPr sz="2500"/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pt-BR" sz="2500"/>
              <a:t>Conteúdo: Apresentação de entregas.</a:t>
            </a:r>
            <a:endParaRPr sz="2500"/>
          </a:p>
        </p:txBody>
      </p:sp>
      <p:sp>
        <p:nvSpPr>
          <p:cNvPr id="122" name="Google Shape;122;p5"/>
          <p:cNvSpPr txBox="1"/>
          <p:nvPr>
            <p:ph idx="12" type="sldNum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23" name="Google Shape;12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8550" y="4026400"/>
            <a:ext cx="3748075" cy="210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b25d4da72_0_0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</a:pPr>
            <a:r>
              <a:rPr lang="pt-BR"/>
              <a:t>Reuniões </a:t>
            </a:r>
            <a:endParaRPr/>
          </a:p>
        </p:txBody>
      </p:sp>
      <p:sp>
        <p:nvSpPr>
          <p:cNvPr id="129" name="Google Shape;129;geb25d4da72_0_0"/>
          <p:cNvSpPr txBox="1"/>
          <p:nvPr>
            <p:ph idx="1" type="body"/>
          </p:nvPr>
        </p:nvSpPr>
        <p:spPr>
          <a:xfrm>
            <a:off x="1024128" y="2286000"/>
            <a:ext cx="9720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500"/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pt-BR" sz="2500"/>
              <a:t>A cada 15 dias tem a </a:t>
            </a:r>
            <a:r>
              <a:rPr b="1" lang="pt-BR" sz="2500"/>
              <a:t>Retrospectiva</a:t>
            </a:r>
            <a:endParaRPr sz="2500"/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pt-BR" sz="2500"/>
              <a:t>Duração: 1 hora.</a:t>
            </a:r>
            <a:endParaRPr sz="2500"/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pt-BR" sz="2500"/>
              <a:t>Conteúdo: Refletir sobre as últimas duas semanas</a:t>
            </a:r>
            <a:endParaRPr sz="25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o que foi bom, o que não foi e o que pode ser</a:t>
            </a:r>
            <a:endParaRPr sz="25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melhorado.</a:t>
            </a:r>
            <a:endParaRPr sz="2500"/>
          </a:p>
        </p:txBody>
      </p:sp>
      <p:sp>
        <p:nvSpPr>
          <p:cNvPr id="130" name="Google Shape;130;geb25d4da72_0_0"/>
          <p:cNvSpPr txBox="1"/>
          <p:nvPr>
            <p:ph idx="12" type="sldNum"/>
          </p:nvPr>
        </p:nvSpPr>
        <p:spPr>
          <a:xfrm>
            <a:off x="10837334" y="6470704"/>
            <a:ext cx="97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31" name="Google Shape;131;geb25d4da72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8550" y="4026400"/>
            <a:ext cx="3748075" cy="210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</a:pPr>
            <a:r>
              <a:rPr lang="pt-BR"/>
              <a:t>Ferramentas utilizadas</a:t>
            </a:r>
            <a:endParaRPr/>
          </a:p>
        </p:txBody>
      </p:sp>
      <p:sp>
        <p:nvSpPr>
          <p:cNvPr id="137" name="Google Shape;137;p6"/>
          <p:cNvSpPr txBox="1"/>
          <p:nvPr>
            <p:ph idx="1" type="body"/>
          </p:nvPr>
        </p:nvSpPr>
        <p:spPr>
          <a:xfrm>
            <a:off x="582100" y="2105288"/>
            <a:ext cx="49098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74649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b="1" lang="pt-BR" sz="2700"/>
              <a:t>Google</a:t>
            </a:r>
            <a:r>
              <a:rPr b="1" lang="pt-BR" sz="2700"/>
              <a:t>:</a:t>
            </a:r>
            <a:r>
              <a:rPr lang="pt-BR" sz="2700"/>
              <a:t> Para reuniões no meet, gmail, calendário corporativo.</a:t>
            </a:r>
            <a:endParaRPr sz="2700"/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18"/>
              <a:buNone/>
            </a:pPr>
            <a:r>
              <a:t/>
            </a:r>
            <a:endParaRPr sz="2700"/>
          </a:p>
          <a:p>
            <a:pPr indent="-400049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b="1" lang="pt-BR" sz="2700"/>
              <a:t>Jira:</a:t>
            </a:r>
            <a:r>
              <a:rPr lang="pt-BR" sz="2700"/>
              <a:t> Backlog do produto, gerenciamento das tarefas</a:t>
            </a:r>
            <a:endParaRPr sz="2700"/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18"/>
              <a:buNone/>
            </a:pPr>
            <a:r>
              <a:t/>
            </a:r>
            <a:endParaRPr sz="2700"/>
          </a:p>
          <a:p>
            <a:pPr indent="-444499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Char char="-"/>
            </a:pPr>
            <a:r>
              <a:rPr b="1" lang="pt-BR" sz="2700"/>
              <a:t>TFS e Git</a:t>
            </a:r>
            <a:r>
              <a:rPr b="1" lang="pt-BR" sz="2700"/>
              <a:t>:</a:t>
            </a:r>
            <a:r>
              <a:rPr lang="pt-BR" sz="2700"/>
              <a:t> Controle de Versão</a:t>
            </a:r>
            <a:endParaRPr sz="270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18"/>
              <a:buNone/>
            </a:pPr>
            <a:r>
              <a:t/>
            </a:r>
            <a:endParaRPr sz="2700"/>
          </a:p>
        </p:txBody>
      </p:sp>
      <p:sp>
        <p:nvSpPr>
          <p:cNvPr id="138" name="Google Shape;138;p6"/>
          <p:cNvSpPr txBox="1"/>
          <p:nvPr>
            <p:ph idx="12" type="sldNum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39" name="Google Shape;13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9100" y="2047525"/>
            <a:ext cx="6341851" cy="44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8c30be7bc_1_10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</a:pPr>
            <a:r>
              <a:rPr lang="pt-BR"/>
              <a:t>JIRA - Issues e Colunas</a:t>
            </a:r>
            <a:endParaRPr/>
          </a:p>
        </p:txBody>
      </p:sp>
      <p:sp>
        <p:nvSpPr>
          <p:cNvPr id="145" name="Google Shape;145;ge8c30be7bc_1_10"/>
          <p:cNvSpPr txBox="1"/>
          <p:nvPr>
            <p:ph idx="12" type="sldNum"/>
          </p:nvPr>
        </p:nvSpPr>
        <p:spPr>
          <a:xfrm>
            <a:off x="10837334" y="6470704"/>
            <a:ext cx="97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6" name="Google Shape;146;ge8c30be7bc_1_10"/>
          <p:cNvSpPr txBox="1"/>
          <p:nvPr/>
        </p:nvSpPr>
        <p:spPr>
          <a:xfrm>
            <a:off x="745725" y="1762950"/>
            <a:ext cx="76704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ahoma"/>
              <a:buChar char="●"/>
            </a:pPr>
            <a:r>
              <a:rPr b="1" lang="pt-BR" sz="2200">
                <a:latin typeface="Twentieth Century"/>
                <a:ea typeface="Twentieth Century"/>
                <a:cs typeface="Twentieth Century"/>
                <a:sym typeface="Twentieth Century"/>
              </a:rPr>
              <a:t>O que é uma issue: </a:t>
            </a:r>
            <a:r>
              <a:rPr lang="pt-BR" sz="2200">
                <a:latin typeface="Twentieth Century"/>
                <a:ea typeface="Twentieth Century"/>
                <a:cs typeface="Twentieth Century"/>
                <a:sym typeface="Twentieth Century"/>
              </a:rPr>
              <a:t>Tarefas pendentes a serem realizadas. Uma issue precisa conter:</a:t>
            </a:r>
            <a:endParaRPr sz="22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Twentieth Century"/>
              <a:buChar char="○"/>
            </a:pPr>
            <a:r>
              <a:rPr lang="pt-BR" sz="2200">
                <a:latin typeface="Twentieth Century"/>
                <a:ea typeface="Twentieth Century"/>
                <a:cs typeface="Twentieth Century"/>
                <a:sym typeface="Twentieth Century"/>
              </a:rPr>
              <a:t>Título: resumo da tarefa;</a:t>
            </a:r>
            <a:endParaRPr sz="22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Twentieth Century"/>
              <a:buChar char="○"/>
            </a:pPr>
            <a:r>
              <a:rPr lang="pt-BR" sz="2200">
                <a:latin typeface="Twentieth Century"/>
                <a:ea typeface="Twentieth Century"/>
                <a:cs typeface="Twentieth Century"/>
                <a:sym typeface="Twentieth Century"/>
              </a:rPr>
              <a:t>Descrição: deve responder as perguntas:</a:t>
            </a:r>
            <a:endParaRPr sz="22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Font typeface="Twentieth Century"/>
              <a:buChar char="■"/>
            </a:pPr>
            <a:r>
              <a:rPr lang="pt-BR" sz="2200">
                <a:latin typeface="Twentieth Century"/>
                <a:ea typeface="Twentieth Century"/>
                <a:cs typeface="Twentieth Century"/>
                <a:sym typeface="Twentieth Century"/>
              </a:rPr>
              <a:t>O que? Por que? Quando? Como? Quem?</a:t>
            </a:r>
            <a:endParaRPr sz="22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7" name="Google Shape;147;ge8c30be7bc_1_10"/>
          <p:cNvSpPr txBox="1"/>
          <p:nvPr/>
        </p:nvSpPr>
        <p:spPr>
          <a:xfrm>
            <a:off x="825600" y="3647975"/>
            <a:ext cx="32493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wentieth Century"/>
              <a:buChar char="●"/>
            </a:pPr>
            <a:r>
              <a:rPr b="1" lang="pt-BR" sz="2200">
                <a:latin typeface="Twentieth Century"/>
                <a:ea typeface="Twentieth Century"/>
                <a:cs typeface="Twentieth Century"/>
                <a:sym typeface="Twentieth Century"/>
              </a:rPr>
              <a:t>Tipos:</a:t>
            </a:r>
            <a:endParaRPr b="1" sz="22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Twentieth Century"/>
              <a:buChar char="○"/>
            </a:pPr>
            <a:r>
              <a:rPr lang="pt-BR" sz="2200">
                <a:latin typeface="Twentieth Century"/>
                <a:ea typeface="Twentieth Century"/>
                <a:cs typeface="Twentieth Century"/>
                <a:sym typeface="Twentieth Century"/>
              </a:rPr>
              <a:t>Documentação</a:t>
            </a:r>
            <a:endParaRPr sz="22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Twentieth Century"/>
              <a:buChar char="○"/>
            </a:pPr>
            <a:r>
              <a:rPr lang="pt-BR" sz="2200">
                <a:latin typeface="Twentieth Century"/>
                <a:ea typeface="Twentieth Century"/>
                <a:cs typeface="Twentieth Century"/>
                <a:sym typeface="Twentieth Century"/>
              </a:rPr>
              <a:t>Story</a:t>
            </a:r>
            <a:endParaRPr sz="22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Twentieth Century"/>
              <a:buChar char="○"/>
            </a:pPr>
            <a:r>
              <a:rPr lang="pt-BR" sz="2200">
                <a:latin typeface="Twentieth Century"/>
                <a:ea typeface="Twentieth Century"/>
                <a:cs typeface="Twentieth Century"/>
                <a:sym typeface="Twentieth Century"/>
              </a:rPr>
              <a:t>Manutenção</a:t>
            </a:r>
            <a:endParaRPr sz="22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Twentieth Century"/>
              <a:buChar char="○"/>
            </a:pPr>
            <a:r>
              <a:rPr lang="pt-BR" sz="2200">
                <a:latin typeface="Twentieth Century"/>
                <a:ea typeface="Twentieth Century"/>
                <a:cs typeface="Twentieth Century"/>
                <a:sym typeface="Twentieth Century"/>
              </a:rPr>
              <a:t>Apoio</a:t>
            </a:r>
            <a:endParaRPr sz="22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Twentieth Century"/>
              <a:buChar char="○"/>
            </a:pPr>
            <a:r>
              <a:rPr lang="pt-BR" sz="2200">
                <a:latin typeface="Twentieth Century"/>
                <a:ea typeface="Twentieth Century"/>
                <a:cs typeface="Twentieth Century"/>
                <a:sym typeface="Twentieth Century"/>
              </a:rPr>
              <a:t>Apoio - Cliente </a:t>
            </a:r>
            <a:endParaRPr sz="22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Twentieth Century"/>
              <a:buChar char="○"/>
            </a:pPr>
            <a:r>
              <a:rPr lang="pt-BR" sz="2200">
                <a:latin typeface="Twentieth Century"/>
                <a:ea typeface="Twentieth Century"/>
                <a:cs typeface="Twentieth Century"/>
                <a:sym typeface="Twentieth Century"/>
              </a:rPr>
              <a:t>Épico</a:t>
            </a:r>
            <a:endParaRPr sz="22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Twentieth Century"/>
              <a:buChar char="○"/>
            </a:pPr>
            <a:r>
              <a:rPr lang="pt-BR" sz="2200">
                <a:latin typeface="Twentieth Century"/>
                <a:ea typeface="Twentieth Century"/>
                <a:cs typeface="Twentieth Century"/>
                <a:sym typeface="Twentieth Century"/>
              </a:rPr>
              <a:t>Estudo</a:t>
            </a:r>
            <a:endParaRPr sz="22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8" name="Google Shape;148;ge8c30be7bc_1_10"/>
          <p:cNvSpPr txBox="1"/>
          <p:nvPr/>
        </p:nvSpPr>
        <p:spPr>
          <a:xfrm>
            <a:off x="5896225" y="3647975"/>
            <a:ext cx="42156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wentieth Century"/>
              <a:buChar char="●"/>
            </a:pPr>
            <a:r>
              <a:rPr b="1" lang="pt-BR" sz="2200">
                <a:latin typeface="Twentieth Century"/>
                <a:ea typeface="Twentieth Century"/>
                <a:cs typeface="Twentieth Century"/>
                <a:sym typeface="Twentieth Century"/>
              </a:rPr>
              <a:t>Colunas</a:t>
            </a:r>
            <a:r>
              <a:rPr b="1" lang="pt-BR" sz="2200">
                <a:latin typeface="Twentieth Century"/>
                <a:ea typeface="Twentieth Century"/>
                <a:cs typeface="Twentieth Century"/>
                <a:sym typeface="Twentieth Century"/>
              </a:rPr>
              <a:t>:</a:t>
            </a:r>
            <a:endParaRPr b="1" sz="22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Twentieth Century"/>
              <a:buChar char="○"/>
            </a:pPr>
            <a:r>
              <a:rPr lang="pt-BR" sz="2200">
                <a:latin typeface="Twentieth Century"/>
                <a:ea typeface="Twentieth Century"/>
                <a:cs typeface="Twentieth Century"/>
                <a:sym typeface="Twentieth Century"/>
              </a:rPr>
              <a:t>Comprometido</a:t>
            </a:r>
            <a:endParaRPr sz="22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Twentieth Century"/>
              <a:buChar char="○"/>
            </a:pPr>
            <a:r>
              <a:rPr lang="pt-BR" sz="2200">
                <a:latin typeface="Twentieth Century"/>
                <a:ea typeface="Twentieth Century"/>
                <a:cs typeface="Twentieth Century"/>
                <a:sym typeface="Twentieth Century"/>
              </a:rPr>
              <a:t>Em desenvolvimento</a:t>
            </a:r>
            <a:endParaRPr sz="22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Twentieth Century"/>
              <a:buChar char="○"/>
            </a:pPr>
            <a:r>
              <a:rPr lang="pt-BR" sz="2200">
                <a:latin typeface="Twentieth Century"/>
                <a:ea typeface="Twentieth Century"/>
                <a:cs typeface="Twentieth Century"/>
                <a:sym typeface="Twentieth Century"/>
              </a:rPr>
              <a:t>Para revisão</a:t>
            </a:r>
            <a:endParaRPr sz="22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Twentieth Century"/>
              <a:buChar char="○"/>
            </a:pPr>
            <a:r>
              <a:rPr lang="pt-BR" sz="2200">
                <a:latin typeface="Twentieth Century"/>
                <a:ea typeface="Twentieth Century"/>
                <a:cs typeface="Twentieth Century"/>
                <a:sym typeface="Twentieth Century"/>
              </a:rPr>
              <a:t>Em revisão</a:t>
            </a:r>
            <a:endParaRPr sz="22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Twentieth Century"/>
              <a:buChar char="○"/>
            </a:pPr>
            <a:r>
              <a:rPr lang="pt-BR" sz="2200">
                <a:latin typeface="Twentieth Century"/>
                <a:ea typeface="Twentieth Century"/>
                <a:cs typeface="Twentieth Century"/>
                <a:sym typeface="Twentieth Century"/>
              </a:rPr>
              <a:t>Para teste integrado</a:t>
            </a:r>
            <a:endParaRPr sz="22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Twentieth Century"/>
              <a:buChar char="○"/>
            </a:pPr>
            <a:r>
              <a:rPr lang="pt-BR" sz="2200">
                <a:latin typeface="Twentieth Century"/>
                <a:ea typeface="Twentieth Century"/>
                <a:cs typeface="Twentieth Century"/>
                <a:sym typeface="Twentieth Century"/>
              </a:rPr>
              <a:t>Em teste integrado</a:t>
            </a:r>
            <a:endParaRPr sz="22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Twentieth Century"/>
              <a:buChar char="○"/>
            </a:pPr>
            <a:r>
              <a:rPr lang="pt-BR" sz="2200">
                <a:latin typeface="Twentieth Century"/>
                <a:ea typeface="Twentieth Century"/>
                <a:cs typeface="Twentieth Century"/>
                <a:sym typeface="Twentieth Century"/>
              </a:rPr>
              <a:t>Aguardando publicação</a:t>
            </a:r>
            <a:endParaRPr sz="22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Twentieth Century"/>
              <a:buChar char="○"/>
            </a:pPr>
            <a:r>
              <a:rPr lang="pt-BR" sz="2200">
                <a:latin typeface="Twentieth Century"/>
                <a:ea typeface="Twentieth Century"/>
                <a:cs typeface="Twentieth Century"/>
                <a:sym typeface="Twentieth Century"/>
              </a:rPr>
              <a:t>Feito</a:t>
            </a:r>
            <a:endParaRPr sz="22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b25d4da72_0_10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</a:pPr>
            <a:r>
              <a:rPr lang="pt-BR"/>
              <a:t>JIRA - Issues e Colunas</a:t>
            </a:r>
            <a:endParaRPr/>
          </a:p>
        </p:txBody>
      </p:sp>
      <p:sp>
        <p:nvSpPr>
          <p:cNvPr id="154" name="Google Shape;154;geb25d4da72_0_10"/>
          <p:cNvSpPr txBox="1"/>
          <p:nvPr>
            <p:ph idx="12" type="sldNum"/>
          </p:nvPr>
        </p:nvSpPr>
        <p:spPr>
          <a:xfrm>
            <a:off x="10837334" y="6470704"/>
            <a:ext cx="97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5" name="Google Shape;155;geb25d4da72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988" y="2084916"/>
            <a:ext cx="9424281" cy="4468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"/>
          <p:cNvSpPr/>
          <p:nvPr/>
        </p:nvSpPr>
        <p:spPr>
          <a:xfrm>
            <a:off x="2390106" y="887768"/>
            <a:ext cx="7171145" cy="2938508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1" name="Google Shape;161;p9"/>
          <p:cNvSpPr txBox="1"/>
          <p:nvPr>
            <p:ph type="ctrTitle"/>
          </p:nvPr>
        </p:nvSpPr>
        <p:spPr>
          <a:xfrm>
            <a:off x="3215577" y="1221953"/>
            <a:ext cx="5760846" cy="2310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4400"/>
              <a:buFont typeface="Arial"/>
              <a:buNone/>
            </a:pPr>
            <a:r>
              <a:rPr b="1" lang="pt-BR" sz="4400">
                <a:latin typeface="Arial"/>
                <a:ea typeface="Arial"/>
                <a:cs typeface="Arial"/>
                <a:sym typeface="Arial"/>
              </a:rPr>
              <a:t>CASO DE USO TOTVS </a:t>
            </a:r>
            <a:endParaRPr/>
          </a:p>
        </p:txBody>
      </p:sp>
      <p:sp>
        <p:nvSpPr>
          <p:cNvPr id="162" name="Google Shape;162;p9"/>
          <p:cNvSpPr txBox="1"/>
          <p:nvPr>
            <p:ph idx="1" type="subTitle"/>
          </p:nvPr>
        </p:nvSpPr>
        <p:spPr>
          <a:xfrm>
            <a:off x="2461127" y="4838330"/>
            <a:ext cx="5760846" cy="1766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pt-BR" sz="2000">
                <a:latin typeface="Arial"/>
                <a:ea typeface="Arial"/>
                <a:cs typeface="Arial"/>
                <a:sym typeface="Arial"/>
              </a:rPr>
              <a:t>HAIDI CAROLINA BAUMER BRANCO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</a:pPr>
            <a:r>
              <a:rPr b="1" lang="pt-BR" sz="2000">
                <a:latin typeface="Arial"/>
                <a:ea typeface="Arial"/>
                <a:cs typeface="Arial"/>
                <a:sym typeface="Arial"/>
              </a:rPr>
              <a:t>    LUIS FERNANDO TORRES GONÇALVES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</a:pPr>
            <a:r>
              <a:rPr b="1" lang="pt-BR" sz="2000">
                <a:latin typeface="Arial Black"/>
                <a:ea typeface="Arial Black"/>
                <a:cs typeface="Arial Black"/>
                <a:sym typeface="Arial Black"/>
              </a:rPr>
              <a:t>SOFT002 - DARU TREINAMENTOS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63" name="Google Shape;16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32187" y="5032366"/>
            <a:ext cx="1858128" cy="1507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2021-04-05T19:33:34Z</dcterms:created>
  <dc:creator>Luiza Pires Ribeiro Martins</dc:creator>
</cp:coreProperties>
</file>