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274" r:id="rId3"/>
    <p:sldId id="276" r:id="rId4"/>
    <p:sldId id="436" r:id="rId5"/>
    <p:sldId id="437" r:id="rId6"/>
    <p:sldId id="394" r:id="rId7"/>
    <p:sldId id="438" r:id="rId8"/>
    <p:sldId id="439" r:id="rId9"/>
    <p:sldId id="440" r:id="rId10"/>
    <p:sldId id="441" r:id="rId11"/>
    <p:sldId id="442" r:id="rId12"/>
    <p:sldId id="395" r:id="rId13"/>
    <p:sldId id="397" r:id="rId14"/>
    <p:sldId id="396" r:id="rId15"/>
    <p:sldId id="433" r:id="rId16"/>
    <p:sldId id="398" r:id="rId17"/>
    <p:sldId id="399" r:id="rId18"/>
    <p:sldId id="403" r:id="rId19"/>
    <p:sldId id="400" r:id="rId20"/>
    <p:sldId id="411" r:id="rId21"/>
    <p:sldId id="401" r:id="rId22"/>
    <p:sldId id="426" r:id="rId23"/>
    <p:sldId id="407" r:id="rId24"/>
    <p:sldId id="428" r:id="rId25"/>
    <p:sldId id="429" r:id="rId26"/>
    <p:sldId id="430" r:id="rId27"/>
    <p:sldId id="408" r:id="rId28"/>
    <p:sldId id="415" r:id="rId29"/>
    <p:sldId id="410" r:id="rId30"/>
    <p:sldId id="427" r:id="rId31"/>
    <p:sldId id="349" r:id="rId32"/>
    <p:sldId id="445" r:id="rId33"/>
    <p:sldId id="413" r:id="rId34"/>
    <p:sldId id="414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533" autoAdjust="0"/>
  </p:normalViewPr>
  <p:slideViewPr>
    <p:cSldViewPr>
      <p:cViewPr varScale="1">
        <p:scale>
          <a:sx n="72" d="100"/>
          <a:sy n="72" d="100"/>
        </p:scale>
        <p:origin x="22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23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382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49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31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2286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397138" y="2169182"/>
            <a:ext cx="2746594" cy="2834486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283318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0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" TargetMode="External"/><Relationship Id="rId2" Type="http://schemas.openxmlformats.org/officeDocument/2006/relationships/hyperlink" Target="https://visualstudio.com/products/visual-studio-community-v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ilejava.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150/First-Steps-in-Cod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 fontScale="90000"/>
          </a:bodyPr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Да напишем първата си програма със </a:t>
            </a:r>
            <a:r>
              <a:rPr lang="en-US" dirty="0"/>
              <a:t>C# </a:t>
            </a:r>
            <a:r>
              <a:rPr lang="bg-BG" dirty="0"/>
              <a:t>и </a:t>
            </a:r>
            <a:r>
              <a:rPr lang="en-US" dirty="0"/>
              <a:t>Visual Studio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http://www.bravr.com/wp-content/uploads/178974500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75" y="4114800"/>
            <a:ext cx="41324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6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765524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75" y="4027913"/>
            <a:ext cx="2295565" cy="24857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362053"/>
            <a:ext cx="216089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4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0414" y="3323046"/>
            <a:ext cx="2133598" cy="23103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80844" y="5653370"/>
            <a:ext cx="78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1893" y="5650057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for(let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Програма, която свири музикалната нота 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ла</a:t>
            </a:r>
            <a:r>
              <a:rPr lang="bg-BG" sz="3200" dirty="0"/>
              <a:t>" (за 0.5 секунди)</a:t>
            </a:r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Програма, която свири поредица от музикални ноти:</a:t>
            </a:r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endParaRPr lang="bg-BG" sz="3200" dirty="0"/>
          </a:p>
          <a:p>
            <a:pPr>
              <a:spcBef>
                <a:spcPts val="0"/>
              </a:spcBef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4" y="3271152"/>
            <a:ext cx="7773988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200; i &lt;=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000; i += 200)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Console.Beep(i, 100);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624" y="1869757"/>
            <a:ext cx="777398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Console.Beep(432, 500);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1036" y="5080842"/>
            <a:ext cx="777398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leva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euro = leva / 1.95583;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Console.WriteLine(euro);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bg-BG" dirty="0"/>
              <a:t>Да направим конзолна програма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2286000"/>
            <a:ext cx="7157498" cy="1676400"/>
          </a:xfrm>
          <a:prstGeom prst="rect">
            <a:avLst/>
          </a:prstGeom>
        </p:spPr>
      </p:pic>
      <p:sp>
        <p:nvSpPr>
          <p:cNvPr id="5" name="Subtitle 5">
            <a:extLst>
              <a:ext uri="{FF2B5EF4-FFF2-40B4-BE49-F238E27FC236}">
                <a16:creationId xmlns:a16="http://schemas.microsoft.com/office/drawing/2014/main" id="{817D54B4-BAE5-420E-8A50-2BD838491E50}"/>
              </a:ext>
            </a:extLst>
          </p:cNvPr>
          <p:cNvSpPr txBox="1">
            <a:spLocks/>
          </p:cNvSpPr>
          <p:nvPr/>
        </p:nvSpPr>
        <p:spPr>
          <a:xfrm>
            <a:off x="2139263" y="5545000"/>
            <a:ext cx="7910299" cy="820600"/>
          </a:xfrm>
          <a:prstGeom prst="rect">
            <a:avLst/>
          </a:prstGeom>
        </p:spPr>
        <p:txBody>
          <a:bodyPr vert="horz" wrap="square" lIns="36000" tIns="36000" rIns="36000" bIns="36000" rtlCol="0" anchor="t">
            <a:norm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Демонстрация на живо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Windows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 Studio for Mac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Max OS X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MonoDevelop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Linux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PHP  PHP Storm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Инсталирайте си </a:t>
            </a:r>
            <a:r>
              <a:rPr lang="en-US" dirty="0"/>
              <a:t>Microsoft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Visual Studio Community 2017</a:t>
            </a:r>
          </a:p>
          <a:p>
            <a:pPr lvl="1"/>
            <a:r>
              <a:rPr lang="en-US" dirty="0">
                <a:hlinkClick r:id="rId2"/>
              </a:rPr>
              <a:t>https://visualstudio.com/products/visual-studio-community-vs</a:t>
            </a:r>
            <a:endParaRPr lang="bg-BG" dirty="0"/>
          </a:p>
          <a:p>
            <a:pPr lvl="1"/>
            <a:r>
              <a:rPr lang="bg-BG" dirty="0"/>
              <a:t>Може и по-стара версия на </a:t>
            </a:r>
            <a:r>
              <a:rPr lang="en-US" dirty="0"/>
              <a:t>Visual Studio</a:t>
            </a:r>
            <a:r>
              <a:rPr lang="bg-BG" dirty="0"/>
              <a:t>, но не се препоръчва</a:t>
            </a:r>
            <a:endParaRPr lang="en-US" dirty="0"/>
          </a:p>
          <a:p>
            <a:r>
              <a:rPr lang="bg-BG" dirty="0"/>
              <a:t>Алтернативна среда за разработка (</a:t>
            </a:r>
            <a:r>
              <a:rPr lang="en-US" dirty="0"/>
              <a:t>online)</a:t>
            </a:r>
          </a:p>
          <a:p>
            <a:pPr lvl="1"/>
            <a:r>
              <a:rPr lang="en-US" dirty="0"/>
              <a:t>C# – .NET Fiddle - </a:t>
            </a:r>
            <a:r>
              <a:rPr lang="en-US" dirty="0">
                <a:hlinkClick r:id="rId3"/>
              </a:rPr>
              <a:t>https://dotnetfiddle.net/</a:t>
            </a:r>
            <a:endParaRPr lang="en-US" dirty="0"/>
          </a:p>
          <a:p>
            <a:pPr lvl="1"/>
            <a:r>
              <a:rPr lang="en-US" dirty="0"/>
              <a:t>Java – </a:t>
            </a:r>
            <a:r>
              <a:rPr lang="en-US" dirty="0">
                <a:hlinkClick r:id="rId4"/>
              </a:rPr>
              <a:t>https://www.compilejava.net/</a:t>
            </a:r>
            <a:r>
              <a:rPr lang="bg-BG" dirty="0"/>
              <a:t> </a:t>
            </a:r>
            <a:endParaRPr lang="en-US" dirty="0"/>
          </a:p>
          <a:p>
            <a:pPr lvl="1"/>
            <a:r>
              <a:rPr lang="en-US" dirty="0"/>
              <a:t>JavaScript – </a:t>
            </a:r>
            <a:r>
              <a:rPr lang="bg-BG" dirty="0"/>
              <a:t>може директно в конзолата на браузър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47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dirty="0"/>
              <a:t>Нов конзолен проект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[File]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[New]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[Project]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[Visual C#]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[Console Application]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B8DEF00-9576-495B-BC01-2537BD48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2895600"/>
            <a:ext cx="5536399" cy="33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000" dirty="0"/>
              <a:t>Между отварящата и затварящата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bg-BG" sz="3000" dirty="0"/>
              <a:t>Кодът на програмата се пише отместен навътре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44" y="1752600"/>
            <a:ext cx="6386689" cy="389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следния код: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75212" y="1182497"/>
            <a:ext cx="7162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 SoftUni");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261901"/>
            <a:ext cx="808990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 (в черния прозорец):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810000"/>
            <a:ext cx="715749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dirty="0">
              <a:hlinkClick r:id="rId2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https://judge.softuni.bg/Contests/150/First-Steps-in-Coding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053E870-A003-4738-91D3-08B95A03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2" y="982476"/>
            <a:ext cx="4876800" cy="48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Първа програмка със </a:t>
            </a:r>
            <a:r>
              <a:rPr lang="en-US" dirty="0"/>
              <a:t>C#</a:t>
            </a:r>
            <a:r>
              <a:rPr lang="bg-BG" dirty="0"/>
              <a:t> и </a:t>
            </a:r>
            <a:r>
              <a:rPr lang="en-US" dirty="0"/>
              <a:t>Visual Studio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C#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/>
              <a:t>Да </a:t>
            </a:r>
            <a:r>
              <a:rPr lang="bg-BG" dirty="0"/>
              <a:t>напишем уеб приложение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dirty="0"/>
              <a:t> метода: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" y="1855694"/>
            <a:ext cx="5105400" cy="636645"/>
          </a:xfrm>
          <a:prstGeom prst="roundRect">
            <a:avLst>
              <a:gd name="adj" fmla="val 5807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6" y="3250498"/>
            <a:ext cx="5102506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53" y="3250498"/>
            <a:ext cx="4875082" cy="583144"/>
          </a:xfrm>
          <a:prstGeom prst="roundRect">
            <a:avLst>
              <a:gd name="adj" fmla="val 5807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42" y="4632850"/>
            <a:ext cx="5105400" cy="615965"/>
          </a:xfrm>
          <a:prstGeom prst="roundRect">
            <a:avLst>
              <a:gd name="adj" fmla="val 5807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1" y="5974152"/>
            <a:ext cx="4888785" cy="550849"/>
          </a:xfrm>
          <a:prstGeom prst="roundRect">
            <a:avLst>
              <a:gd name="adj" fmla="val 5807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442" y="5974151"/>
            <a:ext cx="5337970" cy="550847"/>
          </a:xfrm>
          <a:prstGeom prst="roundRect">
            <a:avLst>
              <a:gd name="adj" fmla="val 5807"/>
            </a:avLst>
          </a:prstGeom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програмки със </a:t>
            </a:r>
            <a:r>
              <a:rPr lang="en-US" dirty="0"/>
              <a:t>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Упражнения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851030"/>
            <a:ext cx="5727701" cy="28054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3016159"/>
            <a:ext cx="5467395" cy="12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84" y="5625917"/>
            <a:ext cx="107211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Да </a:t>
            </a:r>
            <a:r>
              <a:rPr lang="bg-BG"/>
              <a:t>направим уеб приложение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84" y="1295400"/>
            <a:ext cx="7825528" cy="40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0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13" y="1066800"/>
            <a:ext cx="5141999" cy="2329166"/>
          </a:xfrm>
        </p:spPr>
        <p:txBody>
          <a:bodyPr anchor="ctr" anchorCtr="0"/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Конзолните приложения</a:t>
            </a:r>
            <a:r>
              <a:rPr lang="bg-BG" sz="3200" dirty="0"/>
              <a:t> четат входните си данни и отпечатват изхода си на текстова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Конзолни и уеб приложения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90" y="1295400"/>
            <a:ext cx="5504722" cy="1864866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9013" y="3581400"/>
            <a:ext cx="514199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Уеб</a:t>
            </a:r>
            <a:r>
              <a:rPr lang="en-US" sz="3200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sz="3200" dirty="0">
                <a:solidFill>
                  <a:srgbClr val="FBEEC9">
                    <a:lumMod val="75000"/>
                  </a:srgbClr>
                </a:solidFill>
              </a:rPr>
              <a:t>приложенията</a:t>
            </a:r>
            <a:r>
              <a:rPr lang="bg-BG" sz="3200" dirty="0">
                <a:solidFill>
                  <a:prstClr val="white"/>
                </a:solidFill>
              </a:rPr>
              <a:t> ползват уеб-базиран потребителски интерфейс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Работят през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уеб браузър</a:t>
            </a:r>
            <a:r>
              <a:rPr lang="bg-BG" sz="3200" dirty="0">
                <a:solidFill>
                  <a:prstClr val="white"/>
                </a:solidFill>
              </a:rPr>
              <a:t> 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уеб сървър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90" y="3581672"/>
            <a:ext cx="5504722" cy="28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1" y="1124636"/>
            <a:ext cx="9448802" cy="53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64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r>
              <a:rPr lang="en-US" dirty="0"/>
              <a:t> (2)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0450478-AB3B-49D7-AA59-1565E5D2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1163097"/>
            <a:ext cx="4409524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изглед: </a:t>
            </a:r>
            <a:r>
              <a:rPr lang="en-US" noProof="1"/>
              <a:t>Index.cshtml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9A7F7CA-B343-49C9-91AB-AA9C4C0C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127930"/>
            <a:ext cx="10476190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1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действие</a:t>
            </a:r>
            <a:r>
              <a:rPr lang="en-US" dirty="0"/>
              <a:t>: </a:t>
            </a:r>
            <a:r>
              <a:rPr lang="en-US" noProof="1"/>
              <a:t>HomeCntroller.cs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E77B46B-0110-4F60-AFB3-9C1F1C6E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447800"/>
            <a:ext cx="9076190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Стартираме уеб приложението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r>
              <a:rPr lang="bg-BG" sz="3200" dirty="0"/>
              <a:t>Тестваме в уеб браузъра с различни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уеб приложението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49" y="2621056"/>
            <a:ext cx="74485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AE510F2-C86B-46B1-930E-CF4B04ED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066800"/>
            <a:ext cx="7427100" cy="3659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032198"/>
            <a:ext cx="10363200" cy="820600"/>
          </a:xfrm>
        </p:spPr>
        <p:txBody>
          <a:bodyPr/>
          <a:lstStyle/>
          <a:p>
            <a:r>
              <a:rPr lang="bg-BG" dirty="0"/>
              <a:t>Изграждане на уеб приложение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Упражнение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1360447"/>
            <a:ext cx="5780087" cy="29713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70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Какво означава</a:t>
            </a:r>
            <a:br>
              <a:rPr lang="bg-BG" dirty="0"/>
            </a:br>
            <a:r>
              <a:rPr lang="bg-BG" dirty="0"/>
              <a:t>"да програмираме"?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697" y="905683"/>
            <a:ext cx="3276426" cy="3962400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651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C#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C# </a:t>
            </a:r>
            <a:r>
              <a:rPr lang="bg-BG" sz="3200" dirty="0"/>
              <a:t>командите се пишат в</a:t>
            </a:r>
            <a:r>
              <a:rPr lang="en-US" sz="3200" dirty="0"/>
              <a:t> </a:t>
            </a:r>
            <a:r>
              <a:rPr lang="bg-BG" sz="3200" dirty="0"/>
              <a:t>частта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Main(…)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3308" y="3495297"/>
            <a:ext cx="2861571" cy="24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3989" y="4258235"/>
            <a:ext cx="72178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Main(string[] args)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 стъпки в кодирането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16553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12" y="1600200"/>
            <a:ext cx="1344864" cy="1657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28571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76" y="2971800"/>
            <a:ext cx="2452988" cy="32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50812" y="1371600"/>
            <a:ext cx="11804822" cy="368533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команди</a:t>
            </a:r>
            <a:r>
              <a:rPr lang="bg-BG" sz="3600" dirty="0"/>
              <a:t> на компютъра – 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компютърна програма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C#, Java, JavaScript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среда за програмиране </a:t>
            </a: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  <a:p>
            <a:pPr lvl="2"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команди,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сорс код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уеб браузъра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4412" y="2590800"/>
            <a:ext cx="7696200" cy="1110780"/>
          </a:xfrm>
        </p:spPr>
        <p:txBody>
          <a:bodyPr>
            <a:normAutofit/>
          </a:bodyPr>
          <a:lstStyle/>
          <a:p>
            <a:r>
              <a:rPr lang="bg-BG" sz="6600" dirty="0"/>
              <a:t>Как комуникираме?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Начини за комуникация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91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89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477" y="2106023"/>
            <a:ext cx="2133598" cy="2310382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7" y="2106023"/>
            <a:ext cx="2133598" cy="2310382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859" y="3323046"/>
            <a:ext cx="2133598" cy="2310382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4319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8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Начини за комуникация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91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316894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Guten</a:t>
            </a:r>
            <a:r>
              <a:rPr lang="en-US" sz="2800" dirty="0">
                <a:solidFill>
                  <a:srgbClr val="FFFFFF"/>
                </a:solidFill>
              </a:rPr>
              <a:t> Tag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9477" y="2106023"/>
            <a:ext cx="2133598" cy="2310382"/>
          </a:xfrm>
          <a:prstGeom prst="rect">
            <a:avLst/>
          </a:prstGeom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1760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77" y="2106023"/>
            <a:ext cx="2133598" cy="2310382"/>
          </a:xfrm>
          <a:prstGeom prst="rect">
            <a:avLst/>
          </a:prstGeom>
        </p:spPr>
      </p:pic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1760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859" y="3323046"/>
            <a:ext cx="2133598" cy="2310382"/>
          </a:xfrm>
          <a:prstGeom prst="rect">
            <a:avLst/>
          </a:prstGeom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316894"/>
            <a:ext cx="1906588" cy="781880"/>
          </a:xfrm>
          <a:prstGeom prst="wedgeRoundRectCallout">
            <a:avLst>
              <a:gd name="adj1" fmla="val -30109"/>
              <a:gd name="adj2" fmla="val 804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God dag!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немски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5277" y="4431957"/>
            <a:ext cx="152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шведски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6142" y="44319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норвежки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6489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датски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5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0596" y="14212"/>
            <a:ext cx="9577597" cy="1110780"/>
          </a:xfrm>
        </p:spPr>
        <p:txBody>
          <a:bodyPr/>
          <a:lstStyle/>
          <a:p>
            <a:r>
              <a:rPr lang="bg-BG" dirty="0"/>
              <a:t>Начин на комуникация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4" y="3323046"/>
            <a:ext cx="2133598" cy="2310382"/>
          </a:xfrm>
          <a:prstGeom prst="rect">
            <a:avLst/>
          </a:prstGeom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203752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i = 0; i &lt;= 10; 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0414" y="3323046"/>
            <a:ext cx="2133598" cy="231038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16478" y="5715000"/>
            <a:ext cx="70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C#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47213" y="5648980"/>
            <a:ext cx="102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PHP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203752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for($i = 0; $i &lt;= 10; $i++)</a:t>
            </a:r>
            <a:endParaRPr lang="bg-BG" sz="26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6" grpId="0"/>
      <p:bldP spid="2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1206</Words>
  <Application>Microsoft Office PowerPoint</Application>
  <PresentationFormat>По избор</PresentationFormat>
  <Paragraphs>231</Paragraphs>
  <Slides>33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Първи стъпки в кодирането</vt:lpstr>
      <vt:lpstr>Съдържание</vt:lpstr>
      <vt:lpstr>Какво означава "да програмираме"?</vt:lpstr>
      <vt:lpstr>Какво означава "програмиране"?</vt:lpstr>
      <vt:lpstr>Компютърни програми</vt:lpstr>
      <vt:lpstr>Как комуникираме?</vt:lpstr>
      <vt:lpstr>Начини за комуникация</vt:lpstr>
      <vt:lpstr>Начини за комуникация (2)</vt:lpstr>
      <vt:lpstr>Начин на комуникация (3)</vt:lpstr>
      <vt:lpstr>Начин на комуникация (4)</vt:lpstr>
      <vt:lpstr>Компютърна програма – примери</vt:lpstr>
      <vt:lpstr>Да направим конзолна програма</vt:lpstr>
      <vt:lpstr>Среда за разработка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</vt:lpstr>
      <vt:lpstr>Конзолни програмки със C#</vt:lpstr>
      <vt:lpstr>Да направим уеб приложение</vt:lpstr>
      <vt:lpstr>Конзолни и уеб приложения</vt:lpstr>
      <vt:lpstr>Създаване на уеб приложение</vt:lpstr>
      <vt:lpstr>Създаване на уеб приложение (2)</vt:lpstr>
      <vt:lpstr>Създаване на изглед: Index.cshtml</vt:lpstr>
      <vt:lpstr>Създаване на действие: HomeCntroller.cs</vt:lpstr>
      <vt:lpstr>Стартиране на уеб приложението</vt:lpstr>
      <vt:lpstr>Изграждане на уеб приложение</vt:lpstr>
      <vt:lpstr>Какво научихме днес?</vt:lpstr>
      <vt:lpstr>Първи стъпки в кодирането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2017-11-14T10:32:58Z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