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477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15" r:id="rId12"/>
    <p:sldId id="462" r:id="rId13"/>
    <p:sldId id="463" r:id="rId14"/>
    <p:sldId id="464" r:id="rId15"/>
    <p:sldId id="465" r:id="rId16"/>
    <p:sldId id="466" r:id="rId17"/>
    <p:sldId id="435" r:id="rId18"/>
    <p:sldId id="467" r:id="rId19"/>
    <p:sldId id="437" r:id="rId20"/>
    <p:sldId id="468" r:id="rId21"/>
    <p:sldId id="469" r:id="rId22"/>
    <p:sldId id="439" r:id="rId23"/>
    <p:sldId id="441" r:id="rId24"/>
    <p:sldId id="470" r:id="rId25"/>
    <p:sldId id="471" r:id="rId26"/>
    <p:sldId id="442" r:id="rId27"/>
    <p:sldId id="472" r:id="rId28"/>
    <p:sldId id="473" r:id="rId29"/>
    <p:sldId id="444" r:id="rId30"/>
    <p:sldId id="445" r:id="rId31"/>
    <p:sldId id="446" r:id="rId32"/>
    <p:sldId id="448" r:id="rId33"/>
    <p:sldId id="427" r:id="rId34"/>
    <p:sldId id="474" r:id="rId35"/>
    <p:sldId id="476" r:id="rId36"/>
    <p:sldId id="413" r:id="rId37"/>
    <p:sldId id="475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836392-2604-412A-8255-13D8638E1962}">
          <p14:sldIdLst>
            <p14:sldId id="274"/>
            <p14:sldId id="477"/>
            <p14:sldId id="455"/>
          </p14:sldIdLst>
        </p14:section>
        <p14:section name="Инкрементация и декрементация" id="{F7012703-27E7-4304-8453-173738396D9B}">
          <p14:sldIdLst>
            <p14:sldId id="456"/>
            <p14:sldId id="457"/>
            <p14:sldId id="458"/>
            <p14:sldId id="459"/>
            <p14:sldId id="460"/>
          </p14:sldIdLst>
        </p14:section>
        <p14:section name="Конструкция на for-цикъл" id="{03E56469-9770-497C-A23F-32F97D7AE463}">
          <p14:sldIdLst>
            <p14:sldId id="461"/>
            <p14:sldId id="415"/>
            <p14:sldId id="462"/>
            <p14:sldId id="463"/>
            <p14:sldId id="464"/>
            <p14:sldId id="465"/>
            <p14:sldId id="466"/>
            <p14:sldId id="435"/>
            <p14:sldId id="467"/>
            <p14:sldId id="437"/>
            <p14:sldId id="468"/>
            <p14:sldId id="469"/>
            <p14:sldId id="439"/>
          </p14:sldIdLst>
        </p14:section>
        <p14:section name="Задачи с цикли" id="{4937414F-ED73-4485-8BCB-D0B1FFC63926}">
          <p14:sldIdLst>
            <p14:sldId id="441"/>
            <p14:sldId id="470"/>
            <p14:sldId id="471"/>
            <p14:sldId id="442"/>
            <p14:sldId id="472"/>
            <p14:sldId id="473"/>
            <p14:sldId id="444"/>
            <p14:sldId id="445"/>
            <p14:sldId id="446"/>
            <p14:sldId id="448"/>
          </p14:sldIdLst>
        </p14:section>
        <p14:section name="Какво научихме днес?" id="{5AD64692-6CE9-4DEA-AB3B-2F50C84A5AF2}">
          <p14:sldIdLst>
            <p14:sldId id="427"/>
            <p14:sldId id="474"/>
            <p14:sldId id="476"/>
            <p14:sldId id="413"/>
            <p14:sldId id="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68" d="100"/>
          <a:sy n="68" d="100"/>
        </p:scale>
        <p:origin x="90" y="1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5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3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0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6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40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62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85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52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0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55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2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9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24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88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417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5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7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1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8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4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8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65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4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2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8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507865" y="3620889"/>
            <a:ext cx="192603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</a:t>
            </a:r>
            <a:r>
              <a:rPr lang="bg-BG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овторения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B690BE-C0F6-4280-AB59-3B1BE24780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9" y="2362200"/>
            <a:ext cx="2212117" cy="551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1825" y="3824021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50912" y="3762681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3046" y="2810179"/>
            <a:ext cx="1967753" cy="849021"/>
          </a:xfrm>
          <a:prstGeom prst="wedgeRoundRectCallout">
            <a:avLst>
              <a:gd name="adj1" fmla="val -33295"/>
              <a:gd name="adj2" fmla="val 658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562809" y="2810179"/>
            <a:ext cx="1967753" cy="865666"/>
          </a:xfrm>
          <a:prstGeom prst="wedgeRoundRectCallout">
            <a:avLst>
              <a:gd name="adj1" fmla="val -49851"/>
              <a:gd name="adj2" fmla="val 68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77239" y="2918464"/>
            <a:ext cx="2933797" cy="800799"/>
          </a:xfrm>
          <a:prstGeom prst="wedgeRoundRectCallout">
            <a:avLst>
              <a:gd name="adj1" fmla="val -6693"/>
              <a:gd name="adj2" fmla="val 693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164" y="3936298"/>
            <a:ext cx="2823477" cy="807999"/>
          </a:xfrm>
          <a:prstGeom prst="wedgeRoundRectCallout">
            <a:avLst>
              <a:gd name="adj1" fmla="val -60127"/>
              <a:gd name="adj2" fmla="val -370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Инкрементация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индекса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574023" y="5318258"/>
            <a:ext cx="5116978" cy="807999"/>
          </a:xfrm>
          <a:prstGeom prst="wedgeRoundRectCallout">
            <a:avLst>
              <a:gd name="adj1" fmla="val -53617"/>
              <a:gd name="adj2" fmla="val -41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Тяло: блок от 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числата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1, 100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bg-BG" sz="3000" dirty="0"/>
              <a:t>, всяко на нов ред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Решение: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8414" y="3232975"/>
            <a:ext cx="106679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5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Извежда числата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[1, 1000]</a:t>
            </a:r>
            <a:r>
              <a:rPr lang="en-US" dirty="0"/>
              <a:t>, </a:t>
            </a:r>
            <a:r>
              <a:rPr lang="bg-BG" dirty="0"/>
              <a:t>които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завършват на 7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3151268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% 10 == 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58824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8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5" y="1170999"/>
            <a:ext cx="11804822" cy="5570355"/>
          </a:xfrm>
        </p:spPr>
        <p:txBody>
          <a:bodyPr/>
          <a:lstStyle/>
          <a:p>
            <a:r>
              <a:rPr lang="bg-BG" dirty="0"/>
              <a:t>Символите, които използваме се представят като числа</a:t>
            </a:r>
          </a:p>
          <a:p>
            <a:pPr lvl="1"/>
            <a:r>
              <a:rPr lang="bg-BG" dirty="0"/>
              <a:t>Поместени са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ASCII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таблицата</a:t>
            </a:r>
          </a:p>
          <a:p>
            <a:r>
              <a:rPr lang="bg-BG" dirty="0"/>
              <a:t>Примери</a:t>
            </a:r>
            <a:r>
              <a:rPr lang="en-US" dirty="0"/>
              <a:t> (</a:t>
            </a:r>
            <a:r>
              <a:rPr lang="bg-BG" dirty="0"/>
              <a:t>знак и неговата </a:t>
            </a:r>
            <a:r>
              <a:rPr lang="en-US" dirty="0"/>
              <a:t>ASCII </a:t>
            </a:r>
            <a:r>
              <a:rPr lang="bg-BG" dirty="0"/>
              <a:t>стойност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1412" y="3715232"/>
            <a:ext cx="2450010" cy="609398"/>
            <a:chOff x="1141412" y="3715232"/>
            <a:chExt cx="2450010" cy="609398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E4FC836-9763-424E-A15A-78D3A5E7E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3715232"/>
              <a:ext cx="864422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FE19C38-D408-4FFA-BEA3-DEF1BD79DBAB}"/>
                </a:ext>
              </a:extLst>
            </p:cNvPr>
            <p:cNvSpPr/>
            <p:nvPr/>
          </p:nvSpPr>
          <p:spPr>
            <a:xfrm>
              <a:off x="2214017" y="3864609"/>
              <a:ext cx="304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92E4B07-3D92-45B2-93F5-74901F4EC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000" y="3730777"/>
              <a:ext cx="864422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97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41412" y="4984600"/>
            <a:ext cx="2425021" cy="572464"/>
            <a:chOff x="1141412" y="4984600"/>
            <a:chExt cx="2425021" cy="572464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324DB6C6-0DFD-4B53-8A17-8481BA82B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984600"/>
              <a:ext cx="864422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2A11FB7-DF78-4B95-9F33-C0F7BFA6F888}"/>
                </a:ext>
              </a:extLst>
            </p:cNvPr>
            <p:cNvSpPr/>
            <p:nvPr/>
          </p:nvSpPr>
          <p:spPr>
            <a:xfrm>
              <a:off x="2231358" y="5099998"/>
              <a:ext cx="245128" cy="3416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12F3CD2A-1E20-41E4-BD73-CCD18BACE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011" y="4984600"/>
              <a:ext cx="864422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64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31948" y="4978308"/>
            <a:ext cx="2484086" cy="578153"/>
            <a:chOff x="4931948" y="4978308"/>
            <a:chExt cx="2484086" cy="578153"/>
          </a:xfrm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D944AB8-93C3-47E1-84BF-672D81FC7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948" y="4983997"/>
              <a:ext cx="864422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B96050E-4F57-4890-8E0E-87F00103E038}"/>
                </a:ext>
              </a:extLst>
            </p:cNvPr>
            <p:cNvSpPr/>
            <p:nvPr/>
          </p:nvSpPr>
          <p:spPr>
            <a:xfrm>
              <a:off x="6021591" y="5112140"/>
              <a:ext cx="304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CDDEEFF1-1497-4F27-86FA-42D28640B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2" y="4978308"/>
              <a:ext cx="864422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31948" y="3730777"/>
            <a:ext cx="2484086" cy="572464"/>
            <a:chOff x="4931948" y="3730777"/>
            <a:chExt cx="2484086" cy="572464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9464E493-7F92-4663-A4AB-3AE0D1323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948" y="3730777"/>
              <a:ext cx="864422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D8942F8-649E-4F1C-82EF-2ABA540929AF}"/>
                </a:ext>
              </a:extLst>
            </p:cNvPr>
            <p:cNvSpPr/>
            <p:nvPr/>
          </p:nvSpPr>
          <p:spPr>
            <a:xfrm>
              <a:off x="6021591" y="3864609"/>
              <a:ext cx="304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75DC337B-522E-41CD-93DA-C44E6FAA4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2" y="3730777"/>
              <a:ext cx="864422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65</a:t>
              </a:r>
            </a:p>
          </p:txBody>
        </p:sp>
      </p:grpSp>
      <p:pic>
        <p:nvPicPr>
          <p:cNvPr id="22" name="Picture 1" descr="C:\Trash\search-ic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3499338"/>
            <a:ext cx="2311554" cy="2420761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1350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 Извежда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a,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z]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3296227"/>
            <a:ext cx="109728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Console.WriteLine("Latin alphabet:");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 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Console.WriteLine(" " + letter);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/>
              <a:t>Извежда пресметнатата сума</a:t>
            </a:r>
            <a:endParaRPr lang="en-US" dirty="0"/>
          </a:p>
          <a:p>
            <a:pPr lvl="1"/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915433" y="4597955"/>
            <a:ext cx="2370160" cy="1676401"/>
            <a:chOff x="4915433" y="4597955"/>
            <a:chExt cx="2370160" cy="167640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915433" y="4599408"/>
              <a:ext cx="914399" cy="16749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493214" y="4597955"/>
              <a:ext cx="792379" cy="16764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952891" y="5492722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4747" y="4599408"/>
            <a:ext cx="2528486" cy="1447799"/>
            <a:chOff x="914747" y="4599408"/>
            <a:chExt cx="2528486" cy="1447799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14747" y="4600858"/>
              <a:ext cx="914399" cy="1446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50854" y="4599408"/>
              <a:ext cx="792379" cy="14477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981183" y="518121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554494" y="4588671"/>
            <a:ext cx="2370160" cy="2132831"/>
            <a:chOff x="8554494" y="4588671"/>
            <a:chExt cx="2370160" cy="2132831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554494" y="4590123"/>
              <a:ext cx="914399" cy="21313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132275" y="4588671"/>
              <a:ext cx="792379" cy="213283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579312" y="5483438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9314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47800"/>
            <a:ext cx="103632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80212" y="2338624"/>
            <a:ext cx="3352800" cy="983874"/>
          </a:xfrm>
          <a:prstGeom prst="wedgeRoundRectCallout">
            <a:avLst>
              <a:gd name="adj1" fmla="val -54822"/>
              <a:gd name="adj2" fmla="val 475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четем данни в цикъл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0478" y="3801174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sum += num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498216" y="4590276"/>
            <a:ext cx="2378464" cy="1828005"/>
            <a:chOff x="4498216" y="4590276"/>
            <a:chExt cx="2378464" cy="182800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498216" y="4591728"/>
              <a:ext cx="914399" cy="1826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084301" y="4590276"/>
              <a:ext cx="792379" cy="18280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530330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1831" y="4933903"/>
            <a:ext cx="2370160" cy="1447004"/>
            <a:chOff x="1001831" y="4933903"/>
            <a:chExt cx="2370160" cy="144700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01831" y="4935353"/>
              <a:ext cx="914399" cy="1445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579612" y="4933903"/>
              <a:ext cx="792379" cy="14470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021479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29227" y="4251935"/>
            <a:ext cx="2631936" cy="2166346"/>
            <a:chOff x="8629227" y="4251935"/>
            <a:chExt cx="2631936" cy="216634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629227" y="4286928"/>
              <a:ext cx="914399" cy="21313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468784" y="4251935"/>
              <a:ext cx="792379" cy="21328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777605" y="5504278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05496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int.MinValue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1;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 &gt; max)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498216" y="4590276"/>
            <a:ext cx="2378464" cy="1828005"/>
            <a:chOff x="4498216" y="4590276"/>
            <a:chExt cx="2378464" cy="182800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498216" y="4591728"/>
              <a:ext cx="914399" cy="1826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084301" y="4590276"/>
              <a:ext cx="792379" cy="18280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-30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530330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1831" y="4933903"/>
            <a:ext cx="2370160" cy="1447004"/>
            <a:chOff x="1001831" y="4933903"/>
            <a:chExt cx="2370160" cy="144700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01831" y="4935353"/>
              <a:ext cx="914399" cy="1445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579612" y="4933903"/>
              <a:ext cx="792379" cy="14470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021479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29227" y="4251935"/>
            <a:ext cx="2631936" cy="2166346"/>
            <a:chOff x="8629227" y="4251935"/>
            <a:chExt cx="2631936" cy="216634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629227" y="4286928"/>
              <a:ext cx="914399" cy="21313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468784" y="4251935"/>
              <a:ext cx="792379" cy="21328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777605" y="5504278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4574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7758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133600"/>
            <a:ext cx="103632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int.MaxValue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"Biggest number".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</a:t>
            </a:r>
            <a:r>
              <a:rPr lang="en-US" sz="3000" dirty="0"/>
              <a:t>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и десните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36761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– условие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16961" y="2322281"/>
            <a:ext cx="4333834" cy="2231409"/>
            <a:chOff x="1155973" y="2779799"/>
            <a:chExt cx="4333834" cy="2231409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155973" y="2779799"/>
              <a:ext cx="761999" cy="22299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90</a:t>
              </a: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40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581354" y="2779799"/>
              <a:ext cx="2908453" cy="22314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Yes, sum = 100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985929" y="3272316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04171" y="2334789"/>
            <a:ext cx="4234511" cy="2204942"/>
            <a:chOff x="6640737" y="2792307"/>
            <a:chExt cx="4234511" cy="2204942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640737" y="2793069"/>
              <a:ext cx="851410" cy="22041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319456" y="2792307"/>
              <a:ext cx="2555792" cy="22049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No, diff = 1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7726996" y="3285586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14808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Лява </a:t>
            </a:r>
            <a:r>
              <a:rPr lang="bg-BG" noProof="1"/>
              <a:t>и дясна сума – решение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90600"/>
            <a:ext cx="10493756" cy="50690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(leftSum == rightSum)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Console.WriteLine("No, diff = " +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Math.Abs(rightSum - leftSum));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</a:t>
            </a:r>
            <a:r>
              <a:rPr lang="en-US" sz="3000" dirty="0"/>
              <a:t>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на брой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143785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0412" y="1981201"/>
            <a:ext cx="3200400" cy="2188919"/>
            <a:chOff x="739875" y="2438400"/>
            <a:chExt cx="3200400" cy="2188919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39875" y="2439850"/>
              <a:ext cx="761999" cy="21874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  <a:endPara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65256" y="2438400"/>
              <a:ext cx="1775019" cy="21888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Yes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= 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596560" y="3397079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46612" y="1981200"/>
            <a:ext cx="3124200" cy="2189567"/>
            <a:chOff x="4626075" y="2438399"/>
            <a:chExt cx="3124200" cy="2189567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626075" y="2438399"/>
              <a:ext cx="743226" cy="21895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</a:t>
              </a:r>
              <a:endPara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032683" y="2438400"/>
              <a:ext cx="1717592" cy="21888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Diff = 1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472392" y="3400491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456612" y="1947530"/>
            <a:ext cx="3124200" cy="2189567"/>
            <a:chOff x="8436075" y="2404729"/>
            <a:chExt cx="3124200" cy="218956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436075" y="2404729"/>
              <a:ext cx="743226" cy="21895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842683" y="2404730"/>
              <a:ext cx="1717592" cy="21888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Diff = 2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282392" y="3366821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0341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решение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14400"/>
            <a:ext cx="10493756" cy="5222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oddSum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 2 == 0) 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997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въвежда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(стринг)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660" y="4673587"/>
            <a:ext cx="2719408" cy="524670"/>
            <a:chOff x="556660" y="4673587"/>
            <a:chExt cx="2719408" cy="52467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56660" y="4675037"/>
              <a:ext cx="143494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ll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o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846164" y="4673587"/>
              <a:ext cx="42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190283" y="4782797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2+4 = 6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917308" y="4691176"/>
            <a:ext cx="2348370" cy="524670"/>
            <a:chOff x="6917308" y="4691176"/>
            <a:chExt cx="2348370" cy="524670"/>
          </a:xfrm>
        </p:grpSpPr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6917308" y="4692626"/>
              <a:ext cx="106390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8835774" y="4691176"/>
              <a:ext cx="42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8179893" y="4800386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3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6660" y="5536152"/>
            <a:ext cx="2719408" cy="524670"/>
            <a:chOff x="556660" y="5536152"/>
            <a:chExt cx="2719408" cy="524670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56660" y="5537602"/>
              <a:ext cx="143494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mb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oo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846164" y="5536152"/>
              <a:ext cx="42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2190283" y="5645362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1+4+4 = 9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917308" y="5553741"/>
            <a:ext cx="2348370" cy="524670"/>
            <a:chOff x="6917308" y="5553741"/>
            <a:chExt cx="2348370" cy="524670"/>
          </a:xfrm>
        </p:grpSpPr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6917308" y="5555191"/>
              <a:ext cx="106390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ee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8835774" y="5553741"/>
              <a:ext cx="42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8179893" y="5662951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2+2 = 4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/>
      <p:bldP spid="47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dirty="0"/>
              <a:t>Увеличаване и намаляване на стойността на променливи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For-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78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– решение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51121"/>
            <a:ext cx="10493756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input.Length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(input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cases for other vowels.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Console.WriteLine("Vowels sum = " + sum);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290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https://judge.softuni.bg/Contests/Practice/Index/154#8</a:t>
            </a:r>
            <a:r>
              <a:rPr lang="en-US" dirty="0"/>
              <a:t> 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56058" y="1151120"/>
            <a:ext cx="3786553" cy="888445"/>
          </a:xfrm>
          <a:prstGeom prst="wedgeRoundRectCallout">
            <a:avLst>
              <a:gd name="adj1" fmla="val -54913"/>
              <a:gd name="adj2" fmla="val 447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вземем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дължината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текста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30890" y="2592100"/>
            <a:ext cx="3363722" cy="983874"/>
          </a:xfrm>
          <a:prstGeom prst="wedgeRoundRectCallout">
            <a:avLst>
              <a:gd name="adj1" fmla="val -58311"/>
              <a:gd name="adj2" fmla="val -47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вземем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символ по индекс</a:t>
            </a:r>
          </a:p>
        </p:txBody>
      </p:sp>
    </p:spTree>
    <p:extLst>
      <p:ext uri="{BB962C8B-B14F-4D97-AF65-F5344CB8AC3E}">
        <p14:creationId xmlns:p14="http://schemas.microsoft.com/office/powerpoint/2010/main" val="7985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  <p:pic>
        <p:nvPicPr>
          <p:cNvPr id="9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25" y="2034163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4147" y="2068922"/>
            <a:ext cx="1929602" cy="192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инкрементираме</a:t>
            </a:r>
            <a:r>
              <a:rPr lang="bg-BG" sz="3200" dirty="0"/>
              <a:t>/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декрементираме</a:t>
            </a:r>
            <a:r>
              <a:rPr lang="bg-BG" sz="3200" dirty="0"/>
              <a:t> числови стойности</a:t>
            </a: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8012" y="4692049"/>
            <a:ext cx="6837072" cy="1978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812" y="2215899"/>
            <a:ext cx="1322453" cy="97959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2057400"/>
            <a:ext cx="6837072" cy="1978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0497" y="367418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Можем да вземем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символ по индекс </a:t>
            </a:r>
            <a:r>
              <a:rPr lang="bg-BG" sz="3200" dirty="0"/>
              <a:t>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8012" y="1784075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var num = int.Parse(Console.ReadLine());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717" y="3216139"/>
            <a:ext cx="1322453" cy="97959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08012" y="4419600"/>
            <a:ext cx="7924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text = "text";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symbol = text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[2]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Console.WriteLine(symbol);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33841" y="3892897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26434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05505"/>
            <a:ext cx="10363200" cy="1568497"/>
          </a:xfrm>
        </p:spPr>
        <p:txBody>
          <a:bodyPr/>
          <a:lstStyle/>
          <a:p>
            <a:r>
              <a:rPr lang="bg-BG" dirty="0"/>
              <a:t>Увеличаване и намаляване на стойността 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43622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нкрементиране</a:t>
            </a:r>
            <a:r>
              <a:rPr lang="ru-RU" dirty="0"/>
              <a:t> – увеличаването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инкрементиране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03110"/>
              </p:ext>
            </p:extLst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++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Увеличава стойността с единица и връща "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</a:rPr>
                        <a:t>а"</a:t>
                      </a:r>
                      <a:endParaRPr lang="en-US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а++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"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а"</a:t>
                      </a:r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 и увеличава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27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-инкрементация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428" y="1893502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9610" y="241780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88" y="4545137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9609" y="505736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9610" y="290635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9610" y="559341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157" y="3352800"/>
            <a:ext cx="2761409" cy="27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Декрементиране</a:t>
            </a:r>
            <a:r>
              <a:rPr lang="ru-RU" dirty="0"/>
              <a:t> – намаляването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декрементиране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Намалява стойността с единица и връща "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</a:rPr>
                        <a:t>а"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"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</a:rPr>
                        <a:t>а"</a:t>
                      </a:r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 и намалява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0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899266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835503" y="243996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4605750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835501" y="514128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835502" y="562668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835502" y="2931625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157" y="3352800"/>
            <a:ext cx="2761409" cy="27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bg-BG" b="1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12" y="111799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3038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2481</Words>
  <Application>Microsoft Office PowerPoint</Application>
  <PresentationFormat>По избор</PresentationFormat>
  <Paragraphs>507</Paragraphs>
  <Slides>36</Slides>
  <Notes>24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Имате въпроси?</vt:lpstr>
      <vt:lpstr>Съдържание</vt:lpstr>
      <vt:lpstr>Увеличаване и намаляване на стойността на променливи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Повторения (цикли) – for-цикъл</vt:lpstr>
      <vt:lpstr>Числа от 1 до 100 </vt:lpstr>
      <vt:lpstr>Числа до 1000, завършващи на 7</vt:lpstr>
      <vt:lpstr>ASCII таблица</vt:lpstr>
      <vt:lpstr>Всички латински букви - условие</vt:lpstr>
      <vt:lpstr>Сумиране на числа - условие</vt:lpstr>
      <vt:lpstr>Сумиране на числа - решение</vt:lpstr>
      <vt:lpstr>Най-голямо число - условие</vt:lpstr>
      <vt:lpstr>Най-голямо число - решение</vt:lpstr>
      <vt:lpstr>Най-малко число - условие</vt:lpstr>
      <vt:lpstr>Най-малко число - решение</vt:lpstr>
      <vt:lpstr>Повторения на блокове код</vt:lpstr>
      <vt:lpstr>Задачи с цикли</vt:lpstr>
      <vt:lpstr>Лява и дясна сума - условие</vt:lpstr>
      <vt:lpstr>Лява и дясна сума – условие (2)</vt:lpstr>
      <vt:lpstr>Лява и дясна сума – решение</vt:lpstr>
      <vt:lpstr>Четна / нечетна сума - условие</vt:lpstr>
      <vt:lpstr>Четна / нечетна сума – условие (2)</vt:lpstr>
      <vt:lpstr>Четна / нечетна сума – решение</vt:lpstr>
      <vt:lpstr>Сумиране на гласните букви - условие</vt:lpstr>
      <vt:lpstr>Сумиране на гласни букви – решение </vt:lpstr>
      <vt:lpstr>Задачи с цикли</vt:lpstr>
      <vt:lpstr>Какво научихме днес?</vt:lpstr>
      <vt:lpstr>Какво научихме днес? (2)</vt:lpstr>
      <vt:lpstr>Повторения (цикли)</vt:lpstr>
      <vt:lpstr>Лиценз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2017-11-04T16:30:46Z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