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56" r:id="rId5"/>
    <p:sldId id="276" r:id="rId6"/>
    <p:sldId id="257" r:id="rId7"/>
    <p:sldId id="258" r:id="rId8"/>
    <p:sldId id="277" r:id="rId9"/>
    <p:sldId id="278" r:id="rId10"/>
    <p:sldId id="279" r:id="rId11"/>
    <p:sldId id="280" r:id="rId12"/>
    <p:sldId id="281" r:id="rId13"/>
    <p:sldId id="259" r:id="rId14"/>
    <p:sldId id="261" r:id="rId15"/>
    <p:sldId id="282" r:id="rId16"/>
    <p:sldId id="283" r:id="rId17"/>
    <p:sldId id="284" r:id="rId18"/>
    <p:sldId id="285" r:id="rId19"/>
    <p:sldId id="286" r:id="rId20"/>
    <p:sldId id="287" r:id="rId21"/>
    <p:sldId id="288" r:id="rId22"/>
    <p:sldId id="289" r:id="rId23"/>
    <p:sldId id="295" r:id="rId24"/>
    <p:sldId id="290" r:id="rId25"/>
    <p:sldId id="291" r:id="rId26"/>
    <p:sldId id="292" r:id="rId27"/>
    <p:sldId id="293" r:id="rId28"/>
    <p:sldId id="275" r:id="rId29"/>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96" d="100"/>
          <a:sy n="96" d="100"/>
        </p:scale>
        <p:origin x="3558"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129C17-9205-4554-BF5C-070656C216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B41E939-D5BE-4B7F-BCD2-05DCC4E5E8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B1389FC-84BB-41A0-BC92-057C08DC342F}" type="datetime1">
              <a:rPr lang="en-GB" smtClean="0"/>
              <a:t>16/12/2023</a:t>
            </a:fld>
            <a:endParaRPr lang="en-GB" dirty="0"/>
          </a:p>
        </p:txBody>
      </p:sp>
      <p:sp>
        <p:nvSpPr>
          <p:cNvPr id="4" name="Footer Placeholder 3">
            <a:extLst>
              <a:ext uri="{FF2B5EF4-FFF2-40B4-BE49-F238E27FC236}">
                <a16:creationId xmlns:a16="http://schemas.microsoft.com/office/drawing/2014/main" id="{F61800B1-1D76-46D4-ADAF-FD5EA7AFBE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FCBFA674-DC58-422B-8963-09FD1B05ED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A42FE58-2C2A-433E-A3EF-B39ACF97315A}" type="slidenum">
              <a:rPr lang="en-GB" smtClean="0"/>
              <a:t>‹#›</a:t>
            </a:fld>
            <a:endParaRPr lang="en-GB"/>
          </a:p>
        </p:txBody>
      </p:sp>
    </p:spTree>
    <p:extLst>
      <p:ext uri="{BB962C8B-B14F-4D97-AF65-F5344CB8AC3E}">
        <p14:creationId xmlns:p14="http://schemas.microsoft.com/office/powerpoint/2010/main" val="36635657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09B039-1C6C-4DB3-861A-76F1FF2AC578}" type="datetime1">
              <a:rPr lang="en-GB" noProof="0" smtClean="0"/>
              <a:pPr/>
              <a:t>16/12/2023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97DC217-DF71-1A49-B3EA-559F1F43B0FF}" type="slidenum">
              <a:rPr lang="en-GB" noProof="0" smtClean="0"/>
              <a:t>‹#›</a:t>
            </a:fld>
            <a:endParaRPr lang="en-GB" noProof="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noProof="0"/>
          </a:p>
        </p:txBody>
      </p:sp>
      <p:sp>
        <p:nvSpPr>
          <p:cNvPr id="4" name="Slide Number Placeholder 3"/>
          <p:cNvSpPr>
            <a:spLocks noGrp="1"/>
          </p:cNvSpPr>
          <p:nvPr>
            <p:ph type="sldNum" sz="quarter" idx="5"/>
          </p:nvPr>
        </p:nvSpPr>
        <p:spPr/>
        <p:txBody>
          <a:bodyPr rtlCol="0"/>
          <a:lstStyle/>
          <a:p>
            <a:pPr rtl="0"/>
            <a:fld id="{F97DC217-DF71-1A49-B3EA-559F1F43B0FF}" type="slidenum">
              <a:rPr lang="en-GB" smtClean="0"/>
              <a:t>1</a:t>
            </a:fld>
            <a:endParaRPr lang="en-GB"/>
          </a:p>
        </p:txBody>
      </p:sp>
    </p:spTree>
    <p:extLst>
      <p:ext uri="{BB962C8B-B14F-4D97-AF65-F5344CB8AC3E}">
        <p14:creationId xmlns:p14="http://schemas.microsoft.com/office/powerpoint/2010/main" val="4277724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10</a:t>
            </a:fld>
            <a:endParaRPr lang="en-GB"/>
          </a:p>
        </p:txBody>
      </p:sp>
    </p:spTree>
    <p:extLst>
      <p:ext uri="{BB962C8B-B14F-4D97-AF65-F5344CB8AC3E}">
        <p14:creationId xmlns:p14="http://schemas.microsoft.com/office/powerpoint/2010/main" val="1255847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11</a:t>
            </a:fld>
            <a:endParaRPr lang="en-GB"/>
          </a:p>
        </p:txBody>
      </p:sp>
    </p:spTree>
    <p:extLst>
      <p:ext uri="{BB962C8B-B14F-4D97-AF65-F5344CB8AC3E}">
        <p14:creationId xmlns:p14="http://schemas.microsoft.com/office/powerpoint/2010/main" val="3278226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12</a:t>
            </a:fld>
            <a:endParaRPr lang="en-GB"/>
          </a:p>
        </p:txBody>
      </p:sp>
    </p:spTree>
    <p:extLst>
      <p:ext uri="{BB962C8B-B14F-4D97-AF65-F5344CB8AC3E}">
        <p14:creationId xmlns:p14="http://schemas.microsoft.com/office/powerpoint/2010/main" val="1068470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13</a:t>
            </a:fld>
            <a:endParaRPr lang="en-GB"/>
          </a:p>
        </p:txBody>
      </p:sp>
    </p:spTree>
    <p:extLst>
      <p:ext uri="{BB962C8B-B14F-4D97-AF65-F5344CB8AC3E}">
        <p14:creationId xmlns:p14="http://schemas.microsoft.com/office/powerpoint/2010/main" val="3698659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14</a:t>
            </a:fld>
            <a:endParaRPr lang="en-GB"/>
          </a:p>
        </p:txBody>
      </p:sp>
    </p:spTree>
    <p:extLst>
      <p:ext uri="{BB962C8B-B14F-4D97-AF65-F5344CB8AC3E}">
        <p14:creationId xmlns:p14="http://schemas.microsoft.com/office/powerpoint/2010/main" val="3334124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15</a:t>
            </a:fld>
            <a:endParaRPr lang="en-GB"/>
          </a:p>
        </p:txBody>
      </p:sp>
    </p:spTree>
    <p:extLst>
      <p:ext uri="{BB962C8B-B14F-4D97-AF65-F5344CB8AC3E}">
        <p14:creationId xmlns:p14="http://schemas.microsoft.com/office/powerpoint/2010/main" val="3365976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16</a:t>
            </a:fld>
            <a:endParaRPr lang="en-GB"/>
          </a:p>
        </p:txBody>
      </p:sp>
    </p:spTree>
    <p:extLst>
      <p:ext uri="{BB962C8B-B14F-4D97-AF65-F5344CB8AC3E}">
        <p14:creationId xmlns:p14="http://schemas.microsoft.com/office/powerpoint/2010/main" val="2957697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17</a:t>
            </a:fld>
            <a:endParaRPr lang="en-GB"/>
          </a:p>
        </p:txBody>
      </p:sp>
    </p:spTree>
    <p:extLst>
      <p:ext uri="{BB962C8B-B14F-4D97-AF65-F5344CB8AC3E}">
        <p14:creationId xmlns:p14="http://schemas.microsoft.com/office/powerpoint/2010/main" val="41684777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18</a:t>
            </a:fld>
            <a:endParaRPr lang="en-GB"/>
          </a:p>
        </p:txBody>
      </p:sp>
    </p:spTree>
    <p:extLst>
      <p:ext uri="{BB962C8B-B14F-4D97-AF65-F5344CB8AC3E}">
        <p14:creationId xmlns:p14="http://schemas.microsoft.com/office/powerpoint/2010/main" val="2687360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19</a:t>
            </a:fld>
            <a:endParaRPr lang="en-GB"/>
          </a:p>
        </p:txBody>
      </p:sp>
    </p:spTree>
    <p:extLst>
      <p:ext uri="{BB962C8B-B14F-4D97-AF65-F5344CB8AC3E}">
        <p14:creationId xmlns:p14="http://schemas.microsoft.com/office/powerpoint/2010/main" val="608060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noProof="0"/>
          </a:p>
        </p:txBody>
      </p:sp>
      <p:sp>
        <p:nvSpPr>
          <p:cNvPr id="4" name="Slide Number Placeholder 3"/>
          <p:cNvSpPr>
            <a:spLocks noGrp="1"/>
          </p:cNvSpPr>
          <p:nvPr>
            <p:ph type="sldNum" sz="quarter" idx="5"/>
          </p:nvPr>
        </p:nvSpPr>
        <p:spPr/>
        <p:txBody>
          <a:bodyPr rtlCol="0"/>
          <a:lstStyle/>
          <a:p>
            <a:pPr rtl="0"/>
            <a:fld id="{F97DC217-DF71-1A49-B3EA-559F1F43B0FF}" type="slidenum">
              <a:rPr lang="en-GB" smtClean="0"/>
              <a:t>2</a:t>
            </a:fld>
            <a:endParaRPr lang="en-GB"/>
          </a:p>
        </p:txBody>
      </p:sp>
    </p:spTree>
    <p:extLst>
      <p:ext uri="{BB962C8B-B14F-4D97-AF65-F5344CB8AC3E}">
        <p14:creationId xmlns:p14="http://schemas.microsoft.com/office/powerpoint/2010/main" val="3052064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20</a:t>
            </a:fld>
            <a:endParaRPr lang="en-GB"/>
          </a:p>
        </p:txBody>
      </p:sp>
    </p:spTree>
    <p:extLst>
      <p:ext uri="{BB962C8B-B14F-4D97-AF65-F5344CB8AC3E}">
        <p14:creationId xmlns:p14="http://schemas.microsoft.com/office/powerpoint/2010/main" val="13655871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21</a:t>
            </a:fld>
            <a:endParaRPr lang="en-GB"/>
          </a:p>
        </p:txBody>
      </p:sp>
    </p:spTree>
    <p:extLst>
      <p:ext uri="{BB962C8B-B14F-4D97-AF65-F5344CB8AC3E}">
        <p14:creationId xmlns:p14="http://schemas.microsoft.com/office/powerpoint/2010/main" val="2168664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22</a:t>
            </a:fld>
            <a:endParaRPr lang="en-GB"/>
          </a:p>
        </p:txBody>
      </p:sp>
    </p:spTree>
    <p:extLst>
      <p:ext uri="{BB962C8B-B14F-4D97-AF65-F5344CB8AC3E}">
        <p14:creationId xmlns:p14="http://schemas.microsoft.com/office/powerpoint/2010/main" val="3552391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23</a:t>
            </a:fld>
            <a:endParaRPr lang="en-GB"/>
          </a:p>
        </p:txBody>
      </p:sp>
    </p:spTree>
    <p:extLst>
      <p:ext uri="{BB962C8B-B14F-4D97-AF65-F5344CB8AC3E}">
        <p14:creationId xmlns:p14="http://schemas.microsoft.com/office/powerpoint/2010/main" val="231214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25</a:t>
            </a:fld>
            <a:endParaRPr lang="en-GB"/>
          </a:p>
        </p:txBody>
      </p:sp>
    </p:spTree>
    <p:extLst>
      <p:ext uri="{BB962C8B-B14F-4D97-AF65-F5344CB8AC3E}">
        <p14:creationId xmlns:p14="http://schemas.microsoft.com/office/powerpoint/2010/main" val="1700717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3</a:t>
            </a:fld>
            <a:endParaRPr lang="en-GB"/>
          </a:p>
        </p:txBody>
      </p:sp>
    </p:spTree>
    <p:extLst>
      <p:ext uri="{BB962C8B-B14F-4D97-AF65-F5344CB8AC3E}">
        <p14:creationId xmlns:p14="http://schemas.microsoft.com/office/powerpoint/2010/main" val="527809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4</a:t>
            </a:fld>
            <a:endParaRPr lang="en-GB"/>
          </a:p>
        </p:txBody>
      </p:sp>
    </p:spTree>
    <p:extLst>
      <p:ext uri="{BB962C8B-B14F-4D97-AF65-F5344CB8AC3E}">
        <p14:creationId xmlns:p14="http://schemas.microsoft.com/office/powerpoint/2010/main" val="964244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5</a:t>
            </a:fld>
            <a:endParaRPr lang="en-GB"/>
          </a:p>
        </p:txBody>
      </p:sp>
    </p:spTree>
    <p:extLst>
      <p:ext uri="{BB962C8B-B14F-4D97-AF65-F5344CB8AC3E}">
        <p14:creationId xmlns:p14="http://schemas.microsoft.com/office/powerpoint/2010/main" val="3576365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6</a:t>
            </a:fld>
            <a:endParaRPr lang="en-GB"/>
          </a:p>
        </p:txBody>
      </p:sp>
    </p:spTree>
    <p:extLst>
      <p:ext uri="{BB962C8B-B14F-4D97-AF65-F5344CB8AC3E}">
        <p14:creationId xmlns:p14="http://schemas.microsoft.com/office/powerpoint/2010/main" val="281770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7</a:t>
            </a:fld>
            <a:endParaRPr lang="en-GB"/>
          </a:p>
        </p:txBody>
      </p:sp>
    </p:spTree>
    <p:extLst>
      <p:ext uri="{BB962C8B-B14F-4D97-AF65-F5344CB8AC3E}">
        <p14:creationId xmlns:p14="http://schemas.microsoft.com/office/powerpoint/2010/main" val="1917240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8</a:t>
            </a:fld>
            <a:endParaRPr lang="en-GB"/>
          </a:p>
        </p:txBody>
      </p:sp>
    </p:spTree>
    <p:extLst>
      <p:ext uri="{BB962C8B-B14F-4D97-AF65-F5344CB8AC3E}">
        <p14:creationId xmlns:p14="http://schemas.microsoft.com/office/powerpoint/2010/main" val="2706586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9</a:t>
            </a:fld>
            <a:endParaRPr lang="en-GB"/>
          </a:p>
        </p:txBody>
      </p:sp>
    </p:spTree>
    <p:extLst>
      <p:ext uri="{BB962C8B-B14F-4D97-AF65-F5344CB8AC3E}">
        <p14:creationId xmlns:p14="http://schemas.microsoft.com/office/powerpoint/2010/main" val="603660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rtlCol="0" anchor="b">
            <a:noAutofit/>
          </a:bodyPr>
          <a:lstStyle>
            <a:lvl1pPr algn="l">
              <a:defRPr sz="6000" b="1">
                <a:latin typeface="+mj-lt"/>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rtlCol="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solidFill>
                  <a:schemeClr val="bg1"/>
                </a:solidFill>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rtlCol="0" anchor="b">
            <a:noAutofit/>
          </a:bodyPr>
          <a:lstStyle>
            <a:lvl1pPr algn="l">
              <a:defRPr sz="6000" b="1">
                <a:latin typeface="+mj-lt"/>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rtlCol="0">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rtlCol="0">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r>
              <a:rPr lang="en-GB" noProof="0"/>
              <a:t>10/9/2021</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rtlCol="0" anchor="b">
            <a:noAutofit/>
          </a:bodyPr>
          <a:lstStyle>
            <a:lvl1pPr algn="l">
              <a:defRPr sz="6000" b="1">
                <a:solidFill>
                  <a:schemeClr val="bg1"/>
                </a:solidFill>
                <a:latin typeface="+mj-lt"/>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rtlCol="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rtlCol="0">
            <a:noAutofit/>
          </a:bodyPr>
          <a:lstStyle>
            <a:lvl1pPr algn="ctr">
              <a:lnSpc>
                <a:spcPct val="100000"/>
              </a:lnSpc>
              <a:defRPr sz="4600">
                <a:solidFill>
                  <a:schemeClr val="bg1"/>
                </a:solidFill>
                <a:latin typeface="+mj-lt"/>
              </a:defRPr>
            </a:lvl1pPr>
          </a:lstStyle>
          <a:p>
            <a:pPr rtl="0"/>
            <a:r>
              <a:rPr lang="en-US" noProof="0"/>
              <a:t>Click to edit Master title style</a:t>
            </a:r>
            <a:endParaRPr lang="en-GB" noProof="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en-GB" noProof="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rtlCol="0">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en-US" noProof="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en-GB" noProof="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r>
              <a:rPr lang="en-GB" noProof="0"/>
              <a:t>10/9/2021</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noAutofit/>
          </a:bodyPr>
          <a:lstStyle>
            <a:lvl1pPr>
              <a:defRPr>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rtlCol="0" anchor="b">
            <a:noAutofit/>
          </a:bodyPr>
          <a:lstStyle>
            <a:lvl1pPr>
              <a:defRPr sz="4800" b="1">
                <a:latin typeface="+mj-lt"/>
              </a:defRPr>
            </a:lvl1pPr>
          </a:lstStyle>
          <a:p>
            <a:pPr rtl="0"/>
            <a:r>
              <a:rPr lang="en-US" noProof="0"/>
              <a:t>Click to edit Master title style</a:t>
            </a:r>
            <a:endParaRPr lang="en-GB" noProof="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rtlCol="0">
            <a:noAutofit/>
          </a:bodyPr>
          <a:lstStyle>
            <a:lvl1pPr>
              <a:defRPr>
                <a:solidFill>
                  <a:schemeClr val="accent3"/>
                </a:solidFill>
                <a:latin typeface="+mn-lt"/>
              </a:defRPr>
            </a:lvl1pPr>
          </a:lstStyle>
          <a:p>
            <a:pPr rtl="0"/>
            <a:r>
              <a:rPr lang="en-GB" noProof="0"/>
              <a:t>10/9/2021</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mn-lt"/>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noProof="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rtlCol="0" anchor="b">
            <a:noAutofit/>
          </a:bodyPr>
          <a:lstStyle>
            <a:lvl1pPr>
              <a:defRPr sz="4800" b="1">
                <a:latin typeface="+mj-lt"/>
              </a:defRPr>
            </a:lvl1pPr>
          </a:lstStyle>
          <a:p>
            <a:pPr rtl="0"/>
            <a:r>
              <a:rPr lang="en-US" noProof="0"/>
              <a:t>Click to edit Master title style</a:t>
            </a:r>
            <a:endParaRPr lang="en-GB" noProof="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rtlCol="0">
            <a:noAutofit/>
          </a:bodyPr>
          <a:lstStyle>
            <a:lvl1pPr>
              <a:defRPr>
                <a:solidFill>
                  <a:schemeClr val="accent3"/>
                </a:solidFill>
                <a:latin typeface="+mn-lt"/>
              </a:defRPr>
            </a:lvl1pPr>
          </a:lstStyle>
          <a:p>
            <a:pPr rtl="0"/>
            <a:r>
              <a:rPr lang="en-GB" noProof="0"/>
              <a:t>10/9/2021</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rtlCol="0">
            <a:noAutofit/>
          </a:bodyPr>
          <a:lstStyle>
            <a:lvl1pPr>
              <a:defRPr>
                <a:solidFill>
                  <a:schemeClr val="accent3"/>
                </a:solidFill>
                <a:latin typeface="+mn-lt"/>
              </a:defRPr>
            </a:lvl1pPr>
          </a:lstStyle>
          <a:p>
            <a:pPr rtl="0"/>
            <a:r>
              <a:rPr lang="en-GB" noProof="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pPr rtl="0"/>
            <a:r>
              <a:rPr lang="en-GB" noProof="0"/>
              <a:t>10/9/2021</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mailto:olufunmiabode@gmail.com" TargetMode="External"/><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hyperlink" Target="https://www.linkedin.com/in/olufunmi-alayande-997906b2/"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607657" y="1041400"/>
            <a:ext cx="7071437" cy="2387600"/>
          </a:xfrm>
        </p:spPr>
        <p:txBody>
          <a:bodyPr rtlCol="0"/>
          <a:lstStyle/>
          <a:p>
            <a:pPr rtl="0"/>
            <a:r>
              <a:rPr lang="en-GB" dirty="0"/>
              <a:t>Code First Girls Introduction to Data and SQL</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700964" y="3592707"/>
            <a:ext cx="9500507" cy="806675"/>
          </a:xfrm>
        </p:spPr>
        <p:txBody>
          <a:bodyPr rtlCol="0"/>
          <a:lstStyle/>
          <a:p>
            <a:pPr rtl="0"/>
            <a:r>
              <a:rPr lang="en-GB" dirty="0"/>
              <a:t>Final Project By Olufunmi Alayande</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rtlCol="0"/>
          <a:lstStyle/>
          <a:p>
            <a:pPr rtl="0"/>
            <a:r>
              <a:rPr lang="en-GB" dirty="0"/>
              <a:t>Codes and Tables</a:t>
            </a:r>
          </a:p>
        </p:txBody>
      </p:sp>
    </p:spTree>
    <p:extLst>
      <p:ext uri="{BB962C8B-B14F-4D97-AF65-F5344CB8AC3E}">
        <p14:creationId xmlns:p14="http://schemas.microsoft.com/office/powerpoint/2010/main" val="3446797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rtlCol="0"/>
          <a:lstStyle/>
          <a:p>
            <a:r>
              <a:rPr lang="en-GB" dirty="0"/>
              <a:t>Employee Table</a:t>
            </a:r>
          </a:p>
        </p:txBody>
      </p:sp>
      <p:sp>
        <p:nvSpPr>
          <p:cNvPr id="14" name="Content Placeholder 13">
            <a:extLst>
              <a:ext uri="{FF2B5EF4-FFF2-40B4-BE49-F238E27FC236}">
                <a16:creationId xmlns:a16="http://schemas.microsoft.com/office/drawing/2014/main" id="{0A45A26F-F877-C262-E62F-E2BE91519226}"/>
              </a:ext>
            </a:extLst>
          </p:cNvPr>
          <p:cNvSpPr>
            <a:spLocks noGrp="1"/>
          </p:cNvSpPr>
          <p:nvPr>
            <p:ph idx="1"/>
          </p:nvPr>
        </p:nvSpPr>
        <p:spPr/>
        <p:txBody>
          <a:bodyPr>
            <a:normAutofit fontScale="92500" lnSpcReduction="20000"/>
          </a:bodyPr>
          <a:lstStyle/>
          <a:p>
            <a:r>
              <a:rPr lang="en-GB" dirty="0"/>
              <a:t>Create table </a:t>
            </a:r>
            <a:r>
              <a:rPr lang="en-GB" dirty="0" err="1"/>
              <a:t>EPMS.Employee</a:t>
            </a:r>
            <a:r>
              <a:rPr lang="en-GB" dirty="0"/>
              <a:t>(</a:t>
            </a:r>
          </a:p>
          <a:p>
            <a:r>
              <a:rPr lang="en-GB" dirty="0" err="1"/>
              <a:t>Employee_ID</a:t>
            </a:r>
            <a:r>
              <a:rPr lang="en-GB" dirty="0"/>
              <a:t> VARCHAR(50) NOT NULL,</a:t>
            </a:r>
          </a:p>
          <a:p>
            <a:r>
              <a:rPr lang="en-GB" dirty="0" err="1"/>
              <a:t>First_Name</a:t>
            </a:r>
            <a:r>
              <a:rPr lang="en-GB" dirty="0"/>
              <a:t> VARCHAR(25) NOT NULL,</a:t>
            </a:r>
          </a:p>
          <a:p>
            <a:r>
              <a:rPr lang="en-GB" dirty="0" err="1"/>
              <a:t>Last_Name</a:t>
            </a:r>
            <a:r>
              <a:rPr lang="en-GB" dirty="0"/>
              <a:t> VARCHAR(25) NOT NULL,</a:t>
            </a:r>
          </a:p>
          <a:p>
            <a:r>
              <a:rPr lang="en-GB" dirty="0" err="1"/>
              <a:t>Hire_Date</a:t>
            </a:r>
            <a:r>
              <a:rPr lang="en-GB" dirty="0"/>
              <a:t> DATE NOT NULL,</a:t>
            </a:r>
          </a:p>
          <a:p>
            <a:r>
              <a:rPr lang="en-GB" dirty="0"/>
              <a:t>City VARCHAR(25) NOT NULL,</a:t>
            </a:r>
          </a:p>
          <a:p>
            <a:r>
              <a:rPr lang="en-GB" dirty="0"/>
              <a:t>State VARCHAR(25),</a:t>
            </a:r>
          </a:p>
          <a:p>
            <a:r>
              <a:rPr lang="en-GB" dirty="0"/>
              <a:t>CONSTRAINT EMPLOYEE_PK PRIMARY KEY (</a:t>
            </a:r>
            <a:r>
              <a:rPr lang="en-GB" dirty="0" err="1"/>
              <a:t>Employee_ID</a:t>
            </a:r>
            <a:r>
              <a:rPr lang="en-GB" dirty="0"/>
              <a:t>));</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rtlCol="0"/>
          <a:lstStyle/>
          <a:p>
            <a:fld id="{294A09A9-5501-47C1-A89A-A340965A2BE2}" type="slidenum">
              <a:rPr lang="en-GB" smtClean="0"/>
              <a:pPr/>
              <a:t>11</a:t>
            </a:fld>
            <a:endParaRPr lang="en-GB" dirty="0"/>
          </a:p>
        </p:txBody>
      </p:sp>
    </p:spTree>
    <p:extLst>
      <p:ext uri="{BB962C8B-B14F-4D97-AF65-F5344CB8AC3E}">
        <p14:creationId xmlns:p14="http://schemas.microsoft.com/office/powerpoint/2010/main" val="1527386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859971"/>
          </a:xfrm>
        </p:spPr>
        <p:txBody>
          <a:bodyPr rtlCol="0"/>
          <a:lstStyle/>
          <a:p>
            <a:r>
              <a:rPr lang="en-GB" dirty="0"/>
              <a:t>Populate Employee Table</a:t>
            </a:r>
          </a:p>
        </p:txBody>
      </p:sp>
      <p:sp>
        <p:nvSpPr>
          <p:cNvPr id="14" name="Content Placeholder 13">
            <a:extLst>
              <a:ext uri="{FF2B5EF4-FFF2-40B4-BE49-F238E27FC236}">
                <a16:creationId xmlns:a16="http://schemas.microsoft.com/office/drawing/2014/main" id="{0A45A26F-F877-C262-E62F-E2BE91519226}"/>
              </a:ext>
            </a:extLst>
          </p:cNvPr>
          <p:cNvSpPr>
            <a:spLocks noGrp="1"/>
          </p:cNvSpPr>
          <p:nvPr>
            <p:ph idx="1"/>
          </p:nvPr>
        </p:nvSpPr>
        <p:spPr>
          <a:xfrm>
            <a:off x="1167492" y="1546385"/>
            <a:ext cx="9779182" cy="4369223"/>
          </a:xfrm>
        </p:spPr>
        <p:txBody>
          <a:bodyPr>
            <a:normAutofit fontScale="70000" lnSpcReduction="20000"/>
          </a:bodyPr>
          <a:lstStyle/>
          <a:p>
            <a:r>
              <a:rPr lang="en-GB" dirty="0"/>
              <a:t>INSERT INTO </a:t>
            </a:r>
            <a:r>
              <a:rPr lang="en-GB" dirty="0" err="1"/>
              <a:t>EPMS.Employee</a:t>
            </a:r>
            <a:r>
              <a:rPr lang="en-GB" dirty="0"/>
              <a:t> (</a:t>
            </a:r>
            <a:r>
              <a:rPr lang="en-GB" dirty="0" err="1"/>
              <a:t>Employee_ID,First_Name,Last_Name,Hire_Date,City,State</a:t>
            </a:r>
            <a:r>
              <a:rPr lang="en-GB" dirty="0"/>
              <a:t>)</a:t>
            </a:r>
          </a:p>
          <a:p>
            <a:r>
              <a:rPr lang="en-GB" dirty="0"/>
              <a:t>VALUES</a:t>
            </a:r>
          </a:p>
          <a:p>
            <a:r>
              <a:rPr lang="en-GB" dirty="0"/>
              <a:t>('E001','John','Doe','2023-01-15',’New </a:t>
            </a:r>
            <a:r>
              <a:rPr lang="en-GB" dirty="0" err="1"/>
              <a:t>York','NY</a:t>
            </a:r>
            <a:r>
              <a:rPr lang="en-GB" dirty="0"/>
              <a:t>’),</a:t>
            </a:r>
          </a:p>
          <a:p>
            <a:r>
              <a:rPr lang="en-GB" dirty="0"/>
              <a:t>('E002','Alice','Smith','2022-05-20','San </a:t>
            </a:r>
            <a:r>
              <a:rPr lang="en-GB" dirty="0" err="1"/>
              <a:t>Francisco','CA</a:t>
            </a:r>
            <a:r>
              <a:rPr lang="en-GB" dirty="0"/>
              <a:t>’),</a:t>
            </a:r>
          </a:p>
          <a:p>
            <a:r>
              <a:rPr lang="en-GB" dirty="0"/>
              <a:t>('E003','James','Johnson','2022-09-08','Chicago','IL’),</a:t>
            </a:r>
          </a:p>
          <a:p>
            <a:r>
              <a:rPr lang="en-GB" dirty="0"/>
              <a:t>('E004','Emily','Brown','2023-03-12','Los </a:t>
            </a:r>
            <a:r>
              <a:rPr lang="en-GB" dirty="0" err="1"/>
              <a:t>Angeles','CA</a:t>
            </a:r>
            <a:r>
              <a:rPr lang="en-GB" dirty="0"/>
              <a:t>’),</a:t>
            </a:r>
          </a:p>
          <a:p>
            <a:r>
              <a:rPr lang="en-GB" dirty="0"/>
              <a:t>('E005','Michael','Davis','2022-11-02','Houston','TX’),</a:t>
            </a:r>
          </a:p>
          <a:p>
            <a:r>
              <a:rPr lang="en-GB" dirty="0"/>
              <a:t>('E006','Sophia','Wilson','2023-02-28','Seattle','WA’),</a:t>
            </a:r>
          </a:p>
          <a:p>
            <a:r>
              <a:rPr lang="en-GB" dirty="0"/>
              <a:t>('E007','William','Miller','2022-07-14','Boston','MA’),</a:t>
            </a:r>
          </a:p>
          <a:p>
            <a:r>
              <a:rPr lang="en-GB" dirty="0"/>
              <a:t>('E008','Olivia','Jones','2022-12-10','Atlanta','GA’),</a:t>
            </a:r>
          </a:p>
          <a:p>
            <a:r>
              <a:rPr lang="en-GB" dirty="0"/>
              <a:t>('E009','Benjamin','Taylor','2022-04-05','Denver','CO’),</a:t>
            </a:r>
          </a:p>
          <a:p>
            <a:r>
              <a:rPr lang="en-GB" dirty="0"/>
              <a:t>('E010','Ava','Martinez','2023-06-18','Miami','FL');</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rtlCol="0"/>
          <a:lstStyle/>
          <a:p>
            <a:fld id="{294A09A9-5501-47C1-A89A-A340965A2BE2}" type="slidenum">
              <a:rPr lang="en-GB" smtClean="0"/>
              <a:pPr/>
              <a:t>12</a:t>
            </a:fld>
            <a:endParaRPr lang="en-GB" dirty="0"/>
          </a:p>
        </p:txBody>
      </p:sp>
    </p:spTree>
    <p:extLst>
      <p:ext uri="{BB962C8B-B14F-4D97-AF65-F5344CB8AC3E}">
        <p14:creationId xmlns:p14="http://schemas.microsoft.com/office/powerpoint/2010/main" val="47018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rtlCol="0"/>
          <a:lstStyle/>
          <a:p>
            <a:r>
              <a:rPr lang="en-GB" dirty="0"/>
              <a:t>Department Table</a:t>
            </a:r>
          </a:p>
        </p:txBody>
      </p:sp>
      <p:sp>
        <p:nvSpPr>
          <p:cNvPr id="14" name="Content Placeholder 13">
            <a:extLst>
              <a:ext uri="{FF2B5EF4-FFF2-40B4-BE49-F238E27FC236}">
                <a16:creationId xmlns:a16="http://schemas.microsoft.com/office/drawing/2014/main" id="{0A45A26F-F877-C262-E62F-E2BE91519226}"/>
              </a:ext>
            </a:extLst>
          </p:cNvPr>
          <p:cNvSpPr>
            <a:spLocks noGrp="1"/>
          </p:cNvSpPr>
          <p:nvPr>
            <p:ph idx="1"/>
          </p:nvPr>
        </p:nvSpPr>
        <p:spPr/>
        <p:txBody>
          <a:bodyPr>
            <a:normAutofit lnSpcReduction="10000"/>
          </a:bodyPr>
          <a:lstStyle/>
          <a:p>
            <a:r>
              <a:rPr lang="en-GB" dirty="0"/>
              <a:t>CREATE TABLE </a:t>
            </a:r>
            <a:r>
              <a:rPr lang="en-GB" dirty="0" err="1"/>
              <a:t>EPMS.Department</a:t>
            </a:r>
            <a:r>
              <a:rPr lang="en-GB" dirty="0"/>
              <a:t>(</a:t>
            </a:r>
          </a:p>
          <a:p>
            <a:r>
              <a:rPr lang="en-GB" dirty="0" err="1"/>
              <a:t>Dept_ID</a:t>
            </a:r>
            <a:r>
              <a:rPr lang="en-GB" dirty="0"/>
              <a:t> VARCHAR(25) NOT NULL,</a:t>
            </a:r>
          </a:p>
          <a:p>
            <a:r>
              <a:rPr lang="en-GB" dirty="0" err="1"/>
              <a:t>Dept_Name</a:t>
            </a:r>
            <a:r>
              <a:rPr lang="en-GB" dirty="0"/>
              <a:t> VARCHAR(25) NOT NULL,</a:t>
            </a:r>
          </a:p>
          <a:p>
            <a:r>
              <a:rPr lang="en-GB" dirty="0"/>
              <a:t>CONSTRAINT DEPARTMENT_PK PRIMARY KEY (</a:t>
            </a:r>
            <a:r>
              <a:rPr lang="en-GB" dirty="0" err="1"/>
              <a:t>Dept_ID</a:t>
            </a:r>
            <a:r>
              <a:rPr lang="en-GB" dirty="0"/>
              <a:t>));</a:t>
            </a:r>
          </a:p>
          <a:p>
            <a:endParaRPr lang="en-GB" dirty="0"/>
          </a:p>
          <a:p>
            <a:r>
              <a:rPr lang="en-GB" dirty="0"/>
              <a:t>* Department Table was populated using the Table Data Import Wizard.</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rtlCol="0"/>
          <a:lstStyle/>
          <a:p>
            <a:fld id="{294A09A9-5501-47C1-A89A-A340965A2BE2}" type="slidenum">
              <a:rPr lang="en-GB" smtClean="0"/>
              <a:pPr/>
              <a:t>13</a:t>
            </a:fld>
            <a:endParaRPr lang="en-GB" dirty="0"/>
          </a:p>
        </p:txBody>
      </p:sp>
    </p:spTree>
    <p:extLst>
      <p:ext uri="{BB962C8B-B14F-4D97-AF65-F5344CB8AC3E}">
        <p14:creationId xmlns:p14="http://schemas.microsoft.com/office/powerpoint/2010/main" val="3394649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rtlCol="0"/>
          <a:lstStyle/>
          <a:p>
            <a:r>
              <a:rPr lang="en-GB" dirty="0"/>
              <a:t>Account Details Table</a:t>
            </a:r>
          </a:p>
        </p:txBody>
      </p:sp>
      <p:sp>
        <p:nvSpPr>
          <p:cNvPr id="14" name="Content Placeholder 13">
            <a:extLst>
              <a:ext uri="{FF2B5EF4-FFF2-40B4-BE49-F238E27FC236}">
                <a16:creationId xmlns:a16="http://schemas.microsoft.com/office/drawing/2014/main" id="{0A45A26F-F877-C262-E62F-E2BE91519226}"/>
              </a:ext>
            </a:extLst>
          </p:cNvPr>
          <p:cNvSpPr>
            <a:spLocks noGrp="1"/>
          </p:cNvSpPr>
          <p:nvPr>
            <p:ph idx="1"/>
          </p:nvPr>
        </p:nvSpPr>
        <p:spPr/>
        <p:txBody>
          <a:bodyPr>
            <a:normAutofit fontScale="92500" lnSpcReduction="20000"/>
          </a:bodyPr>
          <a:lstStyle/>
          <a:p>
            <a:r>
              <a:rPr lang="en-GB" dirty="0"/>
              <a:t>CREATE TABLE </a:t>
            </a:r>
            <a:r>
              <a:rPr lang="en-GB" dirty="0" err="1"/>
              <a:t>EPMS.AccountDetails</a:t>
            </a:r>
            <a:r>
              <a:rPr lang="en-GB" dirty="0"/>
              <a:t>(</a:t>
            </a:r>
          </a:p>
          <a:p>
            <a:r>
              <a:rPr lang="en-GB" dirty="0" err="1"/>
              <a:t>Account_ID</a:t>
            </a:r>
            <a:r>
              <a:rPr lang="en-GB" dirty="0"/>
              <a:t> VARCHAR(50) NOT NULL,</a:t>
            </a:r>
          </a:p>
          <a:p>
            <a:r>
              <a:rPr lang="en-GB" dirty="0" err="1"/>
              <a:t>Bank_Name</a:t>
            </a:r>
            <a:r>
              <a:rPr lang="en-GB" dirty="0"/>
              <a:t> VARCHAR(50) NOT NULL,</a:t>
            </a:r>
          </a:p>
          <a:p>
            <a:r>
              <a:rPr lang="en-GB" dirty="0" err="1"/>
              <a:t>Account_Number</a:t>
            </a:r>
            <a:r>
              <a:rPr lang="en-GB" dirty="0"/>
              <a:t> VARCHAR(50) NOT NULL,</a:t>
            </a:r>
          </a:p>
          <a:p>
            <a:r>
              <a:rPr lang="en-GB" dirty="0" err="1"/>
              <a:t>Employee_ID</a:t>
            </a:r>
            <a:r>
              <a:rPr lang="en-GB" dirty="0"/>
              <a:t> VARCHAR(50) NOT NULL,</a:t>
            </a:r>
          </a:p>
          <a:p>
            <a:r>
              <a:rPr lang="en-GB" dirty="0"/>
              <a:t>CONSTRAINT </a:t>
            </a:r>
            <a:r>
              <a:rPr lang="en-GB" dirty="0" err="1"/>
              <a:t>Account_PK</a:t>
            </a:r>
            <a:r>
              <a:rPr lang="en-GB" dirty="0"/>
              <a:t> PRIMARY KEY (</a:t>
            </a:r>
            <a:r>
              <a:rPr lang="en-GB" dirty="0" err="1"/>
              <a:t>Account_ID</a:t>
            </a:r>
            <a:r>
              <a:rPr lang="en-GB" dirty="0"/>
              <a:t>),</a:t>
            </a:r>
          </a:p>
          <a:p>
            <a:r>
              <a:rPr lang="en-GB" dirty="0"/>
              <a:t>FOREIGN KEY (</a:t>
            </a:r>
            <a:r>
              <a:rPr lang="en-GB" dirty="0" err="1"/>
              <a:t>Employee_ID</a:t>
            </a:r>
            <a:r>
              <a:rPr lang="en-GB" dirty="0"/>
              <a:t>)</a:t>
            </a:r>
          </a:p>
          <a:p>
            <a:r>
              <a:rPr lang="en-GB" dirty="0"/>
              <a:t>REFERENCES Employee(</a:t>
            </a:r>
            <a:r>
              <a:rPr lang="en-GB" dirty="0" err="1"/>
              <a:t>Employee_ID</a:t>
            </a:r>
            <a:r>
              <a:rPr lang="en-GB" dirty="0"/>
              <a:t>));</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rtlCol="0"/>
          <a:lstStyle/>
          <a:p>
            <a:fld id="{294A09A9-5501-47C1-A89A-A340965A2BE2}" type="slidenum">
              <a:rPr lang="en-GB" smtClean="0"/>
              <a:pPr/>
              <a:t>14</a:t>
            </a:fld>
            <a:endParaRPr lang="en-GB" dirty="0"/>
          </a:p>
        </p:txBody>
      </p:sp>
    </p:spTree>
    <p:extLst>
      <p:ext uri="{BB962C8B-B14F-4D97-AF65-F5344CB8AC3E}">
        <p14:creationId xmlns:p14="http://schemas.microsoft.com/office/powerpoint/2010/main" val="2455916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1"/>
            <a:ext cx="9779183" cy="925286"/>
          </a:xfrm>
        </p:spPr>
        <p:txBody>
          <a:bodyPr rtlCol="0"/>
          <a:lstStyle/>
          <a:p>
            <a:r>
              <a:rPr lang="en-GB" dirty="0"/>
              <a:t>Populate Account Details Table</a:t>
            </a:r>
          </a:p>
        </p:txBody>
      </p:sp>
      <p:sp>
        <p:nvSpPr>
          <p:cNvPr id="14" name="Content Placeholder 13">
            <a:extLst>
              <a:ext uri="{FF2B5EF4-FFF2-40B4-BE49-F238E27FC236}">
                <a16:creationId xmlns:a16="http://schemas.microsoft.com/office/drawing/2014/main" id="{0A45A26F-F877-C262-E62F-E2BE91519226}"/>
              </a:ext>
            </a:extLst>
          </p:cNvPr>
          <p:cNvSpPr>
            <a:spLocks noGrp="1"/>
          </p:cNvSpPr>
          <p:nvPr>
            <p:ph idx="1"/>
          </p:nvPr>
        </p:nvSpPr>
        <p:spPr>
          <a:xfrm>
            <a:off x="1167492" y="1546385"/>
            <a:ext cx="9779182" cy="4369223"/>
          </a:xfrm>
        </p:spPr>
        <p:txBody>
          <a:bodyPr>
            <a:normAutofit fontScale="70000" lnSpcReduction="20000"/>
          </a:bodyPr>
          <a:lstStyle/>
          <a:p>
            <a:r>
              <a:rPr lang="en-GB" dirty="0"/>
              <a:t>INSERT INTO </a:t>
            </a:r>
            <a:r>
              <a:rPr lang="en-GB" dirty="0" err="1"/>
              <a:t>EPMS.AccountDetails</a:t>
            </a:r>
            <a:r>
              <a:rPr lang="en-GB" dirty="0"/>
              <a:t> (</a:t>
            </a:r>
            <a:r>
              <a:rPr lang="en-GB" dirty="0" err="1"/>
              <a:t>Account_ID,Bank_Name,Account_Number,Employee_ID</a:t>
            </a:r>
            <a:r>
              <a:rPr lang="en-GB" dirty="0"/>
              <a:t>)</a:t>
            </a:r>
          </a:p>
          <a:p>
            <a:r>
              <a:rPr lang="en-GB" dirty="0"/>
              <a:t>VALUES</a:t>
            </a:r>
          </a:p>
          <a:p>
            <a:r>
              <a:rPr lang="en-GB" dirty="0"/>
              <a:t>('A001','Bank of XYZ',1234567890,'E001’),</a:t>
            </a:r>
          </a:p>
          <a:p>
            <a:r>
              <a:rPr lang="en-GB" dirty="0"/>
              <a:t>('A002','National Bank',9876543210,'E002’),</a:t>
            </a:r>
          </a:p>
          <a:p>
            <a:r>
              <a:rPr lang="en-GB" dirty="0"/>
              <a:t>('A003','FinanceCorp','5678901234','E003’),</a:t>
            </a:r>
          </a:p>
          <a:p>
            <a:r>
              <a:rPr lang="en-GB" dirty="0"/>
              <a:t>('A004','City Savings',4567890123,'E004’),</a:t>
            </a:r>
          </a:p>
          <a:p>
            <a:r>
              <a:rPr lang="en-GB" dirty="0"/>
              <a:t>('A005','Metro Bank',3456789012,'E005’),</a:t>
            </a:r>
          </a:p>
          <a:p>
            <a:r>
              <a:rPr lang="en-GB" dirty="0"/>
              <a:t>('A006','Capital One',7890123456,'E006’),</a:t>
            </a:r>
          </a:p>
          <a:p>
            <a:r>
              <a:rPr lang="en-GB" dirty="0"/>
              <a:t>('A007','United Trustee',6543210987,'E007’),</a:t>
            </a:r>
          </a:p>
          <a:p>
            <a:r>
              <a:rPr lang="en-GB" dirty="0"/>
              <a:t>('A008','Prosper Bank',8901234567,'E008’),</a:t>
            </a:r>
          </a:p>
          <a:p>
            <a:r>
              <a:rPr lang="en-GB" dirty="0"/>
              <a:t>('A009','Harmony Finance',2345678901,'E009’),</a:t>
            </a:r>
          </a:p>
          <a:p>
            <a:r>
              <a:rPr lang="en-GB" dirty="0"/>
              <a:t>('A010','Liberty Savings',6789012345,'E010');</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rtlCol="0"/>
          <a:lstStyle/>
          <a:p>
            <a:fld id="{294A09A9-5501-47C1-A89A-A340965A2BE2}" type="slidenum">
              <a:rPr lang="en-GB" smtClean="0"/>
              <a:pPr/>
              <a:t>15</a:t>
            </a:fld>
            <a:endParaRPr lang="en-GB" dirty="0"/>
          </a:p>
        </p:txBody>
      </p:sp>
    </p:spTree>
    <p:extLst>
      <p:ext uri="{BB962C8B-B14F-4D97-AF65-F5344CB8AC3E}">
        <p14:creationId xmlns:p14="http://schemas.microsoft.com/office/powerpoint/2010/main" val="639989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915955"/>
          </a:xfrm>
        </p:spPr>
        <p:txBody>
          <a:bodyPr rtlCol="0"/>
          <a:lstStyle/>
          <a:p>
            <a:r>
              <a:rPr lang="en-GB" dirty="0"/>
              <a:t>Salary Table</a:t>
            </a:r>
          </a:p>
        </p:txBody>
      </p:sp>
      <p:sp>
        <p:nvSpPr>
          <p:cNvPr id="14" name="Content Placeholder 13">
            <a:extLst>
              <a:ext uri="{FF2B5EF4-FFF2-40B4-BE49-F238E27FC236}">
                <a16:creationId xmlns:a16="http://schemas.microsoft.com/office/drawing/2014/main" id="{0A45A26F-F877-C262-E62F-E2BE91519226}"/>
              </a:ext>
            </a:extLst>
          </p:cNvPr>
          <p:cNvSpPr>
            <a:spLocks noGrp="1"/>
          </p:cNvSpPr>
          <p:nvPr>
            <p:ph idx="1"/>
          </p:nvPr>
        </p:nvSpPr>
        <p:spPr>
          <a:xfrm>
            <a:off x="1167493" y="1679511"/>
            <a:ext cx="9779182" cy="3774866"/>
          </a:xfrm>
        </p:spPr>
        <p:txBody>
          <a:bodyPr>
            <a:normAutofit fontScale="77500" lnSpcReduction="20000"/>
          </a:bodyPr>
          <a:lstStyle/>
          <a:p>
            <a:r>
              <a:rPr lang="en-GB" dirty="0"/>
              <a:t>CREATE TABLE </a:t>
            </a:r>
            <a:r>
              <a:rPr lang="en-GB" dirty="0" err="1"/>
              <a:t>EPMS.Salary</a:t>
            </a:r>
            <a:r>
              <a:rPr lang="en-GB" dirty="0"/>
              <a:t>(</a:t>
            </a:r>
          </a:p>
          <a:p>
            <a:r>
              <a:rPr lang="en-GB" dirty="0" err="1"/>
              <a:t>Salary_ID</a:t>
            </a:r>
            <a:r>
              <a:rPr lang="en-GB" dirty="0"/>
              <a:t> VARCHAR(10) NOT NULL,</a:t>
            </a:r>
          </a:p>
          <a:p>
            <a:r>
              <a:rPr lang="en-GB" dirty="0" err="1"/>
              <a:t>Gross_Salary</a:t>
            </a:r>
            <a:r>
              <a:rPr lang="en-GB" dirty="0"/>
              <a:t> DECIMAL(10, 2) NOT NULL,</a:t>
            </a:r>
          </a:p>
          <a:p>
            <a:r>
              <a:rPr lang="en-GB" dirty="0" err="1"/>
              <a:t>Hourly_Pay</a:t>
            </a:r>
            <a:r>
              <a:rPr lang="en-GB" dirty="0"/>
              <a:t> DECIMAL(10, 2) NOT NULL,</a:t>
            </a:r>
          </a:p>
          <a:p>
            <a:r>
              <a:rPr lang="en-GB" dirty="0" err="1"/>
              <a:t>Income_Tax</a:t>
            </a:r>
            <a:r>
              <a:rPr lang="en-GB" dirty="0"/>
              <a:t> DECIMAL(10, 2) NOT NULL,</a:t>
            </a:r>
          </a:p>
          <a:p>
            <a:r>
              <a:rPr lang="en-GB" dirty="0"/>
              <a:t>NI DECIMAL(10, 2) NOT NULL,</a:t>
            </a:r>
          </a:p>
          <a:p>
            <a:r>
              <a:rPr lang="en-GB" dirty="0" err="1"/>
              <a:t>Account_ID</a:t>
            </a:r>
            <a:r>
              <a:rPr lang="en-GB" dirty="0"/>
              <a:t> VARCHAR(50) NOT NULL,</a:t>
            </a:r>
          </a:p>
          <a:p>
            <a:r>
              <a:rPr lang="en-GB" dirty="0"/>
              <a:t>CONSTRAINT SALARY_PK PRIMARY KEY (</a:t>
            </a:r>
            <a:r>
              <a:rPr lang="en-GB" dirty="0" err="1"/>
              <a:t>Salary_ID</a:t>
            </a:r>
            <a:r>
              <a:rPr lang="en-GB" dirty="0"/>
              <a:t>),</a:t>
            </a:r>
          </a:p>
          <a:p>
            <a:r>
              <a:rPr lang="en-GB" dirty="0"/>
              <a:t>FOREIGN KEY (</a:t>
            </a:r>
            <a:r>
              <a:rPr lang="en-GB" dirty="0" err="1"/>
              <a:t>Account_ID</a:t>
            </a:r>
            <a:r>
              <a:rPr lang="en-GB" dirty="0"/>
              <a:t>)</a:t>
            </a:r>
          </a:p>
          <a:p>
            <a:r>
              <a:rPr lang="en-GB" dirty="0"/>
              <a:t>REFERENCES </a:t>
            </a:r>
            <a:r>
              <a:rPr lang="en-GB" dirty="0" err="1"/>
              <a:t>AccountDetails</a:t>
            </a:r>
            <a:r>
              <a:rPr lang="en-GB" dirty="0"/>
              <a:t>(</a:t>
            </a:r>
            <a:r>
              <a:rPr lang="en-GB" dirty="0" err="1"/>
              <a:t>Account_ID</a:t>
            </a:r>
            <a:r>
              <a:rPr lang="en-GB" dirty="0"/>
              <a:t>));</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rtlCol="0"/>
          <a:lstStyle/>
          <a:p>
            <a:fld id="{294A09A9-5501-47C1-A89A-A340965A2BE2}" type="slidenum">
              <a:rPr lang="en-GB" smtClean="0"/>
              <a:pPr/>
              <a:t>16</a:t>
            </a:fld>
            <a:endParaRPr lang="en-GB" dirty="0"/>
          </a:p>
        </p:txBody>
      </p:sp>
    </p:spTree>
    <p:extLst>
      <p:ext uri="{BB962C8B-B14F-4D97-AF65-F5344CB8AC3E}">
        <p14:creationId xmlns:p14="http://schemas.microsoft.com/office/powerpoint/2010/main" val="3034016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1"/>
            <a:ext cx="9779183" cy="925286"/>
          </a:xfrm>
        </p:spPr>
        <p:txBody>
          <a:bodyPr rtlCol="0"/>
          <a:lstStyle/>
          <a:p>
            <a:r>
              <a:rPr lang="en-GB" dirty="0"/>
              <a:t>Populate Salary Table</a:t>
            </a:r>
          </a:p>
        </p:txBody>
      </p:sp>
      <p:sp>
        <p:nvSpPr>
          <p:cNvPr id="14" name="Content Placeholder 13">
            <a:extLst>
              <a:ext uri="{FF2B5EF4-FFF2-40B4-BE49-F238E27FC236}">
                <a16:creationId xmlns:a16="http://schemas.microsoft.com/office/drawing/2014/main" id="{0A45A26F-F877-C262-E62F-E2BE91519226}"/>
              </a:ext>
            </a:extLst>
          </p:cNvPr>
          <p:cNvSpPr>
            <a:spLocks noGrp="1"/>
          </p:cNvSpPr>
          <p:nvPr>
            <p:ph idx="1"/>
          </p:nvPr>
        </p:nvSpPr>
        <p:spPr>
          <a:xfrm>
            <a:off x="1167491" y="1546385"/>
            <a:ext cx="10038573" cy="4369223"/>
          </a:xfrm>
        </p:spPr>
        <p:txBody>
          <a:bodyPr>
            <a:normAutofit fontScale="62500" lnSpcReduction="20000"/>
          </a:bodyPr>
          <a:lstStyle/>
          <a:p>
            <a:r>
              <a:rPr lang="en-GB" dirty="0"/>
              <a:t>INSERT INTO </a:t>
            </a:r>
            <a:r>
              <a:rPr lang="en-GB" dirty="0" err="1"/>
              <a:t>EPMS.Salary</a:t>
            </a:r>
            <a:r>
              <a:rPr lang="en-GB" dirty="0"/>
              <a:t> </a:t>
            </a:r>
          </a:p>
          <a:p>
            <a:r>
              <a:rPr lang="en-GB" dirty="0"/>
              <a:t>(</a:t>
            </a:r>
            <a:r>
              <a:rPr lang="en-GB" dirty="0" err="1"/>
              <a:t>Salary_ID,Gross_Salary,Hourly_Pay,Income_Tax,NI,Account_ID</a:t>
            </a:r>
            <a:r>
              <a:rPr lang="en-GB" dirty="0"/>
              <a:t>)</a:t>
            </a:r>
          </a:p>
          <a:p>
            <a:r>
              <a:rPr lang="en-GB" dirty="0"/>
              <a:t>VALUES</a:t>
            </a:r>
          </a:p>
          <a:p>
            <a:r>
              <a:rPr lang="en-GB" dirty="0"/>
              <a:t>('S001',60000.00,30.00,15000.00,5000.00,'A001’),</a:t>
            </a:r>
          </a:p>
          <a:p>
            <a:r>
              <a:rPr lang="en-GB" dirty="0"/>
              <a:t>('S002',70000.00,35.00,17500.00,5500.00,'A002’),</a:t>
            </a:r>
          </a:p>
          <a:p>
            <a:r>
              <a:rPr lang="en-GB" dirty="0"/>
              <a:t>('S003',55000.00,27.00,13750.00,4500.00,'A003’),</a:t>
            </a:r>
          </a:p>
          <a:p>
            <a:r>
              <a:rPr lang="en-GB" dirty="0"/>
              <a:t>('S004',50000.00,25.00,12500.00,4000.00,'A004’),</a:t>
            </a:r>
          </a:p>
          <a:p>
            <a:r>
              <a:rPr lang="en-GB" dirty="0"/>
              <a:t>('S005',65000.00,32.00,16250.00,4800.00,'A005’),</a:t>
            </a:r>
          </a:p>
          <a:p>
            <a:r>
              <a:rPr lang="en-GB" dirty="0"/>
              <a:t>('S006',60000.00,30.00,15000.00,5000.00,'A006’),</a:t>
            </a:r>
          </a:p>
          <a:p>
            <a:r>
              <a:rPr lang="en-GB" dirty="0"/>
              <a:t>('S007',70000.00,35.00,17500.00,5500.00,'A007’),</a:t>
            </a:r>
          </a:p>
          <a:p>
            <a:r>
              <a:rPr lang="en-GB" dirty="0"/>
              <a:t>('S008',75000.00,37.00,18750.00,6000.00,'A008’),</a:t>
            </a:r>
          </a:p>
          <a:p>
            <a:r>
              <a:rPr lang="en-GB" dirty="0"/>
              <a:t>('S009',52000.00,26.00,13000.00,4200.00,'A009’),</a:t>
            </a:r>
          </a:p>
          <a:p>
            <a:r>
              <a:rPr lang="en-GB" dirty="0"/>
              <a:t>('S010',58000.00,29.00,14500.00,4600.00,'A010');</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rtlCol="0"/>
          <a:lstStyle/>
          <a:p>
            <a:fld id="{294A09A9-5501-47C1-A89A-A340965A2BE2}" type="slidenum">
              <a:rPr lang="en-GB" smtClean="0"/>
              <a:pPr/>
              <a:t>17</a:t>
            </a:fld>
            <a:endParaRPr lang="en-GB" dirty="0"/>
          </a:p>
        </p:txBody>
      </p:sp>
    </p:spTree>
    <p:extLst>
      <p:ext uri="{BB962C8B-B14F-4D97-AF65-F5344CB8AC3E}">
        <p14:creationId xmlns:p14="http://schemas.microsoft.com/office/powerpoint/2010/main" val="2563710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915955"/>
          </a:xfrm>
        </p:spPr>
        <p:txBody>
          <a:bodyPr rtlCol="0"/>
          <a:lstStyle/>
          <a:p>
            <a:r>
              <a:rPr lang="en-GB" dirty="0"/>
              <a:t>Work Location Table</a:t>
            </a:r>
          </a:p>
        </p:txBody>
      </p:sp>
      <p:sp>
        <p:nvSpPr>
          <p:cNvPr id="14" name="Content Placeholder 13">
            <a:extLst>
              <a:ext uri="{FF2B5EF4-FFF2-40B4-BE49-F238E27FC236}">
                <a16:creationId xmlns:a16="http://schemas.microsoft.com/office/drawing/2014/main" id="{0A45A26F-F877-C262-E62F-E2BE91519226}"/>
              </a:ext>
            </a:extLst>
          </p:cNvPr>
          <p:cNvSpPr>
            <a:spLocks noGrp="1"/>
          </p:cNvSpPr>
          <p:nvPr>
            <p:ph idx="1"/>
          </p:nvPr>
        </p:nvSpPr>
        <p:spPr>
          <a:xfrm>
            <a:off x="1167493" y="1483567"/>
            <a:ext cx="9779182" cy="3970810"/>
          </a:xfrm>
        </p:spPr>
        <p:txBody>
          <a:bodyPr>
            <a:normAutofit fontScale="92500" lnSpcReduction="10000"/>
          </a:bodyPr>
          <a:lstStyle/>
          <a:p>
            <a:r>
              <a:rPr lang="en-GB" dirty="0"/>
              <a:t>CREATE TABLE </a:t>
            </a:r>
            <a:r>
              <a:rPr lang="en-GB" dirty="0" err="1"/>
              <a:t>EPMS.Work_Location</a:t>
            </a:r>
            <a:r>
              <a:rPr lang="en-GB" dirty="0"/>
              <a:t>(</a:t>
            </a:r>
          </a:p>
          <a:p>
            <a:r>
              <a:rPr lang="en-GB" dirty="0" err="1"/>
              <a:t>Location_ID</a:t>
            </a:r>
            <a:r>
              <a:rPr lang="en-GB" dirty="0"/>
              <a:t> VARCHAR(10) NOT NULL,</a:t>
            </a:r>
          </a:p>
          <a:p>
            <a:r>
              <a:rPr lang="en-GB" dirty="0"/>
              <a:t>Location VARCHAR(25) NOT NULL,</a:t>
            </a:r>
          </a:p>
          <a:p>
            <a:r>
              <a:rPr lang="en-GB" dirty="0" err="1"/>
              <a:t>Employee_ID</a:t>
            </a:r>
            <a:r>
              <a:rPr lang="en-GB" dirty="0"/>
              <a:t> VARCHAR(50) NOT NULL,</a:t>
            </a:r>
          </a:p>
          <a:p>
            <a:r>
              <a:rPr lang="en-GB" dirty="0"/>
              <a:t>City VARCHAR(25) NOT NULL,</a:t>
            </a:r>
          </a:p>
          <a:p>
            <a:r>
              <a:rPr lang="en-GB" dirty="0"/>
              <a:t>State VARCHAR(25) NOT NULL,</a:t>
            </a:r>
          </a:p>
          <a:p>
            <a:r>
              <a:rPr lang="en-GB" dirty="0"/>
              <a:t>CONSTRAINT </a:t>
            </a:r>
            <a:r>
              <a:rPr lang="en-GB" dirty="0" err="1"/>
              <a:t>Loc_PK</a:t>
            </a:r>
            <a:r>
              <a:rPr lang="en-GB" dirty="0"/>
              <a:t> PRIMARY KEY (</a:t>
            </a:r>
            <a:r>
              <a:rPr lang="en-GB" dirty="0" err="1"/>
              <a:t>Location_ID</a:t>
            </a:r>
            <a:r>
              <a:rPr lang="en-GB" dirty="0"/>
              <a:t>),</a:t>
            </a:r>
          </a:p>
          <a:p>
            <a:r>
              <a:rPr lang="en-GB" dirty="0"/>
              <a:t>FOREIGN KEY (</a:t>
            </a:r>
            <a:r>
              <a:rPr lang="en-GB" dirty="0" err="1"/>
              <a:t>Employee_ID</a:t>
            </a:r>
            <a:r>
              <a:rPr lang="en-GB" dirty="0"/>
              <a:t>)</a:t>
            </a:r>
          </a:p>
          <a:p>
            <a:r>
              <a:rPr lang="en-GB" dirty="0"/>
              <a:t>REFERENCES Employee(</a:t>
            </a:r>
            <a:r>
              <a:rPr lang="en-GB" dirty="0" err="1"/>
              <a:t>Employee_ID</a:t>
            </a:r>
            <a:r>
              <a:rPr lang="en-GB" dirty="0"/>
              <a:t>));</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rtlCol="0"/>
          <a:lstStyle/>
          <a:p>
            <a:fld id="{294A09A9-5501-47C1-A89A-A340965A2BE2}" type="slidenum">
              <a:rPr lang="en-GB" smtClean="0"/>
              <a:pPr/>
              <a:t>18</a:t>
            </a:fld>
            <a:endParaRPr lang="en-GB" dirty="0"/>
          </a:p>
        </p:txBody>
      </p:sp>
    </p:spTree>
    <p:extLst>
      <p:ext uri="{BB962C8B-B14F-4D97-AF65-F5344CB8AC3E}">
        <p14:creationId xmlns:p14="http://schemas.microsoft.com/office/powerpoint/2010/main" val="1150103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1"/>
            <a:ext cx="9779183" cy="925286"/>
          </a:xfrm>
        </p:spPr>
        <p:txBody>
          <a:bodyPr rtlCol="0"/>
          <a:lstStyle/>
          <a:p>
            <a:r>
              <a:rPr lang="en-GB" dirty="0"/>
              <a:t>Populate Work Location Table</a:t>
            </a:r>
          </a:p>
        </p:txBody>
      </p:sp>
      <p:sp>
        <p:nvSpPr>
          <p:cNvPr id="14" name="Content Placeholder 13">
            <a:extLst>
              <a:ext uri="{FF2B5EF4-FFF2-40B4-BE49-F238E27FC236}">
                <a16:creationId xmlns:a16="http://schemas.microsoft.com/office/drawing/2014/main" id="{0A45A26F-F877-C262-E62F-E2BE91519226}"/>
              </a:ext>
            </a:extLst>
          </p:cNvPr>
          <p:cNvSpPr>
            <a:spLocks noGrp="1"/>
          </p:cNvSpPr>
          <p:nvPr>
            <p:ph idx="1"/>
          </p:nvPr>
        </p:nvSpPr>
        <p:spPr>
          <a:xfrm>
            <a:off x="1167491" y="1546385"/>
            <a:ext cx="10038573" cy="4369223"/>
          </a:xfrm>
        </p:spPr>
        <p:txBody>
          <a:bodyPr>
            <a:normAutofit fontScale="62500" lnSpcReduction="20000"/>
          </a:bodyPr>
          <a:lstStyle/>
          <a:p>
            <a:r>
              <a:rPr lang="en-GB" dirty="0"/>
              <a:t>INSERT INTO </a:t>
            </a:r>
            <a:r>
              <a:rPr lang="en-GB" dirty="0" err="1"/>
              <a:t>EPMS.Work_Location</a:t>
            </a:r>
            <a:r>
              <a:rPr lang="en-GB" dirty="0"/>
              <a:t> </a:t>
            </a:r>
          </a:p>
          <a:p>
            <a:r>
              <a:rPr lang="en-GB" dirty="0"/>
              <a:t>(</a:t>
            </a:r>
            <a:r>
              <a:rPr lang="en-GB" dirty="0" err="1"/>
              <a:t>Location_ID,Location,Employee_ID,City,State</a:t>
            </a:r>
            <a:r>
              <a:rPr lang="en-GB" dirty="0"/>
              <a:t>)</a:t>
            </a:r>
          </a:p>
          <a:p>
            <a:r>
              <a:rPr lang="en-GB" dirty="0"/>
              <a:t>VALUES</a:t>
            </a:r>
          </a:p>
          <a:p>
            <a:r>
              <a:rPr lang="en-GB" dirty="0"/>
              <a:t>('L001','Main Office','E001','New </a:t>
            </a:r>
            <a:r>
              <a:rPr lang="en-GB" dirty="0" err="1"/>
              <a:t>York','NY</a:t>
            </a:r>
            <a:r>
              <a:rPr lang="en-GB" dirty="0"/>
              <a:t>’),</a:t>
            </a:r>
          </a:p>
          <a:p>
            <a:r>
              <a:rPr lang="en-GB" dirty="0"/>
              <a:t>('L002','Tech Park','E002','San </a:t>
            </a:r>
            <a:r>
              <a:rPr lang="en-GB" dirty="0" err="1"/>
              <a:t>Francisco','CA</a:t>
            </a:r>
            <a:r>
              <a:rPr lang="en-GB" dirty="0"/>
              <a:t>’),</a:t>
            </a:r>
          </a:p>
          <a:p>
            <a:r>
              <a:rPr lang="en-GB" dirty="0"/>
              <a:t>('L003','Financial Center','E003','Chicago','IL’),</a:t>
            </a:r>
          </a:p>
          <a:p>
            <a:r>
              <a:rPr lang="en-GB" dirty="0"/>
              <a:t>('L004','Marketing Hub','E004','Los </a:t>
            </a:r>
            <a:r>
              <a:rPr lang="en-GB" dirty="0" err="1"/>
              <a:t>Angeles','CA</a:t>
            </a:r>
            <a:r>
              <a:rPr lang="en-GB" dirty="0"/>
              <a:t>’),</a:t>
            </a:r>
          </a:p>
          <a:p>
            <a:r>
              <a:rPr lang="en-GB" dirty="0"/>
              <a:t>('L005','Operations Center','E005','Houston','TX’),</a:t>
            </a:r>
          </a:p>
          <a:p>
            <a:r>
              <a:rPr lang="en-GB" dirty="0"/>
              <a:t>('L006','Development Lab','E006','Seattle','WA’),</a:t>
            </a:r>
          </a:p>
          <a:p>
            <a:r>
              <a:rPr lang="en-GB" dirty="0"/>
              <a:t>('L007','Sales Branch','E007','Boston','MA’),</a:t>
            </a:r>
          </a:p>
          <a:p>
            <a:r>
              <a:rPr lang="en-GB" dirty="0"/>
              <a:t>('L008','Customer Service Hub','E008','Atlanta','GA’),</a:t>
            </a:r>
          </a:p>
          <a:p>
            <a:r>
              <a:rPr lang="en-GB" dirty="0"/>
              <a:t>('L009','Legal Office','E009','Denver','CO’),</a:t>
            </a:r>
          </a:p>
          <a:p>
            <a:r>
              <a:rPr lang="en-GB" dirty="0"/>
              <a:t>('L010','Admin Center','E010','Miami','FL');</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rtlCol="0"/>
          <a:lstStyle/>
          <a:p>
            <a:fld id="{294A09A9-5501-47C1-A89A-A340965A2BE2}" type="slidenum">
              <a:rPr lang="en-GB" smtClean="0"/>
              <a:pPr/>
              <a:t>19</a:t>
            </a:fld>
            <a:endParaRPr lang="en-GB" dirty="0"/>
          </a:p>
        </p:txBody>
      </p:sp>
    </p:spTree>
    <p:extLst>
      <p:ext uri="{BB962C8B-B14F-4D97-AF65-F5344CB8AC3E}">
        <p14:creationId xmlns:p14="http://schemas.microsoft.com/office/powerpoint/2010/main" val="339179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rtlCol="0"/>
          <a:lstStyle/>
          <a:p>
            <a:pPr rtl="0"/>
            <a:r>
              <a:rPr lang="en-GB" dirty="0"/>
              <a:t>Employee Payroll Management System (EPMS)</a:t>
            </a:r>
          </a:p>
        </p:txBody>
      </p:sp>
    </p:spTree>
    <p:extLst>
      <p:ext uri="{BB962C8B-B14F-4D97-AF65-F5344CB8AC3E}">
        <p14:creationId xmlns:p14="http://schemas.microsoft.com/office/powerpoint/2010/main" val="3664382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1"/>
            <a:ext cx="9779183" cy="925286"/>
          </a:xfrm>
        </p:spPr>
        <p:txBody>
          <a:bodyPr rtlCol="0"/>
          <a:lstStyle/>
          <a:p>
            <a:r>
              <a:rPr lang="en-GB" dirty="0"/>
              <a:t>SCHEMA</a:t>
            </a:r>
          </a:p>
        </p:txBody>
      </p:sp>
      <p:pic>
        <p:nvPicPr>
          <p:cNvPr id="3" name="Content Placeholder 2">
            <a:extLst>
              <a:ext uri="{FF2B5EF4-FFF2-40B4-BE49-F238E27FC236}">
                <a16:creationId xmlns:a16="http://schemas.microsoft.com/office/drawing/2014/main" id="{020295A3-FA53-9B62-32FF-E8896D1FE512}"/>
              </a:ext>
            </a:extLst>
          </p:cNvPr>
          <p:cNvPicPr>
            <a:picLocks noGrp="1" noChangeAspect="1"/>
          </p:cNvPicPr>
          <p:nvPr>
            <p:ph idx="1"/>
          </p:nvPr>
        </p:nvPicPr>
        <p:blipFill>
          <a:blip r:embed="rId3"/>
          <a:stretch>
            <a:fillRect/>
          </a:stretch>
        </p:blipFill>
        <p:spPr>
          <a:xfrm>
            <a:off x="4820382" y="1546225"/>
            <a:ext cx="2732211" cy="4368800"/>
          </a:xfrm>
          <a:prstGeom prst="rect">
            <a:avLst/>
          </a:prstGeom>
        </p:spPr>
      </p:pic>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rtlCol="0"/>
          <a:lstStyle/>
          <a:p>
            <a:fld id="{294A09A9-5501-47C1-A89A-A340965A2BE2}" type="slidenum">
              <a:rPr lang="en-GB" smtClean="0"/>
              <a:pPr/>
              <a:t>20</a:t>
            </a:fld>
            <a:endParaRPr lang="en-GB" dirty="0"/>
          </a:p>
        </p:txBody>
      </p:sp>
      <p:pic>
        <p:nvPicPr>
          <p:cNvPr id="5" name="Picture 4" descr="A diagram of a work location&#10;&#10;Description automatically generated">
            <a:extLst>
              <a:ext uri="{FF2B5EF4-FFF2-40B4-BE49-F238E27FC236}">
                <a16:creationId xmlns:a16="http://schemas.microsoft.com/office/drawing/2014/main" id="{C7C60978-CE89-F1BC-01C6-3E8C37CF65FE}"/>
              </a:ext>
            </a:extLst>
          </p:cNvPr>
          <p:cNvPicPr>
            <a:picLocks noChangeAspect="1"/>
          </p:cNvPicPr>
          <p:nvPr/>
        </p:nvPicPr>
        <p:blipFill>
          <a:blip r:embed="rId4"/>
          <a:stretch>
            <a:fillRect/>
          </a:stretch>
        </p:blipFill>
        <p:spPr>
          <a:xfrm>
            <a:off x="4195762" y="390525"/>
            <a:ext cx="3800475" cy="6076950"/>
          </a:xfrm>
          <a:prstGeom prst="rect">
            <a:avLst/>
          </a:prstGeom>
        </p:spPr>
      </p:pic>
    </p:spTree>
    <p:extLst>
      <p:ext uri="{BB962C8B-B14F-4D97-AF65-F5344CB8AC3E}">
        <p14:creationId xmlns:p14="http://schemas.microsoft.com/office/powerpoint/2010/main" val="1506307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rtlCol="0"/>
          <a:lstStyle/>
          <a:p>
            <a:pPr rtl="0"/>
            <a:r>
              <a:rPr lang="en-GB" dirty="0"/>
              <a:t>Concepts</a:t>
            </a:r>
          </a:p>
        </p:txBody>
      </p:sp>
    </p:spTree>
    <p:extLst>
      <p:ext uri="{BB962C8B-B14F-4D97-AF65-F5344CB8AC3E}">
        <p14:creationId xmlns:p14="http://schemas.microsoft.com/office/powerpoint/2010/main" val="2131144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276538" y="124803"/>
            <a:ext cx="10250785" cy="1054922"/>
          </a:xfrm>
        </p:spPr>
        <p:txBody>
          <a:bodyPr rtlCol="0"/>
          <a:lstStyle/>
          <a:p>
            <a:pPr algn="ctr"/>
            <a:r>
              <a:rPr lang="en-GB" sz="4000" dirty="0"/>
              <a:t>Create a Stored Procedure to add new employees to Employee table</a:t>
            </a:r>
          </a:p>
        </p:txBody>
      </p:sp>
      <p:sp>
        <p:nvSpPr>
          <p:cNvPr id="14" name="Content Placeholder 13">
            <a:extLst>
              <a:ext uri="{FF2B5EF4-FFF2-40B4-BE49-F238E27FC236}">
                <a16:creationId xmlns:a16="http://schemas.microsoft.com/office/drawing/2014/main" id="{0A45A26F-F877-C262-E62F-E2BE91519226}"/>
              </a:ext>
            </a:extLst>
          </p:cNvPr>
          <p:cNvSpPr>
            <a:spLocks noGrp="1"/>
          </p:cNvSpPr>
          <p:nvPr>
            <p:ph idx="1"/>
          </p:nvPr>
        </p:nvSpPr>
        <p:spPr>
          <a:xfrm>
            <a:off x="1038540" y="1179725"/>
            <a:ext cx="9779182" cy="5071117"/>
          </a:xfrm>
        </p:spPr>
        <p:txBody>
          <a:bodyPr>
            <a:normAutofit fontScale="47500" lnSpcReduction="20000"/>
          </a:bodyPr>
          <a:lstStyle/>
          <a:p>
            <a:r>
              <a:rPr lang="en-GB" dirty="0"/>
              <a:t>USE EPMS;</a:t>
            </a:r>
          </a:p>
          <a:p>
            <a:r>
              <a:rPr lang="en-GB" dirty="0"/>
              <a:t>##Change Delimiter</a:t>
            </a:r>
          </a:p>
          <a:p>
            <a:r>
              <a:rPr lang="en-GB" dirty="0"/>
              <a:t>DELIMITER //</a:t>
            </a:r>
          </a:p>
          <a:p>
            <a:r>
              <a:rPr lang="en-GB" dirty="0"/>
              <a:t>## CREATE STORED PROCEDURE</a:t>
            </a:r>
          </a:p>
          <a:p>
            <a:r>
              <a:rPr lang="en-GB" dirty="0"/>
              <a:t>CREATE PROCEDURE </a:t>
            </a:r>
            <a:r>
              <a:rPr lang="en-GB" dirty="0" err="1"/>
              <a:t>add_new_employee</a:t>
            </a:r>
            <a:r>
              <a:rPr lang="en-GB" dirty="0"/>
              <a:t> (</a:t>
            </a:r>
          </a:p>
          <a:p>
            <a:r>
              <a:rPr lang="en-GB" dirty="0"/>
              <a:t>	IN </a:t>
            </a:r>
            <a:r>
              <a:rPr lang="en-GB" dirty="0" err="1"/>
              <a:t>Employee_ID</a:t>
            </a:r>
            <a:r>
              <a:rPr lang="en-GB" dirty="0"/>
              <a:t> VARCHAR(50),    </a:t>
            </a:r>
          </a:p>
          <a:p>
            <a:r>
              <a:rPr lang="en-GB" dirty="0"/>
              <a:t>	IN </a:t>
            </a:r>
            <a:r>
              <a:rPr lang="en-GB" dirty="0" err="1"/>
              <a:t>First_Name</a:t>
            </a:r>
            <a:r>
              <a:rPr lang="en-GB" dirty="0"/>
              <a:t> VARCHAR(25),     </a:t>
            </a:r>
          </a:p>
          <a:p>
            <a:r>
              <a:rPr lang="en-GB" dirty="0"/>
              <a:t>	IN </a:t>
            </a:r>
            <a:r>
              <a:rPr lang="en-GB" dirty="0" err="1"/>
              <a:t>Last_Name</a:t>
            </a:r>
            <a:r>
              <a:rPr lang="en-GB" dirty="0"/>
              <a:t> VARCHAR(25),     </a:t>
            </a:r>
          </a:p>
          <a:p>
            <a:r>
              <a:rPr lang="en-GB" dirty="0"/>
              <a:t>	IN </a:t>
            </a:r>
            <a:r>
              <a:rPr lang="en-GB" dirty="0" err="1"/>
              <a:t>Hire_Date</a:t>
            </a:r>
            <a:r>
              <a:rPr lang="en-GB" dirty="0"/>
              <a:t> DATE,     </a:t>
            </a:r>
          </a:p>
          <a:p>
            <a:r>
              <a:rPr lang="en-GB" dirty="0"/>
              <a:t>	IN City VARCHAR(25),     </a:t>
            </a:r>
          </a:p>
          <a:p>
            <a:r>
              <a:rPr lang="en-GB" dirty="0"/>
              <a:t>	IN State VARCHAR(2)</a:t>
            </a:r>
          </a:p>
          <a:p>
            <a:r>
              <a:rPr lang="en-GB" dirty="0"/>
              <a:t>)</a:t>
            </a:r>
          </a:p>
          <a:p>
            <a:r>
              <a:rPr lang="en-GB" dirty="0"/>
              <a:t>BEGIN   </a:t>
            </a:r>
          </a:p>
          <a:p>
            <a:r>
              <a:rPr lang="en-GB" dirty="0"/>
              <a:t>INSERT INTO Employee(</a:t>
            </a:r>
            <a:r>
              <a:rPr lang="en-GB" dirty="0" err="1"/>
              <a:t>Employee_ID</a:t>
            </a:r>
            <a:r>
              <a:rPr lang="en-GB" dirty="0"/>
              <a:t>, </a:t>
            </a:r>
            <a:r>
              <a:rPr lang="en-GB" dirty="0" err="1"/>
              <a:t>First_Name</a:t>
            </a:r>
            <a:r>
              <a:rPr lang="en-GB" dirty="0"/>
              <a:t>, </a:t>
            </a:r>
            <a:r>
              <a:rPr lang="en-GB" dirty="0" err="1"/>
              <a:t>Last_Name</a:t>
            </a:r>
            <a:r>
              <a:rPr lang="en-GB" dirty="0"/>
              <a:t>, </a:t>
            </a:r>
            <a:r>
              <a:rPr lang="en-GB" dirty="0" err="1"/>
              <a:t>Hire_Date</a:t>
            </a:r>
            <a:r>
              <a:rPr lang="en-GB" dirty="0"/>
              <a:t>, City, State)  </a:t>
            </a:r>
          </a:p>
          <a:p>
            <a:r>
              <a:rPr lang="en-GB" dirty="0"/>
              <a:t> VALUES (</a:t>
            </a:r>
            <a:r>
              <a:rPr lang="en-GB" dirty="0" err="1"/>
              <a:t>Employee_ID</a:t>
            </a:r>
            <a:r>
              <a:rPr lang="en-GB" dirty="0"/>
              <a:t>, </a:t>
            </a:r>
            <a:r>
              <a:rPr lang="en-GB" dirty="0" err="1"/>
              <a:t>First_Name</a:t>
            </a:r>
            <a:r>
              <a:rPr lang="en-GB" dirty="0"/>
              <a:t>, </a:t>
            </a:r>
            <a:r>
              <a:rPr lang="en-GB" dirty="0" err="1"/>
              <a:t>Last_Name</a:t>
            </a:r>
            <a:r>
              <a:rPr lang="en-GB" dirty="0"/>
              <a:t>, </a:t>
            </a:r>
            <a:r>
              <a:rPr lang="en-GB" dirty="0" err="1"/>
              <a:t>Hire_Date</a:t>
            </a:r>
            <a:r>
              <a:rPr lang="en-GB" dirty="0"/>
              <a:t>, City, State); </a:t>
            </a:r>
          </a:p>
          <a:p>
            <a:r>
              <a:rPr lang="en-GB" dirty="0"/>
              <a:t>END//</a:t>
            </a:r>
          </a:p>
          <a:p>
            <a:r>
              <a:rPr lang="en-GB" dirty="0"/>
              <a:t>## Change Delimiter again</a:t>
            </a:r>
          </a:p>
          <a:p>
            <a:r>
              <a:rPr lang="en-GB" dirty="0"/>
              <a:t>DELIMITER ; </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rtlCol="0"/>
          <a:lstStyle/>
          <a:p>
            <a:fld id="{294A09A9-5501-47C1-A89A-A340965A2BE2}" type="slidenum">
              <a:rPr lang="en-GB" smtClean="0"/>
              <a:pPr/>
              <a:t>22</a:t>
            </a:fld>
            <a:endParaRPr lang="en-GB" dirty="0"/>
          </a:p>
        </p:txBody>
      </p:sp>
    </p:spTree>
    <p:extLst>
      <p:ext uri="{BB962C8B-B14F-4D97-AF65-F5344CB8AC3E}">
        <p14:creationId xmlns:p14="http://schemas.microsoft.com/office/powerpoint/2010/main" val="2980905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440661" y="515970"/>
            <a:ext cx="10250785" cy="1054922"/>
          </a:xfrm>
        </p:spPr>
        <p:txBody>
          <a:bodyPr rtlCol="0"/>
          <a:lstStyle/>
          <a:p>
            <a:pPr algn="ctr"/>
            <a:r>
              <a:rPr lang="en-GB" sz="4000" dirty="0"/>
              <a:t>Sample Query to identify salaries with an average gross salary of 60000.00 or more</a:t>
            </a:r>
          </a:p>
        </p:txBody>
      </p:sp>
      <p:sp>
        <p:nvSpPr>
          <p:cNvPr id="14" name="Content Placeholder 13">
            <a:extLst>
              <a:ext uri="{FF2B5EF4-FFF2-40B4-BE49-F238E27FC236}">
                <a16:creationId xmlns:a16="http://schemas.microsoft.com/office/drawing/2014/main" id="{0A45A26F-F877-C262-E62F-E2BE91519226}"/>
              </a:ext>
            </a:extLst>
          </p:cNvPr>
          <p:cNvSpPr>
            <a:spLocks noGrp="1"/>
          </p:cNvSpPr>
          <p:nvPr>
            <p:ph idx="1"/>
          </p:nvPr>
        </p:nvSpPr>
        <p:spPr>
          <a:xfrm>
            <a:off x="1038539" y="1676400"/>
            <a:ext cx="10250785" cy="4574442"/>
          </a:xfrm>
        </p:spPr>
        <p:txBody>
          <a:bodyPr>
            <a:normAutofit/>
          </a:bodyPr>
          <a:lstStyle/>
          <a:p>
            <a:endParaRPr lang="en-GB" dirty="0"/>
          </a:p>
          <a:p>
            <a:r>
              <a:rPr lang="en-GB" dirty="0"/>
              <a:t>SELECT </a:t>
            </a:r>
            <a:r>
              <a:rPr lang="en-GB" dirty="0" err="1"/>
              <a:t>Salary_ID</a:t>
            </a:r>
            <a:r>
              <a:rPr lang="en-GB" dirty="0"/>
              <a:t>, AVG(</a:t>
            </a:r>
            <a:r>
              <a:rPr lang="en-GB" dirty="0" err="1"/>
              <a:t>Gross_Salary</a:t>
            </a:r>
            <a:r>
              <a:rPr lang="en-GB" dirty="0"/>
              <a:t>) AS </a:t>
            </a:r>
            <a:r>
              <a:rPr lang="en-GB" dirty="0" err="1"/>
              <a:t>Average_Gross_Salary</a:t>
            </a:r>
            <a:endParaRPr lang="en-GB" dirty="0"/>
          </a:p>
          <a:p>
            <a:r>
              <a:rPr lang="en-GB" dirty="0"/>
              <a:t>FROM Salary</a:t>
            </a:r>
          </a:p>
          <a:p>
            <a:r>
              <a:rPr lang="en-GB" dirty="0"/>
              <a:t>GROUP BY </a:t>
            </a:r>
            <a:r>
              <a:rPr lang="en-GB" dirty="0" err="1"/>
              <a:t>Salary_ID</a:t>
            </a:r>
            <a:endParaRPr lang="en-GB" dirty="0"/>
          </a:p>
          <a:p>
            <a:r>
              <a:rPr lang="en-GB" dirty="0"/>
              <a:t>HAVING AVG(</a:t>
            </a:r>
            <a:r>
              <a:rPr lang="en-GB" dirty="0" err="1"/>
              <a:t>Gross_Salary</a:t>
            </a:r>
            <a:r>
              <a:rPr lang="en-GB" dirty="0"/>
              <a:t>) &gt; 60000;</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rtlCol="0"/>
          <a:lstStyle/>
          <a:p>
            <a:fld id="{294A09A9-5501-47C1-A89A-A340965A2BE2}" type="slidenum">
              <a:rPr lang="en-GB" smtClean="0"/>
              <a:pPr/>
              <a:t>23</a:t>
            </a:fld>
            <a:endParaRPr lang="en-GB" dirty="0"/>
          </a:p>
        </p:txBody>
      </p:sp>
    </p:spTree>
    <p:extLst>
      <p:ext uri="{BB962C8B-B14F-4D97-AF65-F5344CB8AC3E}">
        <p14:creationId xmlns:p14="http://schemas.microsoft.com/office/powerpoint/2010/main" val="2169504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C72FA-0B4B-EC85-51F7-94A98649DB8A}"/>
              </a:ext>
            </a:extLst>
          </p:cNvPr>
          <p:cNvSpPr>
            <a:spLocks noGrp="1"/>
          </p:cNvSpPr>
          <p:nvPr>
            <p:ph type="ctrTitle"/>
          </p:nvPr>
        </p:nvSpPr>
        <p:spPr/>
        <p:txBody>
          <a:bodyPr/>
          <a:lstStyle/>
          <a:p>
            <a:r>
              <a:rPr lang="en-GB" dirty="0"/>
              <a:t>	THE END</a:t>
            </a:r>
          </a:p>
        </p:txBody>
      </p:sp>
    </p:spTree>
    <p:extLst>
      <p:ext uri="{BB962C8B-B14F-4D97-AF65-F5344CB8AC3E}">
        <p14:creationId xmlns:p14="http://schemas.microsoft.com/office/powerpoint/2010/main" val="1876913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rtlCol="0"/>
          <a:lstStyle/>
          <a:p>
            <a:pPr rtl="0"/>
            <a:r>
              <a:rPr lang="en-GB"/>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944876" cy="2247219"/>
          </a:xfrm>
        </p:spPr>
        <p:txBody>
          <a:bodyPr rtlCol="0">
            <a:normAutofit/>
          </a:bodyPr>
          <a:lstStyle/>
          <a:p>
            <a:pPr rtl="0"/>
            <a:r>
              <a:rPr lang="en-GB" dirty="0"/>
              <a:t>Olufunmi Alayande​</a:t>
            </a:r>
          </a:p>
          <a:p>
            <a:pPr rtl="0"/>
            <a:r>
              <a:rPr lang="en-GB" dirty="0">
                <a:hlinkClick r:id="rId3"/>
              </a:rPr>
              <a:t>olufunmiabode@gmail.com</a:t>
            </a:r>
            <a:endParaRPr lang="en-GB" dirty="0"/>
          </a:p>
          <a:p>
            <a:pPr rtl="0"/>
            <a:r>
              <a:rPr lang="en-GB" dirty="0">
                <a:hlinkClick r:id="rId4"/>
              </a:rPr>
              <a:t>https://www.linkedin.com/in/olufunmi-alayande-997906b2/</a:t>
            </a:r>
            <a:endParaRPr lang="en-GB" dirty="0"/>
          </a:p>
          <a:p>
            <a:pPr rtl="0"/>
            <a:endParaRPr lang="en-GB" dirty="0"/>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rtlCol="0"/>
          <a:lstStyle/>
          <a:p>
            <a:pPr rtl="0"/>
            <a:r>
              <a:rPr lang="en-GB" dirty="0"/>
              <a:t>Table of Contents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fontScale="62500" lnSpcReduction="20000"/>
          </a:bodyPr>
          <a:lstStyle/>
          <a:p>
            <a:pPr rtl="0"/>
            <a:r>
              <a:rPr lang="en-GB" dirty="0"/>
              <a:t>Cover Page							Page 1</a:t>
            </a:r>
          </a:p>
          <a:p>
            <a:pPr rtl="0"/>
            <a:r>
              <a:rPr lang="en-GB" dirty="0"/>
              <a:t>Title Page							Page 2</a:t>
            </a:r>
          </a:p>
          <a:p>
            <a:pPr rtl="0"/>
            <a:r>
              <a:rPr lang="en-GB" dirty="0"/>
              <a:t>Table of Contents							Page 3</a:t>
            </a:r>
          </a:p>
          <a:p>
            <a:pPr rtl="0"/>
            <a:r>
              <a:rPr lang="en-GB" dirty="0"/>
              <a:t>Introduction							Page 4</a:t>
            </a:r>
          </a:p>
          <a:p>
            <a:pPr rtl="0"/>
            <a:r>
              <a:rPr lang="en-GB" dirty="0"/>
              <a:t>Project Brief							Pages  5-9</a:t>
            </a:r>
          </a:p>
          <a:p>
            <a:pPr rtl="0"/>
            <a:r>
              <a:rPr lang="en-GB" dirty="0"/>
              <a:t>Codes and Tables							Pages 10-19</a:t>
            </a:r>
          </a:p>
          <a:p>
            <a:pPr rtl="0"/>
            <a:r>
              <a:rPr lang="en-GB" dirty="0"/>
              <a:t>Schema								Page 20</a:t>
            </a:r>
          </a:p>
          <a:p>
            <a:pPr rtl="0"/>
            <a:r>
              <a:rPr lang="en-GB" dirty="0"/>
              <a:t>Concepts								Pages 21-23</a:t>
            </a:r>
          </a:p>
          <a:p>
            <a:pPr rtl="0"/>
            <a:r>
              <a:rPr lang="en-GB" dirty="0"/>
              <a:t>End								Page 24</a:t>
            </a:r>
          </a:p>
          <a:p>
            <a:pPr rtl="0"/>
            <a:endParaRPr lang="en-GB"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rtlCol="0"/>
          <a:lstStyle/>
          <a:p>
            <a:pPr rtl="0"/>
            <a:r>
              <a:rPr lang="en-GB"/>
              <a:t>10/9/2021</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rtlCol="0"/>
          <a:lstStyle/>
          <a:p>
            <a:pPr rtl="0"/>
            <a:r>
              <a:rPr lang="en-GB"/>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en-GB" smtClean="0"/>
              <a:pPr rtl="0"/>
              <a:t>3</a:t>
            </a:fld>
            <a:endParaRPr lang="en-GB"/>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rtlCol="0"/>
          <a:lstStyle/>
          <a:p>
            <a:pPr rtl="0"/>
            <a:r>
              <a:rPr lang="en-GB"/>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20000"/>
          </a:bodyPr>
          <a:lstStyle/>
          <a:p>
            <a:pPr rtl="0"/>
            <a:r>
              <a:rPr lang="en-GB" dirty="0"/>
              <a:t>As a Finance professional, I have a strong understanding of the importance of streamlined payroll processes. </a:t>
            </a:r>
          </a:p>
          <a:p>
            <a:pPr rtl="0"/>
            <a:r>
              <a:rPr lang="en-GB" dirty="0"/>
              <a:t>The choice of this project stems from a profound understanding of the multifaceted challenges faced by finance professionals in ensuring accurate, timely, and compliant payroll processing. It leverages on technology, automation and data analytics to enhance accuracy, remove manual errors and provide a secure way of managing sensitive financial information.</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rtlCol="0"/>
          <a:lstStyle/>
          <a:p>
            <a:pPr rtl="0"/>
            <a:r>
              <a:rPr lang="en-GB"/>
              <a:t>10/9/2021</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rtlCol="0"/>
          <a:lstStyle/>
          <a:p>
            <a:pPr rtl="0"/>
            <a:r>
              <a:rPr lang="en-GB"/>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en-GB" smtClean="0"/>
              <a:pPr rtl="0"/>
              <a:t>4</a:t>
            </a:fld>
            <a:endParaRPr lang="en-GB"/>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rtlCol="0"/>
          <a:lstStyle/>
          <a:p>
            <a:pPr rtl="0"/>
            <a:r>
              <a:rPr lang="en-GB" dirty="0"/>
              <a:t>Project Brief</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457200" indent="-457200" rtl="0">
              <a:buAutoNum type="arabicPeriod"/>
            </a:pPr>
            <a:r>
              <a:rPr lang="en-GB" dirty="0"/>
              <a:t>Employee Information</a:t>
            </a:r>
          </a:p>
          <a:p>
            <a:pPr rtl="0"/>
            <a:r>
              <a:rPr lang="en-GB" dirty="0"/>
              <a:t>This is a fundamental component of the payroll management system. It stores the key data of each employee within the organization. The following fields are presented in the employee table; Employee ID, First Name, Last Name, Hire Date, City and State.</a:t>
            </a:r>
          </a:p>
          <a:p>
            <a:pPr rtl="0"/>
            <a:endParaRPr lang="en-GB"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rtlCol="0"/>
          <a:lstStyle/>
          <a:p>
            <a:pPr rtl="0"/>
            <a:r>
              <a:rPr lang="en-GB"/>
              <a:t>10/9/2021</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rtlCol="0"/>
          <a:lstStyle/>
          <a:p>
            <a:pPr rtl="0"/>
            <a:r>
              <a:rPr lang="en-GB"/>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en-GB" smtClean="0"/>
              <a:pPr rtl="0"/>
              <a:t>5</a:t>
            </a:fld>
            <a:endParaRPr lang="en-GB"/>
          </a:p>
        </p:txBody>
      </p:sp>
    </p:spTree>
    <p:extLst>
      <p:ext uri="{BB962C8B-B14F-4D97-AF65-F5344CB8AC3E}">
        <p14:creationId xmlns:p14="http://schemas.microsoft.com/office/powerpoint/2010/main" val="1933616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rtlCol="0"/>
          <a:lstStyle/>
          <a:p>
            <a:pPr rtl="0"/>
            <a:r>
              <a:rPr lang="en-GB" dirty="0"/>
              <a:t>Project Brief Cont’d</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rtl="0"/>
            <a:r>
              <a:rPr lang="en-GB" dirty="0"/>
              <a:t>2.  Salary Information</a:t>
            </a:r>
          </a:p>
          <a:p>
            <a:pPr rtl="0"/>
            <a:r>
              <a:rPr lang="en-GB" dirty="0"/>
              <a:t>This is a crucial table in the EPMS as it plays a central role in accurately calculating, managing, and tracking employee compensation. The fields in the salary information table are; Salary ID, Gross Salary, Hourly Pay, Income Tax, NI, Account ID.</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rtlCol="0"/>
          <a:lstStyle/>
          <a:p>
            <a:pPr rtl="0"/>
            <a:r>
              <a:rPr lang="en-GB"/>
              <a:t>10/9/2021</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rtlCol="0"/>
          <a:lstStyle/>
          <a:p>
            <a:pPr rtl="0"/>
            <a:r>
              <a:rPr lang="en-GB"/>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en-GB" smtClean="0"/>
              <a:pPr rtl="0"/>
              <a:t>6</a:t>
            </a:fld>
            <a:endParaRPr lang="en-GB"/>
          </a:p>
        </p:txBody>
      </p:sp>
    </p:spTree>
    <p:extLst>
      <p:ext uri="{BB962C8B-B14F-4D97-AF65-F5344CB8AC3E}">
        <p14:creationId xmlns:p14="http://schemas.microsoft.com/office/powerpoint/2010/main" val="1067919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rtlCol="0"/>
          <a:lstStyle/>
          <a:p>
            <a:pPr rtl="0"/>
            <a:r>
              <a:rPr lang="en-GB" dirty="0"/>
              <a:t>Project Brief Cont’d</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rtl="0"/>
            <a:r>
              <a:rPr lang="en-GB" dirty="0"/>
              <a:t>3.  Department Information</a:t>
            </a:r>
          </a:p>
          <a:p>
            <a:pPr rtl="0"/>
            <a:r>
              <a:rPr lang="en-GB" dirty="0"/>
              <a:t>It serves as a foundational component that organizes and manages information relating to the different departments within the organization. Its fields are; Department ID and Department Name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rtlCol="0"/>
          <a:lstStyle/>
          <a:p>
            <a:pPr rtl="0"/>
            <a:r>
              <a:rPr lang="en-GB"/>
              <a:t>10/9/2021</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rtlCol="0"/>
          <a:lstStyle/>
          <a:p>
            <a:pPr rtl="0"/>
            <a:r>
              <a:rPr lang="en-GB"/>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en-GB" smtClean="0"/>
              <a:pPr rtl="0"/>
              <a:t>7</a:t>
            </a:fld>
            <a:endParaRPr lang="en-GB"/>
          </a:p>
        </p:txBody>
      </p:sp>
    </p:spTree>
    <p:extLst>
      <p:ext uri="{BB962C8B-B14F-4D97-AF65-F5344CB8AC3E}">
        <p14:creationId xmlns:p14="http://schemas.microsoft.com/office/powerpoint/2010/main" val="1177293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rtlCol="0"/>
          <a:lstStyle/>
          <a:p>
            <a:pPr rtl="0"/>
            <a:r>
              <a:rPr lang="en-GB" dirty="0"/>
              <a:t>Project Brief Cont’d</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lnSpcReduction="10000"/>
          </a:bodyPr>
          <a:lstStyle/>
          <a:p>
            <a:pPr rtl="0"/>
            <a:r>
              <a:rPr lang="en-GB" dirty="0"/>
              <a:t>4.  Account Details</a:t>
            </a:r>
          </a:p>
          <a:p>
            <a:pPr rtl="0"/>
            <a:r>
              <a:rPr lang="en-GB" dirty="0"/>
              <a:t>This table stores and manages the financial information related to employee bank accounts. Its importance lies in its ability to ensure secure and accurate salary disbursements while also supporting various financial transactions within the organization. The fields in this tables are; Account ID, Bank Name, Account Number, Employee ID.</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rtlCol="0"/>
          <a:lstStyle/>
          <a:p>
            <a:pPr rtl="0"/>
            <a:r>
              <a:rPr lang="en-GB"/>
              <a:t>10/9/2021</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rtlCol="0"/>
          <a:lstStyle/>
          <a:p>
            <a:pPr rtl="0"/>
            <a:r>
              <a:rPr lang="en-GB"/>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en-GB" smtClean="0"/>
              <a:pPr rtl="0"/>
              <a:t>8</a:t>
            </a:fld>
            <a:endParaRPr lang="en-GB"/>
          </a:p>
        </p:txBody>
      </p:sp>
    </p:spTree>
    <p:extLst>
      <p:ext uri="{BB962C8B-B14F-4D97-AF65-F5344CB8AC3E}">
        <p14:creationId xmlns:p14="http://schemas.microsoft.com/office/powerpoint/2010/main" val="3250151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rtlCol="0"/>
          <a:lstStyle/>
          <a:p>
            <a:pPr rtl="0"/>
            <a:r>
              <a:rPr lang="en-GB" dirty="0"/>
              <a:t>Project Brief Cont’d</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lnSpcReduction="10000"/>
          </a:bodyPr>
          <a:lstStyle/>
          <a:p>
            <a:pPr marL="457200" indent="-457200" rtl="0">
              <a:buAutoNum type="arabicPeriod" startAt="5"/>
            </a:pPr>
            <a:r>
              <a:rPr lang="en-GB" dirty="0"/>
              <a:t>Work Location</a:t>
            </a:r>
          </a:p>
          <a:p>
            <a:pPr rtl="0"/>
            <a:r>
              <a:rPr lang="en-GB" dirty="0"/>
              <a:t>This table provides a structured framework for managing and organizing information related to the geographical work locations of employees. </a:t>
            </a:r>
            <a:r>
              <a:rPr lang="en-GB" dirty="0">
                <a:solidFill>
                  <a:srgbClr val="D1D5DB"/>
                </a:solidFill>
                <a:latin typeface="Söhne"/>
              </a:rPr>
              <a:t>It contributes</a:t>
            </a:r>
            <a:r>
              <a:rPr lang="en-GB" b="0" i="0" dirty="0">
                <a:solidFill>
                  <a:srgbClr val="D1D5DB"/>
                </a:solidFill>
                <a:effectLst/>
                <a:latin typeface="Söhne"/>
              </a:rPr>
              <a:t> to accurate payroll processing, compliance with tax regulations, and efficient management of workforce-related logistics. The table has the following; Location ID, Location, Employee ID, City and State.</a:t>
            </a:r>
            <a:endParaRPr lang="en-GB"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rtlCol="0"/>
          <a:lstStyle/>
          <a:p>
            <a:pPr rtl="0"/>
            <a:r>
              <a:rPr lang="en-GB"/>
              <a:t>10/9/2021</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rtlCol="0"/>
          <a:lstStyle/>
          <a:p>
            <a:pPr rtl="0"/>
            <a:r>
              <a:rPr lang="en-GB"/>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en-GB" smtClean="0"/>
              <a:pPr rtl="0"/>
              <a:t>9</a:t>
            </a:fld>
            <a:endParaRPr lang="en-GB"/>
          </a:p>
        </p:txBody>
      </p:sp>
    </p:spTree>
    <p:extLst>
      <p:ext uri="{BB962C8B-B14F-4D97-AF65-F5344CB8AC3E}">
        <p14:creationId xmlns:p14="http://schemas.microsoft.com/office/powerpoint/2010/main" val="1711983990"/>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9457595_TF45331398_Win32" id="{5659B9E0-3971-467D-9BA2-B20B39D641FE}" vid="{E6DA4EDB-46C2-4D45-9E99-6BB2FEEE47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{F99C49BB-0A62-41BA-AF64-F565ADD384C4}tf45331398_win32</Template>
  <TotalTime>2694</TotalTime>
  <Words>1665</Words>
  <Application>Microsoft Office PowerPoint</Application>
  <PresentationFormat>Widescreen</PresentationFormat>
  <Paragraphs>221</Paragraphs>
  <Slides>25</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Söhne</vt:lpstr>
      <vt:lpstr>Tenorite</vt:lpstr>
      <vt:lpstr>Office Theme</vt:lpstr>
      <vt:lpstr>Code First Girls Introduction to Data and SQL</vt:lpstr>
      <vt:lpstr>Employee Payroll Management System (EPMS)</vt:lpstr>
      <vt:lpstr>Table of Contents</vt:lpstr>
      <vt:lpstr>Introduction</vt:lpstr>
      <vt:lpstr>Project Brief</vt:lpstr>
      <vt:lpstr>Project Brief Cont’d</vt:lpstr>
      <vt:lpstr>Project Brief Cont’d</vt:lpstr>
      <vt:lpstr>Project Brief Cont’d</vt:lpstr>
      <vt:lpstr>Project Brief Cont’d</vt:lpstr>
      <vt:lpstr>Codes and Tables</vt:lpstr>
      <vt:lpstr>Employee Table</vt:lpstr>
      <vt:lpstr>Populate Employee Table</vt:lpstr>
      <vt:lpstr>Department Table</vt:lpstr>
      <vt:lpstr>Account Details Table</vt:lpstr>
      <vt:lpstr>Populate Account Details Table</vt:lpstr>
      <vt:lpstr>Salary Table</vt:lpstr>
      <vt:lpstr>Populate Salary Table</vt:lpstr>
      <vt:lpstr>Work Location Table</vt:lpstr>
      <vt:lpstr>Populate Work Location Table</vt:lpstr>
      <vt:lpstr>SCHEMA</vt:lpstr>
      <vt:lpstr>Concepts</vt:lpstr>
      <vt:lpstr>Create a Stored Procedure to add new employees to Employee table</vt:lpstr>
      <vt:lpstr>Sample Query to identify salaries with an average gross salary of 60000.00 or more</vt:lpstr>
      <vt:lpstr> THE END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Payroll Management System (EPMS)</dc:title>
  <dc:creator>Olufunmi Alayande</dc:creator>
  <cp:lastModifiedBy>Olufunmi Alayande</cp:lastModifiedBy>
  <cp:revision>33</cp:revision>
  <dcterms:created xsi:type="dcterms:W3CDTF">2023-12-14T19:14:36Z</dcterms:created>
  <dcterms:modified xsi:type="dcterms:W3CDTF">2023-12-16T16:51:22Z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2023-12-14T19:15:34Z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de84cbc2-cb9a-4de8-875b-54ec53cc6000</vt:lpwstr>
  </property>
  <property fmtid="{D5CDD505-2E9C-101B-9397-08002B2CF9AE}" pid="8" name="MSIP_Label_defa4170-0d19-0005-0004-bc88714345d2_ActionId">
    <vt:lpwstr>86628fd8-6596-48b8-925c-510739a28942</vt:lpwstr>
  </property>
  <property fmtid="{D5CDD505-2E9C-101B-9397-08002B2CF9AE}" pid="9" name="MSIP_Label_defa4170-0d19-0005-0004-bc88714345d2_ContentBits">
    <vt:lpwstr>0</vt:lpwstr>
  </property>
</Properties>
</file>