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06" r:id="rId2"/>
    <p:sldId id="303" r:id="rId3"/>
    <p:sldId id="302" r:id="rId4"/>
    <p:sldId id="295" r:id="rId5"/>
    <p:sldId id="315" r:id="rId6"/>
    <p:sldId id="314" r:id="rId7"/>
    <p:sldId id="291" r:id="rId8"/>
    <p:sldId id="304" r:id="rId9"/>
    <p:sldId id="305" r:id="rId10"/>
    <p:sldId id="307" r:id="rId11"/>
    <p:sldId id="313" r:id="rId12"/>
    <p:sldId id="311" r:id="rId13"/>
    <p:sldId id="312" r:id="rId14"/>
    <p:sldId id="299" r:id="rId15"/>
    <p:sldId id="300" r:id="rId16"/>
    <p:sldId id="301" r:id="rId17"/>
    <p:sldId id="308" r:id="rId18"/>
    <p:sldId id="296" r:id="rId19"/>
    <p:sldId id="297" r:id="rId20"/>
    <p:sldId id="298" r:id="rId21"/>
    <p:sldId id="316" r:id="rId22"/>
    <p:sldId id="290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FF00FF"/>
    <a:srgbClr val="800080"/>
    <a:srgbClr val="008000"/>
    <a:srgbClr val="FF6600"/>
    <a:srgbClr val="00FF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83" autoAdjust="0"/>
  </p:normalViewPr>
  <p:slideViewPr>
    <p:cSldViewPr>
      <p:cViewPr varScale="1">
        <p:scale>
          <a:sx n="81" d="100"/>
          <a:sy n="81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anose="02020603050405020304" pitchFamily="18" charset="0"/>
              </a:defRPr>
            </a:lvl1pPr>
          </a:lstStyle>
          <a:p>
            <a:fld id="{C3460A39-9F55-41E3-845B-248193A3CA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030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92897AE-9E7D-4E8D-8382-189091DAA0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585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F2C1D8-55C2-4FD8-8D1A-1C8ADA9CC95B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019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39F9FF-6F27-4B3D-B19E-BE5FF0748881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0808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39F9FF-6F27-4B3D-B19E-BE5FF0748881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520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F6203F-B6C6-4A83-BE08-C3929B7DA7B2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Explain</a:t>
            </a:r>
            <a:r>
              <a:rPr lang="en-US" altLang="en-US" baseline="0"/>
              <a:t> what XOR is.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811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135644-551A-44C8-9963-E88008574748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23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0986B6-7F37-41EB-8DDB-BBA7A29F5A52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227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FB936A-31E2-48A9-9C99-898CB956D264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572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5B7883-838F-4CFE-B2F0-B11D1E67F584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684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EBDBFC-FE0F-4469-A32B-1C056FF821BA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D2912F-7B98-4B1C-8034-BF2400FE82CD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940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28ECB3-8202-4C8D-8F25-26777BEBE2A9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260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8F3B62-83BE-4E56-B0BD-2DF555D1BBDA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366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0D8AF8-03E2-4A00-A9A6-14A759CC422C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800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28ECB3-8202-4C8D-8F25-26777BEBE2A9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2012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E61511-D1BE-48F7-90F8-3A92183E3A28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187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41585E-F497-4FB1-A424-DE488BCC7413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22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3B1838-D71B-4BA5-AFDA-CFC18AA3A4E8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6704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3B1838-D71B-4BA5-AFDA-CFC18AA3A4E8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737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3B1838-D71B-4BA5-AFDA-CFC18AA3A4E8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921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1916F7-F83B-4359-A454-99DD3BF93EC6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626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7FBC20-5A3C-49E8-A822-922044D55B16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896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DF4C51-E1F2-47DE-9D1E-5F047C9C0BB7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30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D934B-DB5E-466C-9B17-5C659DADE2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54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BEDFB-64C6-4C9A-A197-A106730279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71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AA0541-86D4-4853-A5AC-48257F8A25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56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B5704-3930-4C3A-A8C6-E1AA8485EA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102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E9A99-94C8-4DFE-9746-04E18B6555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35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D054-D9A6-4636-B359-E18D4BBBC2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61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35C49F-47CA-423D-BEB6-00348A3ADB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89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E4E08D-C97C-46A9-897F-838CE50CD8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6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BF9A60-83DB-41DA-975B-A75C56CF87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72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C04CA-4F29-4AA5-A65E-5092C24886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87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5300C-B089-4933-AAAA-E8F33B95A9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41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708F8530-203B-41FA-8383-B85302D513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image" Target="../media/image7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0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0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14.wmf"/><Relationship Id="rId4" Type="http://schemas.openxmlformats.org/officeDocument/2006/relationships/image" Target="../media/image30.png"/><Relationship Id="rId9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29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Map</a:t>
            </a:r>
          </a:p>
        </p:txBody>
      </p:sp>
      <p:sp>
        <p:nvSpPr>
          <p:cNvPr id="103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0" name="Oval 5"/>
          <p:cNvSpPr>
            <a:spLocks noChangeArrowheads="1"/>
          </p:cNvSpPr>
          <p:nvPr/>
        </p:nvSpPr>
        <p:spPr bwMode="auto">
          <a:xfrm>
            <a:off x="457200" y="1371600"/>
            <a:ext cx="3429000" cy="2895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041" name="Group 19"/>
          <p:cNvGrpSpPr>
            <a:grpSpLocks/>
          </p:cNvGrpSpPr>
          <p:nvPr/>
        </p:nvGrpSpPr>
        <p:grpSpPr bwMode="auto">
          <a:xfrm>
            <a:off x="990600" y="2971800"/>
            <a:ext cx="762000" cy="336550"/>
            <a:chOff x="762000" y="1600200"/>
            <a:chExt cx="762000" cy="336550"/>
          </a:xfrm>
        </p:grpSpPr>
        <p:sp>
          <p:nvSpPr>
            <p:cNvPr id="1061" name="Rectangle 6"/>
            <p:cNvSpPr>
              <a:spLocks noChangeArrowheads="1"/>
            </p:cNvSpPr>
            <p:nvPr/>
          </p:nvSpPr>
          <p:spPr bwMode="auto">
            <a:xfrm>
              <a:off x="762000" y="1600200"/>
              <a:ext cx="381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62" name="Group 10"/>
            <p:cNvGrpSpPr>
              <a:grpSpLocks/>
            </p:cNvGrpSpPr>
            <p:nvPr/>
          </p:nvGrpSpPr>
          <p:grpSpPr bwMode="auto">
            <a:xfrm>
              <a:off x="838200" y="1600200"/>
              <a:ext cx="685800" cy="336550"/>
              <a:chOff x="838200" y="1600200"/>
              <a:chExt cx="685800" cy="336550"/>
            </a:xfrm>
          </p:grpSpPr>
          <p:sp>
            <p:nvSpPr>
              <p:cNvPr id="1063" name="Rectangle 7"/>
              <p:cNvSpPr>
                <a:spLocks noChangeArrowheads="1"/>
              </p:cNvSpPr>
              <p:nvPr/>
            </p:nvSpPr>
            <p:spPr bwMode="auto">
              <a:xfrm>
                <a:off x="1143000" y="1600200"/>
                <a:ext cx="381000" cy="304800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aphicFrame>
            <p:nvGraphicFramePr>
              <p:cNvPr id="1036" name="Object 2"/>
              <p:cNvGraphicFramePr>
                <a:graphicFrameLocks noChangeAspect="1"/>
              </p:cNvGraphicFramePr>
              <p:nvPr/>
            </p:nvGraphicFramePr>
            <p:xfrm>
              <a:off x="838200" y="1600200"/>
              <a:ext cx="237565" cy="336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6" name="Equation" r:id="rId4" imgW="152280" imgH="215640" progId="Equation.3">
                      <p:embed/>
                    </p:oleObj>
                  </mc:Choice>
                  <mc:Fallback>
                    <p:oleObj name="Equation" r:id="rId4" imgW="152280" imgH="215640" progId="Equation.3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8200" y="1600200"/>
                            <a:ext cx="237565" cy="3365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7" name="Object 3"/>
              <p:cNvGraphicFramePr>
                <a:graphicFrameLocks noChangeAspect="1"/>
              </p:cNvGraphicFramePr>
              <p:nvPr/>
            </p:nvGraphicFramePr>
            <p:xfrm>
              <a:off x="1219200" y="1600200"/>
              <a:ext cx="219075" cy="336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7" name="Equation" r:id="rId6" imgW="139680" imgH="215640" progId="Equation.3">
                      <p:embed/>
                    </p:oleObj>
                  </mc:Choice>
                  <mc:Fallback>
                    <p:oleObj name="Equation" r:id="rId6" imgW="139680" imgH="21564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19200" y="1600200"/>
                            <a:ext cx="219075" cy="3365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42" name="Group 20"/>
          <p:cNvGrpSpPr>
            <a:grpSpLocks/>
          </p:cNvGrpSpPr>
          <p:nvPr/>
        </p:nvGrpSpPr>
        <p:grpSpPr bwMode="auto">
          <a:xfrm>
            <a:off x="2514600" y="2971800"/>
            <a:ext cx="762000" cy="357188"/>
            <a:chOff x="762000" y="1590675"/>
            <a:chExt cx="762000" cy="357188"/>
          </a:xfrm>
        </p:grpSpPr>
        <p:sp>
          <p:nvSpPr>
            <p:cNvPr id="1058" name="Rectangle 21"/>
            <p:cNvSpPr>
              <a:spLocks noChangeArrowheads="1"/>
            </p:cNvSpPr>
            <p:nvPr/>
          </p:nvSpPr>
          <p:spPr bwMode="auto">
            <a:xfrm>
              <a:off x="762000" y="1600200"/>
              <a:ext cx="381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59" name="Group 10"/>
            <p:cNvGrpSpPr>
              <a:grpSpLocks/>
            </p:cNvGrpSpPr>
            <p:nvPr/>
          </p:nvGrpSpPr>
          <p:grpSpPr bwMode="auto">
            <a:xfrm>
              <a:off x="828675" y="1590675"/>
              <a:ext cx="695325" cy="357188"/>
              <a:chOff x="828675" y="1590675"/>
              <a:chExt cx="695325" cy="357188"/>
            </a:xfrm>
          </p:grpSpPr>
          <p:sp>
            <p:nvSpPr>
              <p:cNvPr id="1060" name="Rectangle 23"/>
              <p:cNvSpPr>
                <a:spLocks noChangeArrowheads="1"/>
              </p:cNvSpPr>
              <p:nvPr/>
            </p:nvSpPr>
            <p:spPr bwMode="auto">
              <a:xfrm>
                <a:off x="1143000" y="1600200"/>
                <a:ext cx="381000" cy="304800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aphicFrame>
            <p:nvGraphicFramePr>
              <p:cNvPr id="1034" name="Object 8"/>
              <p:cNvGraphicFramePr>
                <a:graphicFrameLocks noChangeAspect="1"/>
              </p:cNvGraphicFramePr>
              <p:nvPr/>
            </p:nvGraphicFramePr>
            <p:xfrm>
              <a:off x="828675" y="1590675"/>
              <a:ext cx="258763" cy="357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8" name="Equation" r:id="rId8" imgW="164880" imgH="228600" progId="Equation.3">
                      <p:embed/>
                    </p:oleObj>
                  </mc:Choice>
                  <mc:Fallback>
                    <p:oleObj name="Equation" r:id="rId8" imgW="164880" imgH="2286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8675" y="1590675"/>
                            <a:ext cx="258763" cy="357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5" name="Object 9"/>
              <p:cNvGraphicFramePr>
                <a:graphicFrameLocks noChangeAspect="1"/>
              </p:cNvGraphicFramePr>
              <p:nvPr/>
            </p:nvGraphicFramePr>
            <p:xfrm>
              <a:off x="1209675" y="1590675"/>
              <a:ext cx="239713" cy="357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9" name="Equation" r:id="rId10" imgW="152280" imgH="228600" progId="Equation.3">
                      <p:embed/>
                    </p:oleObj>
                  </mc:Choice>
                  <mc:Fallback>
                    <p:oleObj name="Equation" r:id="rId10" imgW="152280" imgH="2286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9675" y="1590675"/>
                            <a:ext cx="239713" cy="357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43" name="Group 26"/>
          <p:cNvGrpSpPr>
            <a:grpSpLocks/>
          </p:cNvGrpSpPr>
          <p:nvPr/>
        </p:nvGrpSpPr>
        <p:grpSpPr bwMode="auto">
          <a:xfrm>
            <a:off x="1905000" y="2101850"/>
            <a:ext cx="762000" cy="338303"/>
            <a:chOff x="762000" y="1568450"/>
            <a:chExt cx="762000" cy="338303"/>
          </a:xfrm>
        </p:grpSpPr>
        <p:sp>
          <p:nvSpPr>
            <p:cNvPr id="1055" name="Rectangle 27"/>
            <p:cNvSpPr>
              <a:spLocks noChangeArrowheads="1"/>
            </p:cNvSpPr>
            <p:nvPr/>
          </p:nvSpPr>
          <p:spPr bwMode="auto">
            <a:xfrm>
              <a:off x="762000" y="1600200"/>
              <a:ext cx="381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56" name="Group 10"/>
            <p:cNvGrpSpPr>
              <a:grpSpLocks/>
            </p:cNvGrpSpPr>
            <p:nvPr/>
          </p:nvGrpSpPr>
          <p:grpSpPr bwMode="auto">
            <a:xfrm>
              <a:off x="823119" y="1568450"/>
              <a:ext cx="700881" cy="338303"/>
              <a:chOff x="823119" y="1568450"/>
              <a:chExt cx="700881" cy="338303"/>
            </a:xfrm>
          </p:grpSpPr>
          <p:sp>
            <p:nvSpPr>
              <p:cNvPr id="1057" name="Rectangle 29"/>
              <p:cNvSpPr>
                <a:spLocks noChangeArrowheads="1"/>
              </p:cNvSpPr>
              <p:nvPr/>
            </p:nvSpPr>
            <p:spPr bwMode="auto">
              <a:xfrm>
                <a:off x="1143000" y="1600200"/>
                <a:ext cx="381000" cy="304800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aphicFrame>
            <p:nvGraphicFramePr>
              <p:cNvPr id="1032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74870695"/>
                  </p:ext>
                </p:extLst>
              </p:nvPr>
            </p:nvGraphicFramePr>
            <p:xfrm>
              <a:off x="823119" y="1568450"/>
              <a:ext cx="258763" cy="336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0" name="Equation" r:id="rId12" imgW="164880" imgH="215640" progId="Equation.3">
                      <p:embed/>
                    </p:oleObj>
                  </mc:Choice>
                  <mc:Fallback>
                    <p:oleObj name="Equation" r:id="rId12" imgW="164880" imgH="21564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3119" y="1568450"/>
                            <a:ext cx="258763" cy="3365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3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2795701"/>
                  </p:ext>
                </p:extLst>
              </p:nvPr>
            </p:nvGraphicFramePr>
            <p:xfrm>
              <a:off x="1199355" y="1570203"/>
              <a:ext cx="258763" cy="336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1" name="Equation" r:id="rId14" imgW="164880" imgH="215640" progId="Equation.3">
                      <p:embed/>
                    </p:oleObj>
                  </mc:Choice>
                  <mc:Fallback>
                    <p:oleObj name="Equation" r:id="rId14" imgW="16488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9355" y="1570203"/>
                            <a:ext cx="258763" cy="3365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775200" y="3962400"/>
            <a:ext cx="4368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If keys are integers in a small range, </a:t>
            </a:r>
          </a:p>
          <a:p>
            <a:r>
              <a:rPr lang="en-US" altLang="en-US"/>
              <a:t>use an array indexed by key.</a:t>
            </a:r>
          </a:p>
        </p:txBody>
      </p: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5105400" y="4953000"/>
            <a:ext cx="3657600" cy="881063"/>
            <a:chOff x="5181600" y="4038600"/>
            <a:chExt cx="3657600" cy="881063"/>
          </a:xfrm>
        </p:grpSpPr>
        <p:grpSp>
          <p:nvGrpSpPr>
            <p:cNvPr id="1048" name="Group 39"/>
            <p:cNvGrpSpPr>
              <a:grpSpLocks/>
            </p:cNvGrpSpPr>
            <p:nvPr/>
          </p:nvGrpSpPr>
          <p:grpSpPr bwMode="auto">
            <a:xfrm>
              <a:off x="5181600" y="4038600"/>
              <a:ext cx="3657600" cy="457200"/>
              <a:chOff x="5486400" y="3352800"/>
              <a:chExt cx="3657600" cy="457200"/>
            </a:xfrm>
          </p:grpSpPr>
          <p:sp>
            <p:nvSpPr>
              <p:cNvPr id="1049" name="Rectangle 33"/>
              <p:cNvSpPr>
                <a:spLocks noChangeArrowheads="1"/>
              </p:cNvSpPr>
              <p:nvPr/>
            </p:nvSpPr>
            <p:spPr bwMode="auto">
              <a:xfrm>
                <a:off x="5486400" y="3352800"/>
                <a:ext cx="533400" cy="45720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/>
            </p:nvSpPr>
            <p:spPr bwMode="auto">
              <a:xfrm>
                <a:off x="6019800" y="3352800"/>
                <a:ext cx="609600" cy="45720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/>
            </p:nvSpPr>
            <p:spPr bwMode="auto">
              <a:xfrm>
                <a:off x="7848600" y="3352800"/>
                <a:ext cx="533400" cy="45720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/>
            </p:nvSpPr>
            <p:spPr bwMode="auto">
              <a:xfrm>
                <a:off x="6629400" y="3352800"/>
                <a:ext cx="533400" cy="45720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/>
            </p:nvSpPr>
            <p:spPr bwMode="auto">
              <a:xfrm>
                <a:off x="7162800" y="3352800"/>
                <a:ext cx="685800" cy="45720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/>
            </p:nvSpPr>
            <p:spPr bwMode="auto">
              <a:xfrm>
                <a:off x="8382000" y="3352800"/>
                <a:ext cx="762000" cy="45720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aphicFrame>
          <p:nvGraphicFramePr>
            <p:cNvPr id="1026" name="Object 15"/>
            <p:cNvGraphicFramePr>
              <a:graphicFrameLocks noChangeAspect="1"/>
            </p:cNvGraphicFramePr>
            <p:nvPr/>
          </p:nvGraphicFramePr>
          <p:xfrm>
            <a:off x="5334000" y="4572000"/>
            <a:ext cx="258763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" name="Equation" r:id="rId16" imgW="164880" imgH="215640" progId="Equation.3">
                    <p:embed/>
                  </p:oleObj>
                </mc:Choice>
                <mc:Fallback>
                  <p:oleObj name="Equation" r:id="rId16" imgW="164880" imgH="2156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0" y="4572000"/>
                          <a:ext cx="258763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16"/>
            <p:cNvGraphicFramePr>
              <a:graphicFrameLocks noChangeAspect="1"/>
            </p:cNvGraphicFramePr>
            <p:nvPr/>
          </p:nvGraphicFramePr>
          <p:xfrm>
            <a:off x="6486525" y="4572000"/>
            <a:ext cx="239713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3" name="Equation" r:id="rId17" imgW="152280" imgH="215640" progId="Equation.3">
                    <p:embed/>
                  </p:oleObj>
                </mc:Choice>
                <mc:Fallback>
                  <p:oleObj name="Equation" r:id="rId17" imgW="152280" imgH="215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6525" y="4572000"/>
                          <a:ext cx="239713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17"/>
            <p:cNvGraphicFramePr>
              <a:graphicFrameLocks noChangeAspect="1"/>
            </p:cNvGraphicFramePr>
            <p:nvPr/>
          </p:nvGraphicFramePr>
          <p:xfrm>
            <a:off x="7696200" y="4562475"/>
            <a:ext cx="258763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" name="Equation" r:id="rId19" imgW="164880" imgH="228600" progId="Equation.3">
                    <p:embed/>
                  </p:oleObj>
                </mc:Choice>
                <mc:Fallback>
                  <p:oleObj name="Equation" r:id="rId19" imgW="16488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6200" y="4562475"/>
                          <a:ext cx="258763" cy="357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18"/>
            <p:cNvGraphicFramePr>
              <a:graphicFrameLocks noChangeAspect="1"/>
            </p:cNvGraphicFramePr>
            <p:nvPr/>
          </p:nvGraphicFramePr>
          <p:xfrm>
            <a:off x="6477000" y="4114800"/>
            <a:ext cx="219075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5" name="Equation" r:id="rId21" imgW="139680" imgH="215640" progId="Equation.3">
                    <p:embed/>
                  </p:oleObj>
                </mc:Choice>
                <mc:Fallback>
                  <p:oleObj name="Equation" r:id="rId21" imgW="139680" imgH="215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7000" y="4114800"/>
                          <a:ext cx="219075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7991609"/>
                </p:ext>
              </p:extLst>
            </p:nvPr>
          </p:nvGraphicFramePr>
          <p:xfrm>
            <a:off x="5334000" y="4114800"/>
            <a:ext cx="258763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6" name="Equation" r:id="rId22" imgW="164880" imgH="215640" progId="Equation.3">
                    <p:embed/>
                  </p:oleObj>
                </mc:Choice>
                <mc:Fallback>
                  <p:oleObj name="Equation" r:id="rId22" imgW="164880" imgH="2156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0" y="4114800"/>
                          <a:ext cx="258763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20"/>
            <p:cNvGraphicFramePr>
              <a:graphicFrameLocks noChangeAspect="1"/>
            </p:cNvGraphicFramePr>
            <p:nvPr/>
          </p:nvGraphicFramePr>
          <p:xfrm>
            <a:off x="7696200" y="4114800"/>
            <a:ext cx="239713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7" name="Equation" r:id="rId24" imgW="152280" imgH="228600" progId="Equation.3">
                    <p:embed/>
                  </p:oleObj>
                </mc:Choice>
                <mc:Fallback>
                  <p:oleObj name="Equation" r:id="rId24" imgW="15228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6200" y="4114800"/>
                          <a:ext cx="239713" cy="357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93075" y="5899150"/>
            <a:ext cx="666881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What if keys are from a large range or not even integers?</a:t>
            </a:r>
          </a:p>
          <a:p>
            <a:endParaRPr lang="en-US" altLang="en-US"/>
          </a:p>
          <a:p>
            <a:r>
              <a:rPr lang="en-US" altLang="en-US"/>
              <a:t>e.g. ISU ID (1000,000,000 for &lt; 40,000 people)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 sz="3600">
                <a:solidFill>
                  <a:srgbClr val="00CC00"/>
                </a:solidFill>
                <a:latin typeface="Arial" panose="020B0604020202020204" pitchFamily="34" charset="0"/>
              </a:rPr>
              <a:t>Good Hash Function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TextBox 3"/>
              <p:cNvSpPr txBox="1">
                <a:spLocks noChangeArrowheads="1"/>
              </p:cNvSpPr>
              <p:nvPr/>
            </p:nvSpPr>
            <p:spPr bwMode="auto">
              <a:xfrm>
                <a:off x="990600" y="1532153"/>
                <a:ext cx="77724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>
                    <a:solidFill>
                      <a:srgbClr val="7030A0"/>
                    </a:solidFill>
                  </a:rPr>
                  <a:t>Deterministic</a:t>
                </a:r>
                <a:r>
                  <a:rPr lang="en-US" altLang="en-US"/>
                  <a:t> – equal keys should produce the same value. </a:t>
                </a:r>
              </a:p>
            </p:txBody>
          </p:sp>
        </mc:Choice>
        <mc:Fallback xmlns="">
          <p:sp>
            <p:nvSpPr>
              <p:cNvPr id="1024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1532153"/>
                <a:ext cx="777240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57" t="-6061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3"/>
              <p:cNvSpPr txBox="1">
                <a:spLocks noChangeArrowheads="1"/>
              </p:cNvSpPr>
              <p:nvPr/>
            </p:nvSpPr>
            <p:spPr bwMode="auto">
              <a:xfrm>
                <a:off x="990600" y="2169016"/>
                <a:ext cx="77724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♦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>
                    <a:solidFill>
                      <a:srgbClr val="7030A0"/>
                    </a:solidFill>
                  </a:rPr>
                  <a:t>Efficient</a:t>
                </a:r>
                <a:r>
                  <a:rPr lang="en-US" altLang="en-US"/>
                  <a:t> to compute </a:t>
                </a:r>
              </a:p>
            </p:txBody>
          </p:sp>
        </mc:Choice>
        <mc:Fallback xmlns="">
          <p:sp>
            <p:nvSpPr>
              <p:cNvPr id="12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2169016"/>
                <a:ext cx="7772400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57" t="-7692" b="-29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990600" y="2773154"/>
                <a:ext cx="77724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♦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>
                    <a:solidFill>
                      <a:srgbClr val="7030A0"/>
                    </a:solidFill>
                  </a:rPr>
                  <a:t>Uniformly distributing </a:t>
                </a:r>
                <a:r>
                  <a:rPr lang="en-US" altLang="en-US"/>
                  <a:t>keys</a:t>
                </a:r>
                <a:endParaRPr lang="en-US" altLang="en-US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2773154"/>
                <a:ext cx="7772400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57" t="-7576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782472" y="3733800"/>
            <a:ext cx="7772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Bad examples: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4496" y="4566730"/>
            <a:ext cx="7967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♠</a:t>
            </a:r>
            <a:r>
              <a:rPr lang="en-US"/>
              <a:t> Sum up ASCII values of the characters – high chance for collisions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2693" y="5127266"/>
            <a:ext cx="7481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♠ </a:t>
            </a:r>
            <a:r>
              <a:rPr lang="en-US"/>
              <a:t>Use first three letters – words starting with some three-letter </a:t>
            </a:r>
          </a:p>
          <a:p>
            <a:r>
              <a:rPr lang="en-US"/>
              <a:t>                               combinations are far frequent than others.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 sz="3600">
                <a:solidFill>
                  <a:srgbClr val="00CC00"/>
                </a:solidFill>
                <a:latin typeface="Arial" panose="020B0604020202020204" pitchFamily="34" charset="0"/>
              </a:rPr>
              <a:t>How to Write a Good Hash Function?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762000" y="1600200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 good hash function will produce a value that incorporates </a:t>
            </a:r>
            <a:r>
              <a:rPr lang="en-US" altLang="en-US" i="1">
                <a:solidFill>
                  <a:srgbClr val="FF00FF"/>
                </a:solidFill>
              </a:rPr>
              <a:t>all the data</a:t>
            </a:r>
            <a:r>
              <a:rPr lang="en-US" altLang="en-US"/>
              <a:t> in the key.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62000" y="2971800"/>
            <a:ext cx="7696200" cy="2089150"/>
            <a:chOff x="762000" y="3276600"/>
            <a:chExt cx="7696200" cy="2088416"/>
          </a:xfrm>
        </p:grpSpPr>
        <p:sp>
          <p:nvSpPr>
            <p:cNvPr id="10248" name="TextBox 4"/>
            <p:cNvSpPr txBox="1">
              <a:spLocks noChangeArrowheads="1"/>
            </p:cNvSpPr>
            <p:nvPr/>
          </p:nvSpPr>
          <p:spPr bwMode="auto">
            <a:xfrm>
              <a:off x="1143000" y="3733800"/>
              <a:ext cx="7315200" cy="163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en-US"/>
                <a:t> result  = some nonzero value</a:t>
              </a:r>
            </a:p>
            <a:p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lang="en-US" altLang="en-US"/>
                <a:t>each instance variable </a:t>
              </a:r>
              <a:r>
                <a:rPr lang="en-US" altLang="en-US" i="1"/>
                <a:t>v</a:t>
              </a:r>
              <a:r>
                <a:rPr lang="en-US" altLang="en-US"/>
                <a:t> used in </a:t>
              </a:r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equals()</a:t>
              </a:r>
              <a:endParaRPr lang="en-US" altLang="en-US"/>
            </a:p>
            <a:p>
              <a:r>
                <a:rPr lang="en-US" altLang="en-US"/>
                <a:t>     let </a:t>
              </a:r>
              <a:r>
                <a:rPr lang="en-US" altLang="en-US" i="1"/>
                <a:t>c</a:t>
              </a:r>
              <a:r>
                <a:rPr lang="en-US" altLang="en-US"/>
                <a:t> be an integer hashcode for </a:t>
              </a:r>
              <a:r>
                <a:rPr lang="en-US" altLang="en-US" i="1"/>
                <a:t>v </a:t>
              </a:r>
            </a:p>
            <a:p>
              <a:r>
                <a:rPr lang="en-US" altLang="en-US"/>
                <a:t>     result = result * 31 + </a:t>
              </a:r>
              <a:r>
                <a:rPr lang="en-US" altLang="en-US" i="1"/>
                <a:t>c</a:t>
              </a:r>
            </a:p>
            <a:p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US" altLang="en-US"/>
                <a:t> result</a:t>
              </a:r>
            </a:p>
          </p:txBody>
        </p:sp>
        <p:sp>
          <p:nvSpPr>
            <p:cNvPr id="10249" name="TextBox 5"/>
            <p:cNvSpPr txBox="1">
              <a:spLocks noChangeArrowheads="1"/>
            </p:cNvSpPr>
            <p:nvPr/>
          </p:nvSpPr>
          <p:spPr bwMode="auto">
            <a:xfrm>
              <a:off x="762000" y="3276600"/>
              <a:ext cx="1197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 b="1">
                  <a:solidFill>
                    <a:srgbClr val="008000"/>
                  </a:solidFill>
                </a:rPr>
                <a:t>Example </a:t>
              </a:r>
            </a:p>
          </p:txBody>
        </p:sp>
      </p:grp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V="1">
            <a:off x="3505200" y="4800600"/>
            <a:ext cx="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971800" y="5562600"/>
            <a:ext cx="160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prime number</a:t>
            </a:r>
          </a:p>
        </p:txBody>
      </p:sp>
    </p:spTree>
    <p:extLst>
      <p:ext uri="{BB962C8B-B14F-4D97-AF65-F5344CB8AC3E}">
        <p14:creationId xmlns:p14="http://schemas.microsoft.com/office/powerpoint/2010/main" val="64092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Hash Code of a Variable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1268" name="Group 15"/>
          <p:cNvGrpSpPr>
            <a:grpSpLocks/>
          </p:cNvGrpSpPr>
          <p:nvPr/>
        </p:nvGrpSpPr>
        <p:grpSpPr bwMode="auto">
          <a:xfrm>
            <a:off x="914400" y="2133600"/>
            <a:ext cx="4521200" cy="400050"/>
            <a:chOff x="914400" y="1524000"/>
            <a:chExt cx="4521877" cy="400110"/>
          </a:xfrm>
        </p:grpSpPr>
        <p:sp>
          <p:nvSpPr>
            <p:cNvPr id="11285" name="TextBox 3"/>
            <p:cNvSpPr txBox="1">
              <a:spLocks noChangeArrowheads="1"/>
            </p:cNvSpPr>
            <p:nvPr/>
          </p:nvSpPr>
          <p:spPr bwMode="auto">
            <a:xfrm>
              <a:off x="1295400" y="1524000"/>
              <a:ext cx="41408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an object, then c</a:t>
              </a:r>
              <a:r>
                <a:rPr lang="en-US" altLang="en-US" i="1"/>
                <a:t> </a:t>
              </a:r>
              <a:r>
                <a:rPr lang="en-US" altLang="en-US"/>
                <a:t>== </a:t>
              </a:r>
              <a:r>
                <a:rPr lang="en-US" altLang="en-US" i="1"/>
                <a:t>v</a:t>
              </a:r>
              <a:r>
                <a:rPr lang="en-US" altLang="en-US"/>
                <a:t>.</a:t>
              </a:r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hashcode</a:t>
              </a:r>
              <a:r>
                <a:rPr lang="en-US" altLang="en-US"/>
                <a:t>(). </a:t>
              </a:r>
              <a:endParaRPr lang="en-US" altLang="en-US">
                <a:solidFill>
                  <a:srgbClr val="008000"/>
                </a:solidFill>
              </a:endParaRPr>
            </a:p>
          </p:txBody>
        </p:sp>
        <p:sp>
          <p:nvSpPr>
            <p:cNvPr id="11286" name="Explosion 1 4"/>
            <p:cNvSpPr>
              <a:spLocks noChangeArrowheads="1"/>
            </p:cNvSpPr>
            <p:nvPr/>
          </p:nvSpPr>
          <p:spPr bwMode="auto">
            <a:xfrm>
              <a:off x="914400" y="1600200"/>
              <a:ext cx="304800" cy="30480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914400" y="2819400"/>
            <a:ext cx="4786313" cy="400050"/>
            <a:chOff x="914400" y="2209800"/>
            <a:chExt cx="4786373" cy="400110"/>
          </a:xfrm>
        </p:grpSpPr>
        <p:sp>
          <p:nvSpPr>
            <p:cNvPr id="11283" name="TextBox 5"/>
            <p:cNvSpPr txBox="1">
              <a:spLocks noChangeArrowheads="1"/>
            </p:cNvSpPr>
            <p:nvPr/>
          </p:nvSpPr>
          <p:spPr bwMode="auto">
            <a:xfrm>
              <a:off x="1295400" y="2209800"/>
              <a:ext cx="44053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short</a:t>
              </a:r>
              <a:r>
                <a:rPr lang="en-US" altLang="en-US"/>
                <a:t>, </a:t>
              </a:r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char</a:t>
              </a:r>
              <a:r>
                <a:rPr lang="en-US" altLang="en-US"/>
                <a:t>, or </a:t>
              </a:r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byte</a:t>
              </a:r>
              <a:r>
                <a:rPr lang="en-US" altLang="en-US"/>
                <a:t>: Set c = (</a:t>
              </a:r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en-US"/>
                <a:t>) v</a:t>
              </a:r>
            </a:p>
          </p:txBody>
        </p:sp>
        <p:sp>
          <p:nvSpPr>
            <p:cNvPr id="11284" name="Explosion 1 6"/>
            <p:cNvSpPr>
              <a:spLocks noChangeArrowheads="1"/>
            </p:cNvSpPr>
            <p:nvPr/>
          </p:nvSpPr>
          <p:spPr bwMode="auto">
            <a:xfrm>
              <a:off x="914400" y="2286000"/>
              <a:ext cx="304800" cy="30480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914400" y="3505200"/>
            <a:ext cx="8001000" cy="708025"/>
            <a:chOff x="914400" y="2895600"/>
            <a:chExt cx="8001000" cy="707886"/>
          </a:xfrm>
        </p:grpSpPr>
        <p:sp>
          <p:nvSpPr>
            <p:cNvPr id="11281" name="TextBox 7"/>
            <p:cNvSpPr txBox="1">
              <a:spLocks noChangeArrowheads="1"/>
            </p:cNvSpPr>
            <p:nvPr/>
          </p:nvSpPr>
          <p:spPr bwMode="auto">
            <a:xfrm>
              <a:off x="1295400" y="2895600"/>
              <a:ext cx="76200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boolean</a:t>
              </a:r>
              <a:r>
                <a:rPr lang="en-US" altLang="en-US"/>
                <a:t>: Set c = (v ? 0 : 1). i.e.; if v is true, c is 0, else it is 1.</a:t>
              </a:r>
            </a:p>
            <a:p>
              <a:endParaRPr lang="en-US" altLang="en-US"/>
            </a:p>
          </p:txBody>
        </p:sp>
        <p:sp>
          <p:nvSpPr>
            <p:cNvPr id="11282" name="Explosion 1 11"/>
            <p:cNvSpPr>
              <a:spLocks noChangeArrowheads="1"/>
            </p:cNvSpPr>
            <p:nvPr/>
          </p:nvSpPr>
          <p:spPr bwMode="auto">
            <a:xfrm>
              <a:off x="914400" y="2971800"/>
              <a:ext cx="304800" cy="30480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914400" y="4343400"/>
            <a:ext cx="4762500" cy="400050"/>
            <a:chOff x="914400" y="3505200"/>
            <a:chExt cx="4762777" cy="400110"/>
          </a:xfrm>
        </p:grpSpPr>
        <p:sp>
          <p:nvSpPr>
            <p:cNvPr id="11279" name="TextBox 8"/>
            <p:cNvSpPr txBox="1">
              <a:spLocks noChangeArrowheads="1"/>
            </p:cNvSpPr>
            <p:nvPr/>
          </p:nvSpPr>
          <p:spPr bwMode="auto">
            <a:xfrm>
              <a:off x="1295400" y="3505200"/>
              <a:ext cx="4381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en-US" altLang="en-US"/>
                <a:t>: Set c = Float.floatToIntBits(v).</a:t>
              </a:r>
            </a:p>
          </p:txBody>
        </p:sp>
        <p:sp>
          <p:nvSpPr>
            <p:cNvPr id="11280" name="Explosion 1 12"/>
            <p:cNvSpPr>
              <a:spLocks noChangeArrowheads="1"/>
            </p:cNvSpPr>
            <p:nvPr/>
          </p:nvSpPr>
          <p:spPr bwMode="auto">
            <a:xfrm>
              <a:off x="914400" y="3581400"/>
              <a:ext cx="304800" cy="30480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914400" y="5029200"/>
            <a:ext cx="7696200" cy="1016000"/>
            <a:chOff x="914400" y="4114800"/>
            <a:chExt cx="7696200" cy="1015663"/>
          </a:xfrm>
        </p:grpSpPr>
        <p:sp>
          <p:nvSpPr>
            <p:cNvPr id="11277" name="TextBox 9"/>
            <p:cNvSpPr txBox="1">
              <a:spLocks noChangeArrowheads="1"/>
            </p:cNvSpPr>
            <p:nvPr/>
          </p:nvSpPr>
          <p:spPr bwMode="auto">
            <a:xfrm>
              <a:off x="1295400" y="4114800"/>
              <a:ext cx="73152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long</a:t>
              </a:r>
              <a:r>
                <a:rPr lang="en-US" altLang="en-US"/>
                <a:t>: Set c = (</a:t>
              </a:r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en-US"/>
                <a:t>)(v ^ (v &gt;&gt;&gt; 32)).   (This does the </a:t>
              </a:r>
              <a:r>
                <a:rPr lang="en-US" altLang="en-US">
                  <a:solidFill>
                    <a:srgbClr val="FF0000"/>
                  </a:solidFill>
                </a:rPr>
                <a:t>XOR</a:t>
              </a:r>
              <a:r>
                <a:rPr lang="en-US" altLang="en-US"/>
                <a:t> of the lower 32 bits with the upper 32 bits.)</a:t>
              </a:r>
              <a:endParaRPr lang="en-US" altLang="en-US">
                <a:solidFill>
                  <a:srgbClr val="008000"/>
                </a:solidFill>
              </a:endParaRPr>
            </a:p>
            <a:p>
              <a:endParaRPr lang="en-US" altLang="en-US"/>
            </a:p>
          </p:txBody>
        </p:sp>
        <p:sp>
          <p:nvSpPr>
            <p:cNvPr id="11278" name="Explosion 1 13"/>
            <p:cNvSpPr>
              <a:spLocks noChangeArrowheads="1"/>
            </p:cNvSpPr>
            <p:nvPr/>
          </p:nvSpPr>
          <p:spPr bwMode="auto">
            <a:xfrm>
              <a:off x="914400" y="4191000"/>
              <a:ext cx="304800" cy="30480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914400" y="5791200"/>
            <a:ext cx="6284913" cy="708025"/>
            <a:chOff x="914400" y="4876800"/>
            <a:chExt cx="6285630" cy="707886"/>
          </a:xfrm>
        </p:grpSpPr>
        <p:sp>
          <p:nvSpPr>
            <p:cNvPr id="11275" name="TextBox 10"/>
            <p:cNvSpPr txBox="1">
              <a:spLocks noChangeArrowheads="1"/>
            </p:cNvSpPr>
            <p:nvPr/>
          </p:nvSpPr>
          <p:spPr bwMode="auto">
            <a:xfrm>
              <a:off x="1295400" y="4876800"/>
              <a:ext cx="590463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en-US" altLang="en-US"/>
                <a:t>: Set </a:t>
              </a:r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long</a:t>
              </a:r>
              <a:r>
                <a:rPr lang="en-US" altLang="en-US"/>
                <a:t> x = Double.doubleToLongBits(v); </a:t>
              </a:r>
            </a:p>
            <a:p>
              <a:r>
                <a:rPr lang="en-US" altLang="en-US"/>
                <a:t>c = (</a:t>
              </a:r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en-US"/>
                <a:t>)(x ^(x &gt;&gt;&gt; 32)).</a:t>
              </a:r>
            </a:p>
          </p:txBody>
        </p:sp>
        <p:sp>
          <p:nvSpPr>
            <p:cNvPr id="11276" name="Explosion 1 14"/>
            <p:cNvSpPr>
              <a:spLocks noChangeArrowheads="1"/>
            </p:cNvSpPr>
            <p:nvPr/>
          </p:nvSpPr>
          <p:spPr bwMode="auto">
            <a:xfrm>
              <a:off x="914400" y="4953000"/>
              <a:ext cx="304800" cy="30480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1274" name="TextBox 21"/>
          <p:cNvSpPr txBox="1">
            <a:spLocks noChangeArrowheads="1"/>
          </p:cNvSpPr>
          <p:nvPr/>
        </p:nvSpPr>
        <p:spPr bwMode="auto">
          <a:xfrm>
            <a:off x="838200" y="1524000"/>
            <a:ext cx="850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If v 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Hash Code of an Array 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838200" y="1447800"/>
            <a:ext cx="701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Apply the same rules to the individual elements in the array. </a:t>
            </a:r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1600200" y="2362200"/>
            <a:ext cx="5686425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hash code for String works like this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s.length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== 0) 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pPr>
              <a:defRPr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s.charAt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(0);</a:t>
            </a: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nn-NO" dirty="0">
                <a:latin typeface="Consolas" pitchFamily="49" charset="0"/>
                <a:cs typeface="Consolas" pitchFamily="49" charset="0"/>
              </a:rPr>
              <a:t>for (int i = 1; i &lt; s.length(); ++i)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result = result * 31 +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s.charAt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return result;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Choice of Hash Function 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1524000" y="1600200"/>
            <a:ext cx="228600" cy="228600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1524000" y="2133600"/>
            <a:ext cx="228600" cy="228600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812925" y="1535113"/>
            <a:ext cx="4910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CC"/>
                </a:solidFill>
              </a:rPr>
              <a:t>Should distribute keys uniformly into slots.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812925" y="2068513"/>
            <a:ext cx="59716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CC"/>
                </a:solidFill>
              </a:rPr>
              <a:t>Should not be affected by any patterns in the data. </a:t>
            </a:r>
          </a:p>
        </p:txBody>
      </p:sp>
      <p:sp>
        <p:nvSpPr>
          <p:cNvPr id="392200" name="Text Box 8"/>
          <p:cNvSpPr txBox="1">
            <a:spLocks noChangeArrowheads="1"/>
          </p:cNvSpPr>
          <p:nvPr/>
        </p:nvSpPr>
        <p:spPr bwMode="auto">
          <a:xfrm>
            <a:off x="746125" y="2982913"/>
            <a:ext cx="7991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Ex.  Suppose keys are in the range [0,9999], and there are 100 slots.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2201" name="Text Box 9"/>
              <p:cNvSpPr txBox="1">
                <a:spLocks noChangeArrowheads="1"/>
              </p:cNvSpPr>
              <p:nvPr/>
            </p:nvSpPr>
            <p:spPr bwMode="auto">
              <a:xfrm>
                <a:off x="1279525" y="3516313"/>
                <a:ext cx="537192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Consider the hash function: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% 100 </m:t>
                    </m:r>
                  </m:oMath>
                </a14:m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9220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9525" y="3516313"/>
                <a:ext cx="537192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249" t="-7692" b="-29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2202" name="Text Box 10"/>
          <p:cNvSpPr txBox="1">
            <a:spLocks noChangeArrowheads="1"/>
          </p:cNvSpPr>
          <p:nvPr/>
        </p:nvSpPr>
        <p:spPr bwMode="auto">
          <a:xfrm>
            <a:off x="1279525" y="4125913"/>
            <a:ext cx="718658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If you are given numbers that </a:t>
            </a:r>
            <a:r>
              <a:rPr lang="en-US" altLang="en-US"/>
              <a:t>are all multiples </a:t>
            </a:r>
            <a:r>
              <a:rPr lang="en-US" altLang="en-US" dirty="0"/>
              <a:t>of 100 to hash, </a:t>
            </a:r>
          </a:p>
          <a:p>
            <a:r>
              <a:rPr lang="en-US" altLang="en-US" dirty="0"/>
              <a:t>they will all end up in the same slot 0!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9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00" grpId="0"/>
      <p:bldP spid="392201" grpId="0"/>
      <p:bldP spid="39220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 sz="4000">
                <a:solidFill>
                  <a:srgbClr val="00CC00"/>
                </a:solidFill>
                <a:latin typeface="Arial" panose="020B0604020202020204" pitchFamily="34" charset="0"/>
              </a:rPr>
              <a:t>Hash Function – Division Method 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Text Box 4"/>
              <p:cNvSpPr txBox="1">
                <a:spLocks noChangeArrowheads="1"/>
              </p:cNvSpPr>
              <p:nvPr/>
            </p:nvSpPr>
            <p:spPr bwMode="auto">
              <a:xfrm>
                <a:off x="2574925" y="1639888"/>
                <a:ext cx="233506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alt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240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434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4925" y="1639888"/>
                <a:ext cx="2335063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28800" y="2514600"/>
            <a:ext cx="1052513" cy="396875"/>
            <a:chOff x="1152" y="1584"/>
            <a:chExt cx="663" cy="250"/>
          </a:xfrm>
        </p:grpSpPr>
        <p:sp>
          <p:nvSpPr>
            <p:cNvPr id="14361" name="AutoShape 5"/>
            <p:cNvSpPr>
              <a:spLocks noChangeArrowheads="1"/>
            </p:cNvSpPr>
            <p:nvPr/>
          </p:nvSpPr>
          <p:spPr bwMode="auto">
            <a:xfrm>
              <a:off x="1152" y="1632"/>
              <a:ext cx="144" cy="144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62" name="Text Box 6"/>
            <p:cNvSpPr txBox="1">
              <a:spLocks noChangeArrowheads="1"/>
            </p:cNvSpPr>
            <p:nvPr/>
          </p:nvSpPr>
          <p:spPr bwMode="auto">
            <a:xfrm>
              <a:off x="1344" y="1584"/>
              <a:ext cx="4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0000CC"/>
                  </a:solidFill>
                </a:rPr>
                <a:t>Fast!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828800" y="2911474"/>
            <a:ext cx="6686552" cy="920749"/>
            <a:chOff x="1152" y="1834"/>
            <a:chExt cx="4212" cy="580"/>
          </a:xfrm>
        </p:grpSpPr>
        <p:grpSp>
          <p:nvGrpSpPr>
            <p:cNvPr id="14357" name="Group 8"/>
            <p:cNvGrpSpPr>
              <a:grpSpLocks/>
            </p:cNvGrpSpPr>
            <p:nvPr/>
          </p:nvGrpSpPr>
          <p:grpSpPr bwMode="auto">
            <a:xfrm>
              <a:off x="1152" y="1968"/>
              <a:ext cx="4212" cy="446"/>
              <a:chOff x="1152" y="1584"/>
              <a:chExt cx="4212" cy="446"/>
            </a:xfrm>
          </p:grpSpPr>
          <p:sp>
            <p:nvSpPr>
              <p:cNvPr id="14359" name="AutoShape 9"/>
              <p:cNvSpPr>
                <a:spLocks noChangeArrowheads="1"/>
              </p:cNvSpPr>
              <p:nvPr/>
            </p:nvSpPr>
            <p:spPr bwMode="auto">
              <a:xfrm>
                <a:off x="1152" y="1632"/>
                <a:ext cx="144" cy="144"/>
              </a:xfrm>
              <a:prstGeom prst="irregularSeal1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60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020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r>
                      <a:rPr lang="en-US" altLang="en-US">
                        <a:solidFill>
                          <a:srgbClr val="0000CC"/>
                        </a:solidFill>
                      </a:rPr>
                      <a:t>Don’t pick </a:t>
                    </a:r>
                    <a14:m>
                      <m:oMath xmlns:m="http://schemas.openxmlformats.org/officeDocument/2006/math">
                        <m:r>
                          <a:rPr lang="en-US" alt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sSup>
                          <m:sSupPr>
                            <m:ctrlPr>
                              <a:rPr lang="en-US" altLang="en-US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</m:oMath>
                    </a14:m>
                    <a:r>
                      <a:rPr lang="en-US" altLang="en-US">
                        <a:solidFill>
                          <a:srgbClr val="0000CC"/>
                        </a:solidFill>
                      </a:rPr>
                      <a:t>or hash will depend on the </a:t>
                    </a:r>
                    <a:r>
                      <a:rPr lang="en-US" altLang="en-US" i="1">
                        <a:solidFill>
                          <a:srgbClr val="0000CC"/>
                        </a:solidFill>
                      </a:rPr>
                      <a:t>p</a:t>
                    </a:r>
                    <a:r>
                      <a:rPr lang="en-US" altLang="en-US">
                        <a:solidFill>
                          <a:srgbClr val="0000CC"/>
                        </a:solidFill>
                      </a:rPr>
                      <a:t> lower</a:t>
                    </a:r>
                  </a:p>
                  <a:p>
                    <a:r>
                      <a:rPr lang="en-US" altLang="en-US">
                        <a:solidFill>
                          <a:srgbClr val="0000CC"/>
                        </a:solidFill>
                      </a:rPr>
                      <a:t>bits of </a:t>
                    </a:r>
                    <a14:m>
                      <m:oMath xmlns:m="http://schemas.openxmlformats.org/officeDocument/2006/math">
                        <m:r>
                          <a:rPr lang="en-US" alt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a14:m>
                    <a:r>
                      <a:rPr lang="en-US" altLang="en-US">
                        <a:solidFill>
                          <a:srgbClr val="0000CC"/>
                        </a:solidFill>
                      </a:rPr>
                      <a:t>. </a:t>
                    </a:r>
                  </a:p>
                </p:txBody>
              </p:sp>
            </mc:Choice>
            <mc:Fallback xmlns="">
              <p:sp>
                <p:nvSpPr>
                  <p:cNvPr id="14360" name="Text 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44" y="1584"/>
                    <a:ext cx="4020" cy="44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955" t="-3419" b="-1453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358" name="Text Box 11"/>
            <p:cNvSpPr txBox="1">
              <a:spLocks noChangeArrowheads="1"/>
            </p:cNvSpPr>
            <p:nvPr/>
          </p:nvSpPr>
          <p:spPr bwMode="auto">
            <a:xfrm>
              <a:off x="2403" y="1834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800" i="1">
                <a:solidFill>
                  <a:srgbClr val="0000CC"/>
                </a:solidFill>
              </a:endParaRPr>
            </a:p>
          </p:txBody>
        </p:sp>
      </p:grpSp>
      <p:sp>
        <p:nvSpPr>
          <p:cNvPr id="394253" name="Text Box 13"/>
          <p:cNvSpPr txBox="1">
            <a:spLocks noChangeArrowheads="1"/>
          </p:cNvSpPr>
          <p:nvPr/>
        </p:nvSpPr>
        <p:spPr bwMode="auto">
          <a:xfrm>
            <a:off x="838200" y="5105400"/>
            <a:ext cx="3354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8000"/>
                </a:solidFill>
              </a:rPr>
              <a:t>Ex.</a:t>
            </a:r>
            <a:r>
              <a:rPr lang="en-US" altLang="en-US"/>
              <a:t>  2000 character strings. 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828800" y="3886200"/>
            <a:ext cx="5888038" cy="400050"/>
            <a:chOff x="1152" y="1584"/>
            <a:chExt cx="3709" cy="252"/>
          </a:xfrm>
        </p:grpSpPr>
        <p:sp>
          <p:nvSpPr>
            <p:cNvPr id="14355" name="AutoShape 16"/>
            <p:cNvSpPr>
              <a:spLocks noChangeArrowheads="1"/>
            </p:cNvSpPr>
            <p:nvPr/>
          </p:nvSpPr>
          <p:spPr bwMode="auto">
            <a:xfrm>
              <a:off x="1152" y="1632"/>
              <a:ext cx="144" cy="144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5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344" y="1584"/>
                  <a:ext cx="351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>
                      <a:solidFill>
                        <a:srgbClr val="0000CC"/>
                      </a:solidFill>
                    </a:rPr>
                    <a:t>Pick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altLang="en-US">
                      <a:solidFill>
                        <a:srgbClr val="0000CC"/>
                      </a:solidFill>
                    </a:rPr>
                    <a:t> as a </a:t>
                  </a:r>
                  <a:r>
                    <a:rPr lang="en-US" altLang="en-US" i="1">
                      <a:solidFill>
                        <a:srgbClr val="FF00FF"/>
                      </a:solidFill>
                    </a:rPr>
                    <a:t>prime</a:t>
                  </a:r>
                  <a:r>
                    <a:rPr lang="en-US" altLang="en-US">
                      <a:solidFill>
                        <a:srgbClr val="0000CC"/>
                      </a:solidFill>
                    </a:rPr>
                    <a:t> not too close to a power of 2.</a:t>
                  </a:r>
                </a:p>
              </p:txBody>
            </p:sp>
          </mc:Choice>
          <mc:Fallback xmlns="">
            <p:sp>
              <p:nvSpPr>
                <p:cNvPr id="14356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4" y="1584"/>
                  <a:ext cx="3517" cy="2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92" t="-7692" r="-218" b="-2769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4258" name="Text Box 18"/>
          <p:cNvSpPr txBox="1">
            <a:spLocks noChangeArrowheads="1"/>
          </p:cNvSpPr>
          <p:nvPr/>
        </p:nvSpPr>
        <p:spPr bwMode="auto">
          <a:xfrm>
            <a:off x="3336925" y="4303713"/>
            <a:ext cx="224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integer divisible only</a:t>
            </a:r>
          </a:p>
          <a:p>
            <a:r>
              <a:rPr lang="en-US" altLang="en-US" sz="1800"/>
              <a:t>by 1 and itself</a:t>
            </a:r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812925" y="5562600"/>
            <a:ext cx="5481638" cy="481013"/>
            <a:chOff x="1142" y="3504"/>
            <a:chExt cx="3453" cy="3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5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142" y="3557"/>
                  <a:ext cx="345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14:m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altLang="en-US"/>
                    <a:t>(“pt”)  =  (112 </a:t>
                  </a:r>
                  <a:r>
                    <a:rPr lang="en-US" altLang="en-US">
                      <a:sym typeface="Symbol" panose="05050102010706020507" pitchFamily="18" charset="2"/>
                    </a:rPr>
                    <a:t> 2     + 116 )   % 1277    =   694</a:t>
                  </a:r>
                  <a:endParaRPr lang="en-US" altLang="en-US"/>
                </a:p>
              </p:txBody>
            </p:sp>
          </mc:Choice>
          <mc:Fallback xmlns="">
            <p:sp>
              <p:nvSpPr>
                <p:cNvPr id="14353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42" y="3557"/>
                  <a:ext cx="3453" cy="25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7692" r="-444" b="-2923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54" name="Text Box 20"/>
            <p:cNvSpPr txBox="1">
              <a:spLocks noChangeArrowheads="1"/>
            </p:cNvSpPr>
            <p:nvPr/>
          </p:nvSpPr>
          <p:spPr bwMode="auto">
            <a:xfrm>
              <a:off x="2412" y="350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8</a:t>
              </a:r>
            </a:p>
          </p:txBody>
        </p:sp>
      </p:grpSp>
      <p:sp>
        <p:nvSpPr>
          <p:cNvPr id="394262" name="Line 22"/>
          <p:cNvSpPr>
            <a:spLocks noChangeShapeType="1"/>
          </p:cNvSpPr>
          <p:nvPr/>
        </p:nvSpPr>
        <p:spPr bwMode="auto">
          <a:xfrm flipV="1">
            <a:off x="3276600" y="601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4263" name="Text Box 23"/>
          <p:cNvSpPr txBox="1">
            <a:spLocks noChangeArrowheads="1"/>
          </p:cNvSpPr>
          <p:nvPr/>
        </p:nvSpPr>
        <p:spPr bwMode="auto">
          <a:xfrm>
            <a:off x="2955925" y="6284913"/>
            <a:ext cx="78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‘p’ in </a:t>
            </a:r>
          </a:p>
          <a:p>
            <a:r>
              <a:rPr lang="en-US" altLang="en-US" sz="1800"/>
              <a:t>ASCII</a:t>
            </a:r>
          </a:p>
        </p:txBody>
      </p:sp>
      <p:sp>
        <p:nvSpPr>
          <p:cNvPr id="394264" name="Line 24"/>
          <p:cNvSpPr>
            <a:spLocks noChangeShapeType="1"/>
          </p:cNvSpPr>
          <p:nvPr/>
        </p:nvSpPr>
        <p:spPr bwMode="auto">
          <a:xfrm flipV="1">
            <a:off x="3886200" y="601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4265" name="Text Box 25"/>
          <p:cNvSpPr txBox="1">
            <a:spLocks noChangeArrowheads="1"/>
          </p:cNvSpPr>
          <p:nvPr/>
        </p:nvSpPr>
        <p:spPr bwMode="auto">
          <a:xfrm>
            <a:off x="3733800" y="6242050"/>
            <a:ext cx="102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8 bits</a:t>
            </a:r>
          </a:p>
          <a:p>
            <a:r>
              <a:rPr lang="en-US" altLang="en-US" sz="1800"/>
              <a:t>per char</a:t>
            </a:r>
          </a:p>
        </p:txBody>
      </p:sp>
      <p:sp>
        <p:nvSpPr>
          <p:cNvPr id="394266" name="Line 26"/>
          <p:cNvSpPr>
            <a:spLocks noChangeShapeType="1"/>
          </p:cNvSpPr>
          <p:nvPr/>
        </p:nvSpPr>
        <p:spPr bwMode="auto">
          <a:xfrm flipH="1" flipV="1">
            <a:off x="4800600" y="6019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4267" name="Text Box 27"/>
          <p:cNvSpPr txBox="1">
            <a:spLocks noChangeArrowheads="1"/>
          </p:cNvSpPr>
          <p:nvPr/>
        </p:nvSpPr>
        <p:spPr bwMode="auto">
          <a:xfrm>
            <a:off x="4648200" y="6234113"/>
            <a:ext cx="78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‘t’ in </a:t>
            </a:r>
          </a:p>
          <a:p>
            <a:r>
              <a:rPr lang="en-US" altLang="en-US" sz="1800"/>
              <a:t>ASCII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9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9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9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9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39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9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39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53" grpId="0"/>
      <p:bldP spid="394258" grpId="0"/>
      <p:bldP spid="394262" grpId="0" animBg="1"/>
      <p:bldP spid="394263" grpId="0"/>
      <p:bldP spid="394264" grpId="0" animBg="1"/>
      <p:bldP spid="394265" grpId="0"/>
      <p:bldP spid="394266" grpId="0" animBg="1"/>
      <p:bldP spid="3942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Multiplication Method 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Text Box 4"/>
              <p:cNvSpPr txBox="1">
                <a:spLocks noChangeArrowheads="1"/>
              </p:cNvSpPr>
              <p:nvPr/>
            </p:nvSpPr>
            <p:spPr bwMode="auto">
              <a:xfrm>
                <a:off x="746125" y="1382713"/>
                <a:ext cx="671510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Choose a constant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/>
                  <a:t>with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0 &lt; 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&lt; 1 </m:t>
                    </m:r>
                  </m:oMath>
                </a14:m>
                <a:r>
                  <a:rPr lang="en-US" altLang="en-US"/>
                  <a:t>but close to 0 or 1. </a:t>
                </a:r>
              </a:p>
            </p:txBody>
          </p:sp>
        </mc:Choice>
        <mc:Fallback xmlns="">
          <p:sp>
            <p:nvSpPr>
              <p:cNvPr id="1536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382713"/>
                <a:ext cx="6715108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907" t="-7692" b="-29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294" name="Text Box 6"/>
              <p:cNvSpPr txBox="1">
                <a:spLocks noChangeArrowheads="1"/>
              </p:cNvSpPr>
              <p:nvPr/>
            </p:nvSpPr>
            <p:spPr bwMode="auto">
              <a:xfrm>
                <a:off x="762000" y="2286000"/>
                <a:ext cx="4240213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For a key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/>
                  <a:t>,  hashing in three steps:</a:t>
                </a:r>
              </a:p>
            </p:txBody>
          </p:sp>
        </mc:Choice>
        <mc:Fallback xmlns="">
          <p:sp>
            <p:nvSpPr>
              <p:cNvPr id="39629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286000"/>
                <a:ext cx="4240213" cy="400050"/>
              </a:xfrm>
              <a:prstGeom prst="rect">
                <a:avLst/>
              </a:prstGeom>
              <a:blipFill rotWithShape="0">
                <a:blip r:embed="rId4"/>
                <a:stretch>
                  <a:fillRect l="-1437" t="-6061" r="-718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6" name="Text Box 8"/>
              <p:cNvSpPr txBox="1">
                <a:spLocks noChangeArrowheads="1"/>
              </p:cNvSpPr>
              <p:nvPr/>
            </p:nvSpPr>
            <p:spPr bwMode="auto">
              <a:xfrm>
                <a:off x="746125" y="1763713"/>
                <a:ext cx="380540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Choose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/>
                  <a:t> as some power of 2. </a:t>
                </a:r>
              </a:p>
            </p:txBody>
          </p:sp>
        </mc:Choice>
        <mc:Fallback xmlns="">
          <p:sp>
            <p:nvSpPr>
              <p:cNvPr id="15366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763713"/>
                <a:ext cx="3805401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600" t="-6061" r="-800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298" name="Text Box 10"/>
              <p:cNvSpPr txBox="1">
                <a:spLocks noChangeArrowheads="1"/>
              </p:cNvSpPr>
              <p:nvPr/>
            </p:nvSpPr>
            <p:spPr bwMode="auto">
              <a:xfrm>
                <a:off x="762000" y="4572000"/>
                <a:ext cx="345415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>
                    <a:solidFill>
                      <a:srgbClr val="008000"/>
                    </a:solidFill>
                  </a:rPr>
                  <a:t>Ex.</a:t>
                </a:r>
                <a:r>
                  <a:rPr lang="en-US" altLang="en-US"/>
                  <a:t>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= 8  </m:t>
                    </m:r>
                  </m:oMath>
                </a14:m>
                <a:r>
                  <a:rPr lang="en-US" altLang="en-US"/>
                  <a:t>and 7-bit words.</a:t>
                </a:r>
              </a:p>
            </p:txBody>
          </p:sp>
        </mc:Choice>
        <mc:Fallback xmlns="">
          <p:sp>
            <p:nvSpPr>
              <p:cNvPr id="396298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572000"/>
                <a:ext cx="3454151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1764" t="-6061" r="-529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299" name="Text Box 11"/>
              <p:cNvSpPr txBox="1">
                <a:spLocks noChangeArrowheads="1"/>
              </p:cNvSpPr>
              <p:nvPr/>
            </p:nvSpPr>
            <p:spPr bwMode="auto">
              <a:xfrm>
                <a:off x="2895600" y="4953000"/>
                <a:ext cx="1831975" cy="70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.1011001    </a:t>
                </a:r>
                <a:r>
                  <a:rPr lang="en-US" altLang="en-US" i="1"/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i="1"/>
                  <a:t> </a:t>
                </a:r>
              </a:p>
              <a:p>
                <a:r>
                  <a:rPr lang="en-US" altLang="en-US"/>
                  <a:t> 1101011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/>
                  <a:t> </a:t>
                </a:r>
              </a:p>
            </p:txBody>
          </p:sp>
        </mc:Choice>
        <mc:Fallback xmlns="">
          <p:sp>
            <p:nvSpPr>
              <p:cNvPr id="396299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4953000"/>
                <a:ext cx="1831975" cy="701675"/>
              </a:xfrm>
              <a:prstGeom prst="rect">
                <a:avLst/>
              </a:prstGeom>
              <a:blipFill rotWithShape="0">
                <a:blip r:embed="rId7"/>
                <a:stretch>
                  <a:fillRect l="-3322" t="-4348" b="-156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300" name="Line 12"/>
          <p:cNvSpPr>
            <a:spLocks noChangeShapeType="1"/>
          </p:cNvSpPr>
          <p:nvPr/>
        </p:nvSpPr>
        <p:spPr bwMode="auto">
          <a:xfrm>
            <a:off x="990600" y="5715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301" name="Text Box 13"/>
              <p:cNvSpPr txBox="1">
                <a:spLocks noChangeArrowheads="1"/>
              </p:cNvSpPr>
              <p:nvPr/>
            </p:nvSpPr>
            <p:spPr bwMode="auto">
              <a:xfrm>
                <a:off x="1905000" y="5791200"/>
                <a:ext cx="287813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1001010.0110011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𝑘𝐴</m:t>
                    </m:r>
                  </m:oMath>
                </a14:m>
                <a:endParaRPr lang="en-US" altLang="en-US" i="1"/>
              </a:p>
            </p:txBody>
          </p:sp>
        </mc:Choice>
        <mc:Fallback xmlns="">
          <p:sp>
            <p:nvSpPr>
              <p:cNvPr id="39630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5791200"/>
                <a:ext cx="2878138" cy="396875"/>
              </a:xfrm>
              <a:prstGeom prst="rect">
                <a:avLst/>
              </a:prstGeom>
              <a:blipFill rotWithShape="0">
                <a:blip r:embed="rId8"/>
                <a:stretch>
                  <a:fillRect l="-2331" t="-6154" b="-29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302" name="AutoShape 14"/>
          <p:cNvSpPr>
            <a:spLocks/>
          </p:cNvSpPr>
          <p:nvPr/>
        </p:nvSpPr>
        <p:spPr bwMode="auto">
          <a:xfrm rot="-5400000">
            <a:off x="3162300" y="6134100"/>
            <a:ext cx="228600" cy="304800"/>
          </a:xfrm>
          <a:prstGeom prst="lef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303" name="Text Box 15"/>
              <p:cNvSpPr txBox="1">
                <a:spLocks noChangeArrowheads="1"/>
              </p:cNvSpPr>
              <p:nvPr/>
            </p:nvSpPr>
            <p:spPr bwMode="auto">
              <a:xfrm>
                <a:off x="3032125" y="6335713"/>
                <a:ext cx="7623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396303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2125" y="6335713"/>
                <a:ext cx="762388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81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304" name="Text Box 16"/>
          <p:cNvSpPr txBox="1">
            <a:spLocks noChangeArrowheads="1"/>
          </p:cNvSpPr>
          <p:nvPr/>
        </p:nvSpPr>
        <p:spPr bwMode="auto">
          <a:xfrm>
            <a:off x="5486400" y="5359400"/>
            <a:ext cx="29908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>
                <a:solidFill>
                  <a:srgbClr val="0000CC"/>
                </a:solidFill>
              </a:rPr>
              <a:t>1. Take the fractional part,</a:t>
            </a:r>
          </a:p>
          <a:p>
            <a:r>
              <a:rPr lang="en-US" altLang="en-US" sz="1800">
                <a:solidFill>
                  <a:srgbClr val="0000CC"/>
                </a:solidFill>
              </a:rPr>
              <a:t>2. Discard the rest.</a:t>
            </a:r>
          </a:p>
          <a:p>
            <a:r>
              <a:rPr lang="en-US" altLang="en-US" sz="1800">
                <a:solidFill>
                  <a:srgbClr val="0000CC"/>
                </a:solidFill>
              </a:rPr>
              <a:t>3. Shift it to the left.</a:t>
            </a:r>
          </a:p>
          <a:p>
            <a:r>
              <a:rPr lang="en-US" altLang="en-US" sz="1800">
                <a:solidFill>
                  <a:srgbClr val="0000CC"/>
                </a:solidFill>
              </a:rPr>
              <a:t>4. Take the shifted out bits. </a:t>
            </a:r>
          </a:p>
        </p:txBody>
      </p:sp>
      <p:sp>
        <p:nvSpPr>
          <p:cNvPr id="396305" name="Text Box 17"/>
          <p:cNvSpPr txBox="1">
            <a:spLocks noChangeArrowheads="1"/>
          </p:cNvSpPr>
          <p:nvPr/>
        </p:nvSpPr>
        <p:spPr bwMode="auto">
          <a:xfrm>
            <a:off x="1752600" y="4953000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Binary: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828800" y="2819400"/>
            <a:ext cx="5704447" cy="1546161"/>
            <a:chOff x="1828800" y="2819400"/>
            <a:chExt cx="5703721" cy="15460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7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828800" y="3657600"/>
                  <a:ext cx="5703721" cy="7078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/>
                    <a:t>3</a:t>
                  </a:r>
                  <a:r>
                    <a:rPr lang="en-US" altLang="en-US" i="1"/>
                    <a:t>.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en-US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en-US"/>
                    <a:t> = greatest integer less than or equal to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</m:t>
                      </m:r>
                    </m:oMath>
                  </a14:m>
                  <a:r>
                    <a:rPr lang="en-US" altLang="en-US" i="1">
                      <a:solidFill>
                        <a:srgbClr val="0000CC"/>
                      </a:solidFill>
                      <a:sym typeface="Symbol" panose="05050102010706020507" pitchFamily="18" charset="2"/>
                    </a:rPr>
                    <a:t> </a:t>
                  </a:r>
                </a:p>
                <a:p>
                  <a:r>
                    <a:rPr lang="en-US" altLang="en-US" i="1">
                      <a:solidFill>
                        <a:srgbClr val="0000CC"/>
                      </a:solidFill>
                      <a:sym typeface="Symbol" panose="05050102010706020507" pitchFamily="18" charset="2"/>
                    </a:rPr>
                    <a:t>              </a:t>
                  </a:r>
                  <a:r>
                    <a:rPr lang="en-US" altLang="en-US">
                      <a:sym typeface="Symbol" panose="05050102010706020507" pitchFamily="18" charset="2"/>
                    </a:rPr>
                    <a:t>(truncation)</a:t>
                  </a:r>
                  <a:endParaRPr lang="en-US" altLang="en-US"/>
                </a:p>
              </p:txBody>
            </p:sp>
          </mc:Choice>
          <mc:Fallback xmlns="">
            <p:sp>
              <p:nvSpPr>
                <p:cNvPr id="15376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28800" y="3657600"/>
                  <a:ext cx="5703721" cy="70782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68" t="-3448" b="-1551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77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1828800" y="2819400"/>
                  <a:ext cx="3672800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>
                      <a:sym typeface="Symbol" panose="05050102010706020507" pitchFamily="18" charset="2"/>
                    </a:rPr>
                    <a:t>1</a:t>
                  </a:r>
                  <a:r>
                    <a:rPr lang="en-US" altLang="en-US">
                      <a:solidFill>
                        <a:srgbClr val="0000CC"/>
                      </a:solidFill>
                      <a:sym typeface="Symbol" panose="05050102010706020507" pitchFamily="18" charset="2"/>
                    </a:rPr>
                    <a:t>.</a:t>
                  </a:r>
                  <a:r>
                    <a:rPr lang="en-US" altLang="en-US" i="1">
                      <a:solidFill>
                        <a:srgbClr val="0000CC"/>
                      </a:solidFill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</m:t>
                      </m:r>
                    </m:oMath>
                  </a14:m>
                  <a:r>
                    <a:rPr lang="en-US" altLang="en-US"/>
                    <a:t> = the fractional part of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𝑘𝐴</m:t>
                      </m:r>
                    </m:oMath>
                  </a14:m>
                  <a:r>
                    <a:rPr lang="en-US" altLang="en-US"/>
                    <a:t>. </a:t>
                  </a:r>
                </a:p>
              </p:txBody>
            </p:sp>
          </mc:Choice>
          <mc:Fallback xmlns="">
            <p:sp>
              <p:nvSpPr>
                <p:cNvPr id="15377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28800" y="2819400"/>
                  <a:ext cx="3672800" cy="4001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58" t="-7692" r="-829" b="-2769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78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828800" y="3200400"/>
                  <a:ext cx="2918825" cy="4000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>
                      <a:sym typeface="Symbol" panose="05050102010706020507" pitchFamily="18" charset="2"/>
                    </a:rPr>
                    <a:t>2</a:t>
                  </a:r>
                  <a:r>
                    <a:rPr lang="en-US" altLang="en-US">
                      <a:solidFill>
                        <a:srgbClr val="0000CC"/>
                      </a:solidFill>
                      <a:sym typeface="Symbol" panose="05050102010706020507" pitchFamily="18" charset="2"/>
                    </a:rPr>
                    <a:t>.</a:t>
                  </a:r>
                  <a:r>
                    <a:rPr lang="en-US" altLang="en-US" i="1">
                      <a:solidFill>
                        <a:srgbClr val="0000CC"/>
                      </a:solidFill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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en-US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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a14:m>
                  <a:r>
                    <a:rPr lang="en-US" altLang="en-US"/>
                    <a:t>(left shifting)</a:t>
                  </a:r>
                </a:p>
              </p:txBody>
            </p:sp>
          </mc:Choice>
          <mc:Fallback xmlns="">
            <p:sp>
              <p:nvSpPr>
                <p:cNvPr id="15378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28800" y="3200400"/>
                  <a:ext cx="2918825" cy="40007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088" t="-6061" r="-1670" b="-2727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9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9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9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96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4" grpId="0"/>
      <p:bldP spid="396298" grpId="0"/>
      <p:bldP spid="396299" grpId="0"/>
      <p:bldP spid="396300" grpId="0" animBg="1"/>
      <p:bldP spid="396301" grpId="0"/>
      <p:bldP spid="396302" grpId="0" animBg="1"/>
      <p:bldP spid="396303" grpId="0"/>
      <p:bldP spid="396304" grpId="0"/>
      <p:bldP spid="39630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Load Factor</a:t>
            </a:r>
          </a:p>
        </p:txBody>
      </p:sp>
      <p:sp>
        <p:nvSpPr>
          <p:cNvPr id="205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38200" y="19050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Rehash the table when it gets too full, more specifically, when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00600" y="2971800"/>
            <a:ext cx="138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solidFill>
                  <a:srgbClr val="FF00FF"/>
                </a:solidFill>
              </a:rPr>
              <a:t>load factor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H="1">
            <a:off x="4038600" y="3200400"/>
            <a:ext cx="533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>
                <a:spLocks noChangeArrowheads="1"/>
              </p:cNvSpPr>
              <p:nvPr/>
            </p:nvSpPr>
            <p:spPr bwMode="auto">
              <a:xfrm>
                <a:off x="990600" y="3962400"/>
                <a:ext cx="259660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</m:t>
                    </m:r>
                    <m:r>
                      <a:rPr lang="en-US" alt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= 0.75  </m:t>
                    </m:r>
                  </m:oMath>
                </a14:m>
                <a:r>
                  <a:rPr lang="en-US" altLang="en-US" sz="2400">
                    <a:solidFill>
                      <a:srgbClr val="0000CC"/>
                    </a:solidFill>
                  </a:rPr>
                  <a:t>in Java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3962400"/>
                <a:ext cx="2596608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9211" r="-2824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>
                <a:spLocks noChangeArrowheads="1"/>
              </p:cNvSpPr>
              <p:nvPr/>
            </p:nvSpPr>
            <p:spPr bwMode="auto">
              <a:xfrm>
                <a:off x="838200" y="4724400"/>
                <a:ext cx="6581775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If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80008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</m:t>
                    </m:r>
                  </m:oMath>
                </a14:m>
                <a:r>
                  <a:rPr lang="en-US" altLang="en-US"/>
                  <a:t> is exceeded, expand the table by increasing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i="1"/>
                  <a:t> </a:t>
                </a:r>
                <a:r>
                  <a:rPr lang="en-US" altLang="en-US"/>
                  <a:t>until</a:t>
                </a:r>
                <a:r>
                  <a:rPr lang="en-US" altLang="en-US" i="1"/>
                  <a:t> </a:t>
                </a:r>
                <a:r>
                  <a:rPr lang="en-US" altLang="en-US"/>
                  <a:t> </a:t>
                </a:r>
              </a:p>
              <a:p>
                <a:endParaRPr lang="en-US" alt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724400"/>
                <a:ext cx="6581775" cy="708025"/>
              </a:xfrm>
              <a:prstGeom prst="rect">
                <a:avLst/>
              </a:prstGeom>
              <a:blipFill rotWithShape="0">
                <a:blip r:embed="rId5"/>
                <a:stretch>
                  <a:fillRect l="-1019" t="-34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914400" y="5842000"/>
            <a:ext cx="7702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 higher load factor decreases the space overhead, but increases </a:t>
            </a:r>
          </a:p>
          <a:p>
            <a:r>
              <a:rPr lang="en-US" altLang="en-US"/>
              <a:t>the lookup time.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0" name="Text Box 17"/>
              <p:cNvSpPr txBox="1">
                <a:spLocks noChangeArrowheads="1"/>
              </p:cNvSpPr>
              <p:nvPr/>
            </p:nvSpPr>
            <p:spPr bwMode="auto">
              <a:xfrm>
                <a:off x="838200" y="1371600"/>
                <a:ext cx="26162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/>
                  <a:t> buckets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/>
                  <a:t> entries</a:t>
                </a:r>
              </a:p>
            </p:txBody>
          </p:sp>
        </mc:Choice>
        <mc:Fallback xmlns="">
          <p:sp>
            <p:nvSpPr>
              <p:cNvPr id="2060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371600"/>
                <a:ext cx="2616200" cy="400050"/>
              </a:xfrm>
              <a:prstGeom prst="rect">
                <a:avLst/>
              </a:prstGeom>
              <a:blipFill rotWithShape="0">
                <a:blip r:embed="rId6"/>
                <a:stretch>
                  <a:fillRect t="-6061" r="-2098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2438400" y="2514600"/>
          <a:ext cx="144145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7" imgW="444240" imgH="393480" progId="Equation.3">
                  <p:embed/>
                </p:oleObj>
              </mc:Choice>
              <mc:Fallback>
                <p:oleObj name="Equation" r:id="rId7" imgW="44424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14600"/>
                        <a:ext cx="1441450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3352800" y="5105400"/>
          <a:ext cx="12255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9" imgW="469800" imgH="177480" progId="Equation.3">
                  <p:embed/>
                </p:oleObj>
              </mc:Choice>
              <mc:Fallback>
                <p:oleObj name="Equation" r:id="rId9" imgW="46980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105400"/>
                        <a:ext cx="12255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 sz="3600">
                <a:solidFill>
                  <a:srgbClr val="00CC00"/>
                </a:solidFill>
                <a:latin typeface="Arial" panose="020B0604020202020204" pitchFamily="34" charset="0"/>
              </a:rPr>
              <a:t>Operations on Hash Table</a:t>
            </a:r>
            <a:r>
              <a:rPr lang="en-US" altLang="en-US" sz="4000">
                <a:solidFill>
                  <a:srgbClr val="00CC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88" name="Freeform 15"/>
          <p:cNvSpPr>
            <a:spLocks/>
          </p:cNvSpPr>
          <p:nvPr/>
        </p:nvSpPr>
        <p:spPr bwMode="auto">
          <a:xfrm>
            <a:off x="1295400" y="1841500"/>
            <a:ext cx="1879600" cy="1625600"/>
          </a:xfrm>
          <a:custGeom>
            <a:avLst/>
            <a:gdLst>
              <a:gd name="T0" fmla="*/ 0 w 1184"/>
              <a:gd name="T1" fmla="*/ 825500 h 1024"/>
              <a:gd name="T2" fmla="*/ 304800 w 1184"/>
              <a:gd name="T3" fmla="*/ 292100 h 1024"/>
              <a:gd name="T4" fmla="*/ 1066800 w 1184"/>
              <a:gd name="T5" fmla="*/ 63500 h 1024"/>
              <a:gd name="T6" fmla="*/ 1828800 w 1184"/>
              <a:gd name="T7" fmla="*/ 673100 h 1024"/>
              <a:gd name="T8" fmla="*/ 1371600 w 1184"/>
              <a:gd name="T9" fmla="*/ 1511300 h 1024"/>
              <a:gd name="T10" fmla="*/ 304800 w 1184"/>
              <a:gd name="T11" fmla="*/ 1358900 h 1024"/>
              <a:gd name="T12" fmla="*/ 0 w 1184"/>
              <a:gd name="T13" fmla="*/ 825500 h 10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84"/>
              <a:gd name="T22" fmla="*/ 0 h 1024"/>
              <a:gd name="T23" fmla="*/ 1184 w 1184"/>
              <a:gd name="T24" fmla="*/ 1024 h 10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84" h="1024">
                <a:moveTo>
                  <a:pt x="0" y="520"/>
                </a:moveTo>
                <a:cubicBezTo>
                  <a:pt x="0" y="408"/>
                  <a:pt x="80" y="264"/>
                  <a:pt x="192" y="184"/>
                </a:cubicBezTo>
                <a:cubicBezTo>
                  <a:pt x="304" y="104"/>
                  <a:pt x="512" y="0"/>
                  <a:pt x="672" y="40"/>
                </a:cubicBezTo>
                <a:cubicBezTo>
                  <a:pt x="832" y="80"/>
                  <a:pt x="1120" y="272"/>
                  <a:pt x="1152" y="424"/>
                </a:cubicBezTo>
                <a:cubicBezTo>
                  <a:pt x="1184" y="576"/>
                  <a:pt x="1024" y="880"/>
                  <a:pt x="864" y="952"/>
                </a:cubicBezTo>
                <a:cubicBezTo>
                  <a:pt x="704" y="1024"/>
                  <a:pt x="336" y="928"/>
                  <a:pt x="192" y="856"/>
                </a:cubicBezTo>
                <a:cubicBezTo>
                  <a:pt x="48" y="784"/>
                  <a:pt x="0" y="632"/>
                  <a:pt x="0" y="52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89" name="Oval 16"/>
          <p:cNvSpPr>
            <a:spLocks noChangeArrowheads="1"/>
          </p:cNvSpPr>
          <p:nvPr/>
        </p:nvSpPr>
        <p:spPr bwMode="auto">
          <a:xfrm>
            <a:off x="1981200" y="2362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0" name="Oval 17"/>
          <p:cNvSpPr>
            <a:spLocks noChangeArrowheads="1"/>
          </p:cNvSpPr>
          <p:nvPr/>
        </p:nvSpPr>
        <p:spPr bwMode="auto">
          <a:xfrm>
            <a:off x="2362200" y="2209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1" name="Oval 18"/>
          <p:cNvSpPr>
            <a:spLocks noChangeArrowheads="1"/>
          </p:cNvSpPr>
          <p:nvPr/>
        </p:nvSpPr>
        <p:spPr bwMode="auto">
          <a:xfrm>
            <a:off x="1981200" y="2895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2" name="Oval 19"/>
          <p:cNvSpPr>
            <a:spLocks noChangeArrowheads="1"/>
          </p:cNvSpPr>
          <p:nvPr/>
        </p:nvSpPr>
        <p:spPr bwMode="auto">
          <a:xfrm>
            <a:off x="2362200" y="2819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3" name="Oval 20"/>
          <p:cNvSpPr>
            <a:spLocks noChangeArrowheads="1"/>
          </p:cNvSpPr>
          <p:nvPr/>
        </p:nvSpPr>
        <p:spPr bwMode="auto">
          <a:xfrm>
            <a:off x="2667000" y="2438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4" name="Rectangle 21"/>
          <p:cNvSpPr>
            <a:spLocks noChangeArrowheads="1"/>
          </p:cNvSpPr>
          <p:nvPr/>
        </p:nvSpPr>
        <p:spPr bwMode="auto">
          <a:xfrm>
            <a:off x="4267200" y="1676400"/>
            <a:ext cx="7620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5" name="Rectangle 22"/>
          <p:cNvSpPr>
            <a:spLocks noChangeArrowheads="1"/>
          </p:cNvSpPr>
          <p:nvPr/>
        </p:nvSpPr>
        <p:spPr bwMode="auto">
          <a:xfrm>
            <a:off x="4267200" y="1981200"/>
            <a:ext cx="7620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6" name="Rectangle 23"/>
          <p:cNvSpPr>
            <a:spLocks noChangeArrowheads="1"/>
          </p:cNvSpPr>
          <p:nvPr/>
        </p:nvSpPr>
        <p:spPr bwMode="auto">
          <a:xfrm>
            <a:off x="4267200" y="2667000"/>
            <a:ext cx="7620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7" name="Rectangle 24"/>
          <p:cNvSpPr>
            <a:spLocks noChangeArrowheads="1"/>
          </p:cNvSpPr>
          <p:nvPr/>
        </p:nvSpPr>
        <p:spPr bwMode="auto">
          <a:xfrm>
            <a:off x="4267200" y="2971800"/>
            <a:ext cx="7620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8" name="Rectangle 25"/>
          <p:cNvSpPr>
            <a:spLocks noChangeArrowheads="1"/>
          </p:cNvSpPr>
          <p:nvPr/>
        </p:nvSpPr>
        <p:spPr bwMode="auto">
          <a:xfrm>
            <a:off x="4267200" y="3505200"/>
            <a:ext cx="7620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9" name="Rectangle 26"/>
          <p:cNvSpPr>
            <a:spLocks noChangeArrowheads="1"/>
          </p:cNvSpPr>
          <p:nvPr/>
        </p:nvSpPr>
        <p:spPr bwMode="auto">
          <a:xfrm>
            <a:off x="4267200" y="3810000"/>
            <a:ext cx="7620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6400" name="Group 30"/>
          <p:cNvGrpSpPr>
            <a:grpSpLocks/>
          </p:cNvGrpSpPr>
          <p:nvPr/>
        </p:nvGrpSpPr>
        <p:grpSpPr bwMode="auto">
          <a:xfrm>
            <a:off x="5562600" y="2667000"/>
            <a:ext cx="762000" cy="304800"/>
            <a:chOff x="3504" y="1680"/>
            <a:chExt cx="480" cy="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37" name="Rectangle 27"/>
                <p:cNvSpPr>
                  <a:spLocks noChangeArrowheads="1"/>
                </p:cNvSpPr>
                <p:nvPr/>
              </p:nvSpPr>
              <p:spPr bwMode="auto">
                <a:xfrm>
                  <a:off x="3504" y="1680"/>
                  <a:ext cx="288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0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altLang="en-US" sz="1800" i="1"/>
                </a:p>
              </p:txBody>
            </p:sp>
          </mc:Choice>
          <mc:Fallback xmlns="">
            <p:sp>
              <p:nvSpPr>
                <p:cNvPr id="16437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04" y="1680"/>
                  <a:ext cx="288" cy="19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30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38" name="Rectangle 29"/>
            <p:cNvSpPr>
              <a:spLocks noChangeArrowheads="1"/>
            </p:cNvSpPr>
            <p:nvPr/>
          </p:nvSpPr>
          <p:spPr bwMode="auto">
            <a:xfrm>
              <a:off x="3792" y="1680"/>
              <a:ext cx="192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401" name="Group 31"/>
          <p:cNvGrpSpPr>
            <a:grpSpLocks/>
          </p:cNvGrpSpPr>
          <p:nvPr/>
        </p:nvGrpSpPr>
        <p:grpSpPr bwMode="auto">
          <a:xfrm>
            <a:off x="6705600" y="2667000"/>
            <a:ext cx="762000" cy="304800"/>
            <a:chOff x="3504" y="1680"/>
            <a:chExt cx="480" cy="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35" name="Rectangle 32"/>
                <p:cNvSpPr>
                  <a:spLocks noChangeArrowheads="1"/>
                </p:cNvSpPr>
                <p:nvPr/>
              </p:nvSpPr>
              <p:spPr bwMode="auto">
                <a:xfrm>
                  <a:off x="3504" y="1680"/>
                  <a:ext cx="288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altLang="en-US" sz="1800" i="1"/>
                </a:p>
              </p:txBody>
            </p:sp>
          </mc:Choice>
          <mc:Fallback xmlns="">
            <p:sp>
              <p:nvSpPr>
                <p:cNvPr id="16435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04" y="1680"/>
                  <a:ext cx="288" cy="19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36" name="Rectangle 33"/>
            <p:cNvSpPr>
              <a:spLocks noChangeArrowheads="1"/>
            </p:cNvSpPr>
            <p:nvPr/>
          </p:nvSpPr>
          <p:spPr bwMode="auto">
            <a:xfrm>
              <a:off x="3792" y="1680"/>
              <a:ext cx="192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402" name="Group 34"/>
          <p:cNvGrpSpPr>
            <a:grpSpLocks/>
          </p:cNvGrpSpPr>
          <p:nvPr/>
        </p:nvGrpSpPr>
        <p:grpSpPr bwMode="auto">
          <a:xfrm>
            <a:off x="8077200" y="2667000"/>
            <a:ext cx="762000" cy="304800"/>
            <a:chOff x="3504" y="1680"/>
            <a:chExt cx="480" cy="192"/>
          </a:xfrm>
        </p:grpSpPr>
        <p:sp>
          <p:nvSpPr>
            <p:cNvPr id="16433" name="Rectangle 35"/>
            <p:cNvSpPr>
              <a:spLocks noChangeArrowheads="1"/>
            </p:cNvSpPr>
            <p:nvPr/>
          </p:nvSpPr>
          <p:spPr bwMode="auto">
            <a:xfrm>
              <a:off x="3504" y="1680"/>
              <a:ext cx="288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34" name="Rectangle 36"/>
            <p:cNvSpPr>
              <a:spLocks noChangeArrowheads="1"/>
            </p:cNvSpPr>
            <p:nvPr/>
          </p:nvSpPr>
          <p:spPr bwMode="auto">
            <a:xfrm>
              <a:off x="3792" y="1680"/>
              <a:ext cx="192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/>
                <a:t>NIL</a:t>
              </a:r>
            </a:p>
          </p:txBody>
        </p:sp>
      </p:grpSp>
      <p:sp>
        <p:nvSpPr>
          <p:cNvPr id="16403" name="Line 37"/>
          <p:cNvSpPr>
            <a:spLocks noChangeShapeType="1"/>
          </p:cNvSpPr>
          <p:nvPr/>
        </p:nvSpPr>
        <p:spPr bwMode="auto">
          <a:xfrm>
            <a:off x="48006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4" name="Line 38"/>
          <p:cNvSpPr>
            <a:spLocks noChangeShapeType="1"/>
          </p:cNvSpPr>
          <p:nvPr/>
        </p:nvSpPr>
        <p:spPr bwMode="auto">
          <a:xfrm>
            <a:off x="6172200" y="2819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5" name="Line 39"/>
          <p:cNvSpPr>
            <a:spLocks noChangeShapeType="1"/>
          </p:cNvSpPr>
          <p:nvPr/>
        </p:nvSpPr>
        <p:spPr bwMode="auto">
          <a:xfrm>
            <a:off x="7315200" y="2819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6" name="Text Box 40"/>
          <p:cNvSpPr txBox="1">
            <a:spLocks noChangeArrowheads="1"/>
          </p:cNvSpPr>
          <p:nvPr/>
        </p:nvSpPr>
        <p:spPr bwMode="auto">
          <a:xfrm>
            <a:off x="7620000" y="25908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…</a:t>
            </a:r>
          </a:p>
        </p:txBody>
      </p:sp>
      <p:sp>
        <p:nvSpPr>
          <p:cNvPr id="16407" name="Freeform 41"/>
          <p:cNvSpPr>
            <a:spLocks/>
          </p:cNvSpPr>
          <p:nvPr/>
        </p:nvSpPr>
        <p:spPr bwMode="auto">
          <a:xfrm>
            <a:off x="2057400" y="1651000"/>
            <a:ext cx="2133600" cy="711200"/>
          </a:xfrm>
          <a:custGeom>
            <a:avLst/>
            <a:gdLst>
              <a:gd name="T0" fmla="*/ 0 w 1344"/>
              <a:gd name="T1" fmla="*/ 711200 h 448"/>
              <a:gd name="T2" fmla="*/ 304800 w 1344"/>
              <a:gd name="T3" fmla="*/ 101600 h 448"/>
              <a:gd name="T4" fmla="*/ 1295400 w 1344"/>
              <a:gd name="T5" fmla="*/ 101600 h 448"/>
              <a:gd name="T6" fmla="*/ 2133600 w 1344"/>
              <a:gd name="T7" fmla="*/ 254000 h 448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448"/>
              <a:gd name="T14" fmla="*/ 1344 w 1344"/>
              <a:gd name="T15" fmla="*/ 448 h 4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448">
                <a:moveTo>
                  <a:pt x="0" y="448"/>
                </a:moveTo>
                <a:cubicBezTo>
                  <a:pt x="28" y="288"/>
                  <a:pt x="56" y="128"/>
                  <a:pt x="192" y="64"/>
                </a:cubicBezTo>
                <a:cubicBezTo>
                  <a:pt x="328" y="0"/>
                  <a:pt x="624" y="48"/>
                  <a:pt x="816" y="64"/>
                </a:cubicBezTo>
                <a:cubicBezTo>
                  <a:pt x="1008" y="80"/>
                  <a:pt x="1176" y="120"/>
                  <a:pt x="1344" y="16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8" name="Freeform 43"/>
          <p:cNvSpPr>
            <a:spLocks/>
          </p:cNvSpPr>
          <p:nvPr/>
        </p:nvSpPr>
        <p:spPr bwMode="auto">
          <a:xfrm>
            <a:off x="2057400" y="2971800"/>
            <a:ext cx="2209800" cy="762000"/>
          </a:xfrm>
          <a:custGeom>
            <a:avLst/>
            <a:gdLst>
              <a:gd name="T0" fmla="*/ 0 w 1392"/>
              <a:gd name="T1" fmla="*/ 0 h 480"/>
              <a:gd name="T2" fmla="*/ 457200 w 1392"/>
              <a:gd name="T3" fmla="*/ 457200 h 480"/>
              <a:gd name="T4" fmla="*/ 1295400 w 1392"/>
              <a:gd name="T5" fmla="*/ 685800 h 480"/>
              <a:gd name="T6" fmla="*/ 2209800 w 1392"/>
              <a:gd name="T7" fmla="*/ 76200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1392"/>
              <a:gd name="T13" fmla="*/ 0 h 480"/>
              <a:gd name="T14" fmla="*/ 1392 w 139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2" h="480">
                <a:moveTo>
                  <a:pt x="0" y="0"/>
                </a:moveTo>
                <a:cubicBezTo>
                  <a:pt x="76" y="108"/>
                  <a:pt x="152" y="216"/>
                  <a:pt x="288" y="288"/>
                </a:cubicBezTo>
                <a:cubicBezTo>
                  <a:pt x="424" y="360"/>
                  <a:pt x="632" y="400"/>
                  <a:pt x="816" y="432"/>
                </a:cubicBezTo>
                <a:cubicBezTo>
                  <a:pt x="1000" y="464"/>
                  <a:pt x="1196" y="472"/>
                  <a:pt x="1392" y="4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9" name="Freeform 44"/>
          <p:cNvSpPr>
            <a:spLocks/>
          </p:cNvSpPr>
          <p:nvPr/>
        </p:nvSpPr>
        <p:spPr bwMode="auto">
          <a:xfrm>
            <a:off x="2438400" y="2895600"/>
            <a:ext cx="1752600" cy="762000"/>
          </a:xfrm>
          <a:custGeom>
            <a:avLst/>
            <a:gdLst>
              <a:gd name="T0" fmla="*/ 0 w 1104"/>
              <a:gd name="T1" fmla="*/ 0 h 480"/>
              <a:gd name="T2" fmla="*/ 457200 w 1104"/>
              <a:gd name="T3" fmla="*/ 381000 h 480"/>
              <a:gd name="T4" fmla="*/ 1143000 w 1104"/>
              <a:gd name="T5" fmla="*/ 685800 h 480"/>
              <a:gd name="T6" fmla="*/ 1752600 w 1104"/>
              <a:gd name="T7" fmla="*/ 76200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1104"/>
              <a:gd name="T13" fmla="*/ 0 h 480"/>
              <a:gd name="T14" fmla="*/ 1104 w 110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4" h="480">
                <a:moveTo>
                  <a:pt x="0" y="0"/>
                </a:moveTo>
                <a:cubicBezTo>
                  <a:pt x="84" y="84"/>
                  <a:pt x="168" y="168"/>
                  <a:pt x="288" y="240"/>
                </a:cubicBezTo>
                <a:cubicBezTo>
                  <a:pt x="408" y="312"/>
                  <a:pt x="584" y="392"/>
                  <a:pt x="720" y="432"/>
                </a:cubicBezTo>
                <a:cubicBezTo>
                  <a:pt x="856" y="472"/>
                  <a:pt x="980" y="476"/>
                  <a:pt x="1104" y="4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10" name="Freeform 45"/>
          <p:cNvSpPr>
            <a:spLocks/>
          </p:cNvSpPr>
          <p:nvPr/>
        </p:nvSpPr>
        <p:spPr bwMode="auto">
          <a:xfrm>
            <a:off x="2438400" y="2070100"/>
            <a:ext cx="1752600" cy="673100"/>
          </a:xfrm>
          <a:custGeom>
            <a:avLst/>
            <a:gdLst>
              <a:gd name="T0" fmla="*/ 0 w 1104"/>
              <a:gd name="T1" fmla="*/ 139700 h 424"/>
              <a:gd name="T2" fmla="*/ 685800 w 1104"/>
              <a:gd name="T3" fmla="*/ 63500 h 424"/>
              <a:gd name="T4" fmla="*/ 1295400 w 1104"/>
              <a:gd name="T5" fmla="*/ 520700 h 424"/>
              <a:gd name="T6" fmla="*/ 1752600 w 1104"/>
              <a:gd name="T7" fmla="*/ 67310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1104"/>
              <a:gd name="T13" fmla="*/ 0 h 424"/>
              <a:gd name="T14" fmla="*/ 1104 w 1104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4" h="424">
                <a:moveTo>
                  <a:pt x="0" y="88"/>
                </a:moveTo>
                <a:cubicBezTo>
                  <a:pt x="148" y="44"/>
                  <a:pt x="296" y="0"/>
                  <a:pt x="432" y="40"/>
                </a:cubicBezTo>
                <a:cubicBezTo>
                  <a:pt x="568" y="80"/>
                  <a:pt x="704" y="264"/>
                  <a:pt x="816" y="328"/>
                </a:cubicBezTo>
                <a:cubicBezTo>
                  <a:pt x="928" y="392"/>
                  <a:pt x="1016" y="408"/>
                  <a:pt x="1104" y="4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11" name="Freeform 46"/>
          <p:cNvSpPr>
            <a:spLocks/>
          </p:cNvSpPr>
          <p:nvPr/>
        </p:nvSpPr>
        <p:spPr bwMode="auto">
          <a:xfrm>
            <a:off x="2743200" y="2514600"/>
            <a:ext cx="1447800" cy="495300"/>
          </a:xfrm>
          <a:custGeom>
            <a:avLst/>
            <a:gdLst>
              <a:gd name="T0" fmla="*/ 0 w 912"/>
              <a:gd name="T1" fmla="*/ 0 h 312"/>
              <a:gd name="T2" fmla="*/ 457200 w 912"/>
              <a:gd name="T3" fmla="*/ 152400 h 312"/>
              <a:gd name="T4" fmla="*/ 990600 w 912"/>
              <a:gd name="T5" fmla="*/ 457200 h 312"/>
              <a:gd name="T6" fmla="*/ 1447800 w 912"/>
              <a:gd name="T7" fmla="*/ 381000 h 312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312"/>
              <a:gd name="T14" fmla="*/ 912 w 912"/>
              <a:gd name="T15" fmla="*/ 312 h 3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312">
                <a:moveTo>
                  <a:pt x="0" y="0"/>
                </a:moveTo>
                <a:cubicBezTo>
                  <a:pt x="92" y="24"/>
                  <a:pt x="184" y="48"/>
                  <a:pt x="288" y="96"/>
                </a:cubicBezTo>
                <a:cubicBezTo>
                  <a:pt x="392" y="144"/>
                  <a:pt x="520" y="264"/>
                  <a:pt x="624" y="288"/>
                </a:cubicBezTo>
                <a:cubicBezTo>
                  <a:pt x="728" y="312"/>
                  <a:pt x="820" y="276"/>
                  <a:pt x="912" y="2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6095" name="AutoShape 47"/>
          <p:cNvSpPr>
            <a:spLocks/>
          </p:cNvSpPr>
          <p:nvPr/>
        </p:nvSpPr>
        <p:spPr bwMode="auto">
          <a:xfrm rot="-5400000">
            <a:off x="7048500" y="1790700"/>
            <a:ext cx="381000" cy="2895600"/>
          </a:xfrm>
          <a:prstGeom prst="leftBrace">
            <a:avLst>
              <a:gd name="adj1" fmla="val 63333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096" name="Text Box 48"/>
              <p:cNvSpPr txBox="1">
                <a:spLocks noChangeArrowheads="1"/>
              </p:cNvSpPr>
              <p:nvPr/>
            </p:nvSpPr>
            <p:spPr bwMode="auto">
              <a:xfrm>
                <a:off x="7010400" y="3429000"/>
                <a:ext cx="3967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386096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0400" y="3429000"/>
                <a:ext cx="396711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14" name="Text Box 49"/>
              <p:cNvSpPr txBox="1">
                <a:spLocks noChangeArrowheads="1"/>
              </p:cNvSpPr>
              <p:nvPr/>
            </p:nvSpPr>
            <p:spPr bwMode="auto">
              <a:xfrm>
                <a:off x="1683797" y="2678113"/>
                <a:ext cx="40376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6414" name="Text 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3797" y="2678113"/>
                <a:ext cx="403765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15" name="Text Box 50"/>
              <p:cNvSpPr txBox="1">
                <a:spLocks noChangeArrowheads="1"/>
              </p:cNvSpPr>
              <p:nvPr/>
            </p:nvSpPr>
            <p:spPr bwMode="auto">
              <a:xfrm>
                <a:off x="1732121" y="2066835"/>
                <a:ext cx="34509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6415" name="Text 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2121" y="2066835"/>
                <a:ext cx="345094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16" name="Text Box 51"/>
              <p:cNvSpPr txBox="1">
                <a:spLocks noChangeArrowheads="1"/>
              </p:cNvSpPr>
              <p:nvPr/>
            </p:nvSpPr>
            <p:spPr bwMode="auto">
              <a:xfrm>
                <a:off x="2091988" y="2510661"/>
                <a:ext cx="40100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6416" name="Text 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1988" y="2510661"/>
                <a:ext cx="401007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07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17" name="Text Box 52"/>
              <p:cNvSpPr txBox="1">
                <a:spLocks noChangeArrowheads="1"/>
              </p:cNvSpPr>
              <p:nvPr/>
            </p:nvSpPr>
            <p:spPr bwMode="auto">
              <a:xfrm>
                <a:off x="2209800" y="2209800"/>
                <a:ext cx="40081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6417" name="Text 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2209800"/>
                <a:ext cx="400815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07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18" name="Text Box 53"/>
              <p:cNvSpPr txBox="1">
                <a:spLocks noChangeArrowheads="1"/>
              </p:cNvSpPr>
              <p:nvPr/>
            </p:nvSpPr>
            <p:spPr bwMode="auto">
              <a:xfrm>
                <a:off x="2482015" y="2454245"/>
                <a:ext cx="38266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6418" name="Text 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2015" y="2454245"/>
                <a:ext cx="382669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102" name="Text Box 54"/>
              <p:cNvSpPr txBox="1">
                <a:spLocks noChangeArrowheads="1"/>
              </p:cNvSpPr>
              <p:nvPr/>
            </p:nvSpPr>
            <p:spPr bwMode="auto">
              <a:xfrm>
                <a:off x="1736725" y="4964113"/>
                <a:ext cx="191257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Insertion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en-US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386102" name="Text 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6725" y="4964113"/>
                <a:ext cx="1912575" cy="400110"/>
              </a:xfrm>
              <a:prstGeom prst="rect">
                <a:avLst/>
              </a:prstGeom>
              <a:blipFill rotWithShape="0">
                <a:blip r:embed="rId11"/>
                <a:stretch>
                  <a:fillRect l="-3503" t="-6061" r="-637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103" name="Text Box 55"/>
              <p:cNvSpPr txBox="1">
                <a:spLocks noChangeArrowheads="1"/>
              </p:cNvSpPr>
              <p:nvPr/>
            </p:nvSpPr>
            <p:spPr bwMode="auto">
              <a:xfrm>
                <a:off x="1736725" y="5345113"/>
                <a:ext cx="188256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Search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386103" name="Text 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6725" y="5345113"/>
                <a:ext cx="1882567" cy="400110"/>
              </a:xfrm>
              <a:prstGeom prst="rect">
                <a:avLst/>
              </a:prstGeom>
              <a:blipFill rotWithShape="0">
                <a:blip r:embed="rId12"/>
                <a:stretch>
                  <a:fillRect l="-3560" t="-7692" r="-647" b="-29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104" name="Text Box 56"/>
          <p:cNvSpPr txBox="1">
            <a:spLocks noChangeArrowheads="1"/>
          </p:cNvSpPr>
          <p:nvPr/>
        </p:nvSpPr>
        <p:spPr bwMode="auto">
          <a:xfrm>
            <a:off x="1752600" y="5943600"/>
            <a:ext cx="111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Deletion</a:t>
            </a:r>
          </a:p>
        </p:txBody>
      </p:sp>
      <p:sp>
        <p:nvSpPr>
          <p:cNvPr id="386105" name="AutoShape 57"/>
          <p:cNvSpPr>
            <a:spLocks/>
          </p:cNvSpPr>
          <p:nvPr/>
        </p:nvSpPr>
        <p:spPr bwMode="auto">
          <a:xfrm>
            <a:off x="3048000" y="58674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106" name="Text Box 58"/>
              <p:cNvSpPr txBox="1">
                <a:spLocks noChangeArrowheads="1"/>
              </p:cNvSpPr>
              <p:nvPr/>
            </p:nvSpPr>
            <p:spPr bwMode="auto">
              <a:xfrm>
                <a:off x="3429000" y="5715000"/>
                <a:ext cx="298222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/>
                  <a:t>    if singly linked list</a:t>
                </a:r>
              </a:p>
            </p:txBody>
          </p:sp>
        </mc:Choice>
        <mc:Fallback xmlns="">
          <p:sp>
            <p:nvSpPr>
              <p:cNvPr id="386106" name="Text 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0" y="5715000"/>
                <a:ext cx="2982227" cy="400110"/>
              </a:xfrm>
              <a:prstGeom prst="rect">
                <a:avLst/>
              </a:prstGeom>
              <a:blipFill rotWithShape="0">
                <a:blip r:embed="rId13"/>
                <a:stretch>
                  <a:fillRect t="-7692" r="-1431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107" name="Text Box 59"/>
              <p:cNvSpPr txBox="1">
                <a:spLocks noChangeArrowheads="1"/>
              </p:cNvSpPr>
              <p:nvPr/>
            </p:nvSpPr>
            <p:spPr bwMode="auto">
              <a:xfrm>
                <a:off x="3429000" y="6172200"/>
                <a:ext cx="308276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en-US"/>
                  <a:t>    if doubly linked list</a:t>
                </a:r>
              </a:p>
            </p:txBody>
          </p:sp>
        </mc:Choice>
        <mc:Fallback xmlns="">
          <p:sp>
            <p:nvSpPr>
              <p:cNvPr id="386107" name="Text 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0" y="6172200"/>
                <a:ext cx="3082767" cy="400110"/>
              </a:xfrm>
              <a:prstGeom prst="rect">
                <a:avLst/>
              </a:prstGeom>
              <a:blipFill rotWithShape="0">
                <a:blip r:embed="rId14"/>
                <a:stretch>
                  <a:fillRect t="-7692" r="-1386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25" name="Text Box 60"/>
          <p:cNvSpPr txBox="1">
            <a:spLocks noChangeArrowheads="1"/>
          </p:cNvSpPr>
          <p:nvPr/>
        </p:nvSpPr>
        <p:spPr bwMode="auto">
          <a:xfrm>
            <a:off x="381000" y="1473200"/>
            <a:ext cx="168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Space of keys: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26" name="Text Box 61"/>
              <p:cNvSpPr txBox="1">
                <a:spLocks noChangeArrowheads="1"/>
              </p:cNvSpPr>
              <p:nvPr/>
            </p:nvSpPr>
            <p:spPr bwMode="auto">
              <a:xfrm>
                <a:off x="3886200" y="1219200"/>
                <a:ext cx="1463675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800"/>
                  <a:t>hash table</a:t>
                </a:r>
                <a:r>
                  <a:rPr lang="en-US" altLang="en-US"/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en-US" i="1"/>
              </a:p>
            </p:txBody>
          </p:sp>
        </mc:Choice>
        <mc:Fallback xmlns="">
          <p:sp>
            <p:nvSpPr>
              <p:cNvPr id="16426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6200" y="1219200"/>
                <a:ext cx="1463675" cy="396875"/>
              </a:xfrm>
              <a:prstGeom prst="rect">
                <a:avLst/>
              </a:prstGeom>
              <a:blipFill rotWithShape="0">
                <a:blip r:embed="rId15"/>
                <a:stretch>
                  <a:fillRect l="-3750" b="-246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27" name="Text Box 63"/>
              <p:cNvSpPr txBox="1">
                <a:spLocks noChangeArrowheads="1"/>
              </p:cNvSpPr>
              <p:nvPr/>
            </p:nvSpPr>
            <p:spPr bwMode="auto">
              <a:xfrm>
                <a:off x="1981200" y="3733800"/>
                <a:ext cx="177439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800"/>
                  <a:t>hash function</a:t>
                </a:r>
                <a:r>
                  <a:rPr lang="en-US" altLang="en-US"/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en-US" i="1"/>
              </a:p>
            </p:txBody>
          </p:sp>
        </mc:Choice>
        <mc:Fallback xmlns="">
          <p:sp>
            <p:nvSpPr>
              <p:cNvPr id="16427" name="Text 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3733800"/>
                <a:ext cx="1774397" cy="400110"/>
              </a:xfrm>
              <a:prstGeom prst="rect">
                <a:avLst/>
              </a:prstGeom>
              <a:blipFill rotWithShape="0">
                <a:blip r:embed="rId16"/>
                <a:stretch>
                  <a:fillRect l="-2749" t="-1538" b="-230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28" name="Text Box 64"/>
              <p:cNvSpPr txBox="1">
                <a:spLocks noChangeArrowheads="1"/>
              </p:cNvSpPr>
              <p:nvPr/>
            </p:nvSpPr>
            <p:spPr bwMode="auto">
              <a:xfrm>
                <a:off x="5029200" y="3429000"/>
                <a:ext cx="7623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6428" name="Text 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3429000"/>
                <a:ext cx="762388" cy="400110"/>
              </a:xfrm>
              <a:prstGeom prst="rect">
                <a:avLst/>
              </a:prstGeom>
              <a:blipFill rotWithShape="0">
                <a:blip r:embed="rId17"/>
                <a:stretch>
                  <a:fillRect b="-184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3027528" y="5028960"/>
            <a:ext cx="6858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933492" y="5391090"/>
            <a:ext cx="6858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3373063" y="5821423"/>
            <a:ext cx="6858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3412697" y="6267510"/>
            <a:ext cx="6858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8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8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38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8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8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95" grpId="0" animBg="1"/>
      <p:bldP spid="386096" grpId="0"/>
      <p:bldP spid="386102" grpId="0"/>
      <p:bldP spid="386103" grpId="0"/>
      <p:bldP spid="386104" grpId="0"/>
      <p:bldP spid="386105" grpId="0" animBg="1"/>
      <p:bldP spid="386106" grpId="0"/>
      <p:bldP spid="386107" grpId="0"/>
      <p:bldP spid="56" grpId="0" animBg="1"/>
      <p:bldP spid="57" grpId="0" animBg="1"/>
      <p:bldP spid="58" grpId="0" animBg="1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Worst Case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2" name="Text Box 17"/>
              <p:cNvSpPr txBox="1">
                <a:spLocks noChangeArrowheads="1"/>
              </p:cNvSpPr>
              <p:nvPr/>
            </p:nvSpPr>
            <p:spPr bwMode="auto">
              <a:xfrm>
                <a:off x="1143000" y="1447800"/>
                <a:ext cx="227132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rgbClr val="0000CC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rgbClr val="0000CC"/>
                        </a:solidFill>
                      </a:rPr>
                      <m:t>keys</m:t>
                    </m:r>
                    <m:r>
                      <a:rPr lang="en-US" altLang="en-US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dirty="0">
                    <a:solidFill>
                      <a:srgbClr val="0000CC"/>
                    </a:solidFill>
                  </a:rPr>
                  <a:t> buckets</a:t>
                </a:r>
              </a:p>
            </p:txBody>
          </p:sp>
        </mc:Choice>
        <mc:Fallback>
          <p:sp>
            <p:nvSpPr>
              <p:cNvPr id="17412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1447800"/>
                <a:ext cx="2271327" cy="400110"/>
              </a:xfrm>
              <a:prstGeom prst="rect">
                <a:avLst/>
              </a:prstGeom>
              <a:blipFill>
                <a:blip r:embed="rId3"/>
                <a:stretch>
                  <a:fillRect t="-7692" r="-1613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13" name="Group 10"/>
          <p:cNvGrpSpPr>
            <a:grpSpLocks/>
          </p:cNvGrpSpPr>
          <p:nvPr/>
        </p:nvGrpSpPr>
        <p:grpSpPr bwMode="auto">
          <a:xfrm>
            <a:off x="1127125" y="2982913"/>
            <a:ext cx="5129213" cy="933510"/>
            <a:chOff x="1127125" y="2982913"/>
            <a:chExt cx="5129213" cy="933510"/>
          </a:xfrm>
        </p:grpSpPr>
        <p:sp>
          <p:nvSpPr>
            <p:cNvPr id="17414" name="Text Box 20"/>
            <p:cNvSpPr txBox="1">
              <a:spLocks noChangeArrowheads="1"/>
            </p:cNvSpPr>
            <p:nvPr/>
          </p:nvSpPr>
          <p:spPr bwMode="auto">
            <a:xfrm>
              <a:off x="1127125" y="2982913"/>
              <a:ext cx="51292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800080"/>
                  </a:solidFill>
                </a:rPr>
                <a:t>Worst case</a:t>
              </a:r>
              <a:r>
                <a:rPr lang="en-US" altLang="en-US"/>
                <a:t>:  all keys hash to the same slot.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1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574925" y="3516313"/>
                  <a:ext cx="3303533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/>
                    <a:t>Search requires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en-US"/>
                    <a:t> time. </a:t>
                  </a:r>
                </a:p>
              </p:txBody>
            </p:sp>
          </mc:Choice>
          <mc:Fallback xmlns="">
            <p:sp>
              <p:nvSpPr>
                <p:cNvPr id="1741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74925" y="3516313"/>
                  <a:ext cx="3303533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45" t="-7692" r="-923" b="-2923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Hash Tables</a:t>
            </a: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685800" y="1447800"/>
            <a:ext cx="808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 </a:t>
            </a:r>
            <a:r>
              <a:rPr lang="en-US" altLang="en-US" i="1">
                <a:solidFill>
                  <a:srgbClr val="FF00FF"/>
                </a:solidFill>
              </a:rPr>
              <a:t>hash table </a:t>
            </a:r>
            <a:r>
              <a:rPr lang="en-US" altLang="en-US"/>
              <a:t>is a lookup table that acts as if it had random access into</a:t>
            </a:r>
          </a:p>
          <a:p>
            <a:r>
              <a:rPr lang="en-US" altLang="en-US"/>
              <a:t>an array.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00200" y="2133600"/>
            <a:ext cx="4457700" cy="857250"/>
            <a:chOff x="1600200" y="2133600"/>
            <a:chExt cx="4458272" cy="857310"/>
          </a:xfrm>
        </p:grpSpPr>
        <p:sp>
          <p:nvSpPr>
            <p:cNvPr id="4109" name="TextBox 5"/>
            <p:cNvSpPr txBox="1">
              <a:spLocks noChangeArrowheads="1"/>
            </p:cNvSpPr>
            <p:nvPr/>
          </p:nvSpPr>
          <p:spPr bwMode="auto">
            <a:xfrm>
              <a:off x="1600200" y="2590800"/>
              <a:ext cx="44582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1. Key                  integer (</a:t>
              </a:r>
              <a:r>
                <a:rPr lang="en-US" altLang="en-US" i="1">
                  <a:solidFill>
                    <a:srgbClr val="FF00FF"/>
                  </a:solidFill>
                </a:rPr>
                <a:t>hash code</a:t>
              </a:r>
              <a:r>
                <a:rPr lang="en-US" altLang="en-US"/>
                <a:t>) </a:t>
              </a:r>
            </a:p>
          </p:txBody>
        </p:sp>
        <p:sp>
          <p:nvSpPr>
            <p:cNvPr id="4110" name="Right Arrow 6"/>
            <p:cNvSpPr>
              <a:spLocks noChangeArrowheads="1"/>
            </p:cNvSpPr>
            <p:nvPr/>
          </p:nvSpPr>
          <p:spPr bwMode="auto">
            <a:xfrm>
              <a:off x="2514600" y="2743200"/>
              <a:ext cx="1066800" cy="152400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11" name="TextBox 7"/>
            <p:cNvSpPr txBox="1">
              <a:spLocks noChangeArrowheads="1"/>
            </p:cNvSpPr>
            <p:nvPr/>
          </p:nvSpPr>
          <p:spPr bwMode="auto">
            <a:xfrm>
              <a:off x="2286000" y="2133600"/>
              <a:ext cx="156485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compute with a</a:t>
              </a:r>
            </a:p>
            <a:p>
              <a:r>
                <a:rPr lang="en-US" altLang="en-US" sz="1600" i="1">
                  <a:solidFill>
                    <a:srgbClr val="FF00FF"/>
                  </a:solidFill>
                </a:rPr>
                <a:t>hash function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676400" y="3429000"/>
            <a:ext cx="4941888" cy="781050"/>
            <a:chOff x="1676400" y="3429000"/>
            <a:chExt cx="4942379" cy="781110"/>
          </a:xfrm>
        </p:grpSpPr>
        <p:sp>
          <p:nvSpPr>
            <p:cNvPr id="4106" name="TextBox 8"/>
            <p:cNvSpPr txBox="1">
              <a:spLocks noChangeArrowheads="1"/>
            </p:cNvSpPr>
            <p:nvPr/>
          </p:nvSpPr>
          <p:spPr bwMode="auto">
            <a:xfrm>
              <a:off x="1676400" y="3810000"/>
              <a:ext cx="49423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2. Hash code                   index of an array</a:t>
              </a:r>
            </a:p>
          </p:txBody>
        </p:sp>
        <p:sp>
          <p:nvSpPr>
            <p:cNvPr id="4107" name="Right Arrow 9"/>
            <p:cNvSpPr>
              <a:spLocks noChangeArrowheads="1"/>
            </p:cNvSpPr>
            <p:nvPr/>
          </p:nvSpPr>
          <p:spPr bwMode="auto">
            <a:xfrm>
              <a:off x="3352800" y="3962400"/>
              <a:ext cx="1066800" cy="152400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08" name="TextBox 11"/>
            <p:cNvSpPr txBox="1">
              <a:spLocks noChangeArrowheads="1"/>
            </p:cNvSpPr>
            <p:nvPr/>
          </p:nvSpPr>
          <p:spPr bwMode="auto">
            <a:xfrm>
              <a:off x="3352800" y="3429000"/>
              <a:ext cx="10668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  modulo </a:t>
              </a:r>
            </a:p>
            <a:p>
              <a:r>
                <a:rPr lang="en-US" altLang="en-US" sz="1600"/>
                <a:t>array size 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90800" y="4495800"/>
            <a:ext cx="23320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accent6"/>
                </a:solidFill>
                <a:latin typeface="Arial" charset="0"/>
              </a:rPr>
              <a:t>array size &gt; # entries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676400" y="5334000"/>
            <a:ext cx="69611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3. Store the key and value in a linked list (</a:t>
            </a:r>
            <a:r>
              <a:rPr lang="en-US" altLang="en-US" i="1">
                <a:solidFill>
                  <a:srgbClr val="FF00FF"/>
                </a:solidFill>
              </a:rPr>
              <a:t>bucket</a:t>
            </a:r>
            <a:r>
              <a:rPr lang="en-US" altLang="en-US"/>
              <a:t>) of entries </a:t>
            </a:r>
          </a:p>
          <a:p>
            <a:r>
              <a:rPr lang="en-US" altLang="en-US"/>
              <a:t>    at the index.  (This is called </a:t>
            </a:r>
            <a:r>
              <a:rPr lang="en-US" altLang="en-US" i="1">
                <a:solidFill>
                  <a:srgbClr val="FF00FF"/>
                </a:solidFill>
              </a:rPr>
              <a:t>chaining</a:t>
            </a:r>
            <a:r>
              <a:rPr lang="en-US" altLang="en-US"/>
              <a:t>.) 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62000" y="6248400"/>
            <a:ext cx="7177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Buckets allow multiple values to be stored at the same index.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Simple Uniform Hashing 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6" name="Text Box 4"/>
              <p:cNvSpPr txBox="1">
                <a:spLocks noChangeArrowheads="1"/>
              </p:cNvSpPr>
              <p:nvPr/>
            </p:nvSpPr>
            <p:spPr bwMode="auto">
              <a:xfrm>
                <a:off x="762000" y="1447800"/>
                <a:ext cx="659937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800080"/>
                    </a:solidFill>
                  </a:rPr>
                  <a:t>Every key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80008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>
                    <a:solidFill>
                      <a:srgbClr val="800080"/>
                    </a:solidFill>
                  </a:rPr>
                  <a:t> is equally likely to be hashed to any bucket. </a:t>
                </a:r>
              </a:p>
            </p:txBody>
          </p:sp>
        </mc:Choice>
        <mc:Fallback>
          <p:sp>
            <p:nvSpPr>
              <p:cNvPr id="1843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447800"/>
                <a:ext cx="6599371" cy="400110"/>
              </a:xfrm>
              <a:prstGeom prst="rect">
                <a:avLst/>
              </a:prstGeom>
              <a:blipFill>
                <a:blip r:embed="rId3"/>
                <a:stretch>
                  <a:fillRect l="-923" t="-7692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262063" y="2286002"/>
            <a:ext cx="5367338" cy="461963"/>
            <a:chOff x="795" y="1440"/>
            <a:chExt cx="3381" cy="291"/>
          </a:xfrm>
        </p:grpSpPr>
        <p:sp>
          <p:nvSpPr>
            <p:cNvPr id="18448" name="Line 21"/>
            <p:cNvSpPr>
              <a:spLocks noChangeShapeType="1"/>
            </p:cNvSpPr>
            <p:nvPr/>
          </p:nvSpPr>
          <p:spPr bwMode="auto">
            <a:xfrm>
              <a:off x="2832" y="16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8449" name="Group 38"/>
            <p:cNvGrpSpPr>
              <a:grpSpLocks/>
            </p:cNvGrpSpPr>
            <p:nvPr/>
          </p:nvGrpSpPr>
          <p:grpSpPr bwMode="auto">
            <a:xfrm>
              <a:off x="795" y="1440"/>
              <a:ext cx="3381" cy="291"/>
              <a:chOff x="795" y="1440"/>
              <a:chExt cx="3381" cy="291"/>
            </a:xfrm>
          </p:grpSpPr>
          <p:grpSp>
            <p:nvGrpSpPr>
              <p:cNvPr id="18450" name="Group 5"/>
              <p:cNvGrpSpPr>
                <a:grpSpLocks/>
              </p:cNvGrpSpPr>
              <p:nvPr/>
            </p:nvGrpSpPr>
            <p:grpSpPr bwMode="auto">
              <a:xfrm>
                <a:off x="1632" y="1536"/>
                <a:ext cx="480" cy="192"/>
                <a:chOff x="3504" y="1680"/>
                <a:chExt cx="480" cy="192"/>
              </a:xfrm>
            </p:grpSpPr>
            <p:sp>
              <p:nvSpPr>
                <p:cNvPr id="18462" name="Rectangle 6"/>
                <p:cNvSpPr>
                  <a:spLocks noChangeArrowheads="1"/>
                </p:cNvSpPr>
                <p:nvPr/>
              </p:nvSpPr>
              <p:spPr bwMode="auto">
                <a:xfrm>
                  <a:off x="3504" y="1680"/>
                  <a:ext cx="288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800" i="1"/>
                </a:p>
              </p:txBody>
            </p:sp>
            <p:sp>
              <p:nvSpPr>
                <p:cNvPr id="18463" name="Rectangle 7"/>
                <p:cNvSpPr>
                  <a:spLocks noChangeArrowheads="1"/>
                </p:cNvSpPr>
                <p:nvPr/>
              </p:nvSpPr>
              <p:spPr bwMode="auto">
                <a:xfrm>
                  <a:off x="3792" y="1680"/>
                  <a:ext cx="192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8451" name="Group 14"/>
              <p:cNvGrpSpPr>
                <a:grpSpLocks/>
              </p:cNvGrpSpPr>
              <p:nvPr/>
            </p:nvGrpSpPr>
            <p:grpSpPr bwMode="auto">
              <a:xfrm>
                <a:off x="3696" y="1536"/>
                <a:ext cx="480" cy="192"/>
                <a:chOff x="3504" y="1680"/>
                <a:chExt cx="480" cy="192"/>
              </a:xfrm>
            </p:grpSpPr>
            <p:sp>
              <p:nvSpPr>
                <p:cNvPr id="18460" name="Rectangle 15"/>
                <p:cNvSpPr>
                  <a:spLocks noChangeArrowheads="1"/>
                </p:cNvSpPr>
                <p:nvPr/>
              </p:nvSpPr>
              <p:spPr bwMode="auto">
                <a:xfrm>
                  <a:off x="3504" y="1680"/>
                  <a:ext cx="288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800" i="1"/>
                </a:p>
              </p:txBody>
            </p:sp>
            <p:sp>
              <p:nvSpPr>
                <p:cNvPr id="18461" name="Rectangle 16"/>
                <p:cNvSpPr>
                  <a:spLocks noChangeArrowheads="1"/>
                </p:cNvSpPr>
                <p:nvPr/>
              </p:nvSpPr>
              <p:spPr bwMode="auto">
                <a:xfrm>
                  <a:off x="3792" y="1680"/>
                  <a:ext cx="192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8452" name="Group 17"/>
              <p:cNvGrpSpPr>
                <a:grpSpLocks/>
              </p:cNvGrpSpPr>
              <p:nvPr/>
            </p:nvGrpSpPr>
            <p:grpSpPr bwMode="auto">
              <a:xfrm>
                <a:off x="2448" y="1536"/>
                <a:ext cx="480" cy="192"/>
                <a:chOff x="3504" y="1680"/>
                <a:chExt cx="480" cy="192"/>
              </a:xfrm>
            </p:grpSpPr>
            <p:sp>
              <p:nvSpPr>
                <p:cNvPr id="18458" name="Rectangle 18"/>
                <p:cNvSpPr>
                  <a:spLocks noChangeArrowheads="1"/>
                </p:cNvSpPr>
                <p:nvPr/>
              </p:nvSpPr>
              <p:spPr bwMode="auto">
                <a:xfrm>
                  <a:off x="3504" y="1680"/>
                  <a:ext cx="288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800" i="1"/>
                </a:p>
              </p:txBody>
            </p:sp>
            <p:sp>
              <p:nvSpPr>
                <p:cNvPr id="184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792" y="1680"/>
                  <a:ext cx="192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8453" name="Line 20"/>
              <p:cNvSpPr>
                <a:spLocks noChangeShapeType="1"/>
              </p:cNvSpPr>
              <p:nvPr/>
            </p:nvSpPr>
            <p:spPr bwMode="auto">
              <a:xfrm>
                <a:off x="2064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54" name="Text Box 22"/>
              <p:cNvSpPr txBox="1">
                <a:spLocks noChangeArrowheads="1"/>
              </p:cNvSpPr>
              <p:nvPr/>
            </p:nvSpPr>
            <p:spPr bwMode="auto">
              <a:xfrm>
                <a:off x="3168" y="144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…</a:t>
                </a:r>
              </a:p>
            </p:txBody>
          </p:sp>
          <p:sp>
            <p:nvSpPr>
              <p:cNvPr id="18455" name="Line 23"/>
              <p:cNvSpPr>
                <a:spLocks noChangeShapeType="1"/>
              </p:cNvSpPr>
              <p:nvPr/>
            </p:nvSpPr>
            <p:spPr bwMode="auto">
              <a:xfrm>
                <a:off x="3504" y="16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56" name="Line 24"/>
              <p:cNvSpPr>
                <a:spLocks noChangeShapeType="1"/>
              </p:cNvSpPr>
              <p:nvPr/>
            </p:nvSpPr>
            <p:spPr bwMode="auto">
              <a:xfrm>
                <a:off x="1440" y="16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57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5" y="1479"/>
                    <a:ext cx="693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)]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18457" name="Text 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95" y="1479"/>
                    <a:ext cx="693" cy="25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8182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90170" name="AutoShape 26"/>
          <p:cNvSpPr>
            <a:spLocks/>
          </p:cNvSpPr>
          <p:nvPr/>
        </p:nvSpPr>
        <p:spPr bwMode="auto">
          <a:xfrm rot="-5400000">
            <a:off x="4533900" y="1257300"/>
            <a:ext cx="304800" cy="3581400"/>
          </a:xfrm>
          <a:prstGeom prst="leftBrace">
            <a:avLst>
              <a:gd name="adj1" fmla="val 9791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0171" name="Text Box 27"/>
              <p:cNvSpPr txBox="1">
                <a:spLocks noChangeArrowheads="1"/>
              </p:cNvSpPr>
              <p:nvPr/>
            </p:nvSpPr>
            <p:spPr bwMode="auto">
              <a:xfrm>
                <a:off x="3733800" y="3276600"/>
                <a:ext cx="205928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800" dirty="0"/>
                  <a:t>average size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en-US" i="1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90171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3276600"/>
                <a:ext cx="2059282" cy="400110"/>
              </a:xfrm>
              <a:prstGeom prst="rect">
                <a:avLst/>
              </a:prstGeom>
              <a:blipFill>
                <a:blip r:embed="rId5"/>
                <a:stretch>
                  <a:fillRect l="-2671" t="-1538" b="-230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0172" name="Text Box 28"/>
              <p:cNvSpPr txBox="1">
                <a:spLocks noChangeArrowheads="1"/>
              </p:cNvSpPr>
              <p:nvPr/>
            </p:nvSpPr>
            <p:spPr bwMode="auto">
              <a:xfrm>
                <a:off x="838200" y="3810000"/>
                <a:ext cx="551073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0000CC"/>
                    </a:solidFill>
                  </a:rPr>
                  <a:t>Time cost of unsuccessful search:</a:t>
                </a:r>
                <a:r>
                  <a:rPr lang="en-US" altLang="en-US" dirty="0"/>
                  <a:t>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altLang="en-US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/</m:t>
                    </m:r>
                    <m:r>
                      <a:rPr lang="en-US" altLang="en-US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US" altLang="en-US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en-US" dirty="0">
                  <a:solidFill>
                    <a:srgbClr val="FF00FF"/>
                  </a:solidFill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90172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3810000"/>
                <a:ext cx="5510739" cy="400110"/>
              </a:xfrm>
              <a:prstGeom prst="rect">
                <a:avLst/>
              </a:prstGeom>
              <a:blipFill>
                <a:blip r:embed="rId6"/>
                <a:stretch>
                  <a:fillRect l="-1218" t="-6061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73" name="Text Box 29"/>
              <p:cNvSpPr txBox="1">
                <a:spLocks noChangeArrowheads="1"/>
              </p:cNvSpPr>
              <p:nvPr/>
            </p:nvSpPr>
            <p:spPr bwMode="auto">
              <a:xfrm>
                <a:off x="1584325" y="4275138"/>
                <a:ext cx="585647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0000CC"/>
                    </a:solidFill>
                    <a:sym typeface="Symbol" panose="05050102010706020507" pitchFamily="18" charset="2"/>
                  </a:rPr>
                  <a:t>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(1)</m:t>
                    </m:r>
                  </m:oMath>
                </a14:m>
                <a:r>
                  <a:rPr lang="en-US" altLang="en-US">
                    <a:solidFill>
                      <a:srgbClr val="0000CC"/>
                    </a:solidFill>
                    <a:sym typeface="Symbol" panose="05050102010706020507" pitchFamily="18" charset="2"/>
                  </a:rPr>
                  <a:t> for computing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h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>
                    <a:solidFill>
                      <a:srgbClr val="0000CC"/>
                    </a:solidFill>
                    <a:sym typeface="Symbol" panose="05050102010706020507" pitchFamily="18" charset="2"/>
                  </a:rPr>
                  <a:t> and accessing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[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h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)].</m:t>
                    </m:r>
                  </m:oMath>
                </a14:m>
                <a:r>
                  <a:rPr lang="en-US" altLang="en-US">
                    <a:solidFill>
                      <a:srgbClr val="0000CC"/>
                    </a:solidFill>
                    <a:sym typeface="Symbol" panose="05050102010706020507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390173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4325" y="4275138"/>
                <a:ext cx="5856475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1145" t="-7576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0174" name="Text Box 30"/>
              <p:cNvSpPr txBox="1">
                <a:spLocks noChangeArrowheads="1"/>
              </p:cNvSpPr>
              <p:nvPr/>
            </p:nvSpPr>
            <p:spPr bwMode="auto">
              <a:xfrm>
                <a:off x="1600200" y="4724400"/>
                <a:ext cx="696652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0000CC"/>
                    </a:solidFill>
                    <a:sym typeface="Symbol" panose="05050102010706020507" pitchFamily="18" charset="2"/>
                  </a:rPr>
                  <a:t>  Average time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/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US" alt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rgbClr val="0000CC"/>
                    </a:solidFill>
                    <a:sym typeface="Symbol" panose="05050102010706020507" pitchFamily="18" charset="2"/>
                  </a:rPr>
                  <a:t>to search to the end of one of the lists. </a:t>
                </a:r>
              </a:p>
            </p:txBody>
          </p:sp>
        </mc:Choice>
        <mc:Fallback>
          <p:sp>
            <p:nvSpPr>
              <p:cNvPr id="390174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4724400"/>
                <a:ext cx="6966522" cy="400110"/>
              </a:xfrm>
              <a:prstGeom prst="rect">
                <a:avLst/>
              </a:prstGeom>
              <a:blipFill>
                <a:blip r:embed="rId8"/>
                <a:stretch>
                  <a:fillRect l="-963" t="-7576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3" name="Text Box 32"/>
          <p:cNvSpPr txBox="1">
            <a:spLocks noChangeArrowheads="1"/>
          </p:cNvSpPr>
          <p:nvPr/>
        </p:nvSpPr>
        <p:spPr bwMode="auto">
          <a:xfrm>
            <a:off x="6384925" y="374491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0179" name="Text Box 35"/>
          <p:cNvSpPr txBox="1">
            <a:spLocks noChangeArrowheads="1"/>
          </p:cNvSpPr>
          <p:nvPr/>
        </p:nvSpPr>
        <p:spPr bwMode="auto">
          <a:xfrm>
            <a:off x="914400" y="5337175"/>
            <a:ext cx="3794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CC"/>
                </a:solidFill>
              </a:rPr>
              <a:t>Time cost of successful search?</a:t>
            </a:r>
            <a:endParaRPr lang="en-US" altLang="en-US">
              <a:solidFill>
                <a:srgbClr val="FF00FF"/>
              </a:solidFill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180" name="Text Box 36"/>
              <p:cNvSpPr txBox="1">
                <a:spLocks noChangeArrowheads="1"/>
              </p:cNvSpPr>
              <p:nvPr/>
            </p:nvSpPr>
            <p:spPr bwMode="auto">
              <a:xfrm>
                <a:off x="1600200" y="5791200"/>
                <a:ext cx="294170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0000CC"/>
                    </a:solidFill>
                    <a:sym typeface="Symbol" panose="05050102010706020507" pitchFamily="18" charset="2"/>
                  </a:rPr>
                  <a:t>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(1)</m:t>
                    </m:r>
                  </m:oMath>
                </a14:m>
                <a:r>
                  <a:rPr lang="en-US" altLang="en-US">
                    <a:solidFill>
                      <a:srgbClr val="0000CC"/>
                    </a:solidFill>
                    <a:sym typeface="Symbol" panose="05050102010706020507" pitchFamily="18" charset="2"/>
                  </a:rPr>
                  <a:t> to access the list.</a:t>
                </a:r>
              </a:p>
            </p:txBody>
          </p:sp>
        </mc:Choice>
        <mc:Fallback xmlns="">
          <p:sp>
            <p:nvSpPr>
              <p:cNvPr id="390180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5791200"/>
                <a:ext cx="2941703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2282" t="-7576" r="-1660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0181" name="Text Box 37"/>
              <p:cNvSpPr txBox="1">
                <a:spLocks noChangeArrowheads="1"/>
              </p:cNvSpPr>
              <p:nvPr/>
            </p:nvSpPr>
            <p:spPr bwMode="auto">
              <a:xfrm>
                <a:off x="1600200" y="6248400"/>
                <a:ext cx="367658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0000CC"/>
                    </a:solidFill>
                    <a:sym typeface="Symbol" panose="05050102010706020507" pitchFamily="18" charset="2"/>
                  </a:rPr>
                  <a:t>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/</m:t>
                    </m:r>
                    <m:r>
                      <a:rPr lang="en-US" alt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en-US" alt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US" alt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))</m:t>
                    </m:r>
                  </m:oMath>
                </a14:m>
                <a:r>
                  <a:rPr lang="en-US" altLang="en-US" dirty="0">
                    <a:solidFill>
                      <a:srgbClr val="0000CC"/>
                    </a:solidFill>
                    <a:sym typeface="Symbol" panose="05050102010706020507" pitchFamily="18" charset="2"/>
                  </a:rPr>
                  <a:t> to search the list.</a:t>
                </a:r>
              </a:p>
            </p:txBody>
          </p:sp>
        </mc:Choice>
        <mc:Fallback>
          <p:sp>
            <p:nvSpPr>
              <p:cNvPr id="390181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6248400"/>
                <a:ext cx="3676584" cy="400110"/>
              </a:xfrm>
              <a:prstGeom prst="rect">
                <a:avLst/>
              </a:prstGeom>
              <a:blipFill>
                <a:blip r:embed="rId10"/>
                <a:stretch>
                  <a:fillRect l="-1824" t="-7576" r="-995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0183" name="Text Box 39"/>
              <p:cNvSpPr txBox="1">
                <a:spLocks noChangeArrowheads="1"/>
              </p:cNvSpPr>
              <p:nvPr/>
            </p:nvSpPr>
            <p:spPr bwMode="auto">
              <a:xfrm>
                <a:off x="4784725" y="5341938"/>
                <a:ext cx="378475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alt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/</m:t>
                      </m:r>
                      <m:r>
                        <a:rPr lang="en-US" alt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alt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𝑚</m:t>
                      </m:r>
                      <m:r>
                        <a:rPr lang="en-US" alt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)) =</m:t>
                      </m:r>
                      <m:r>
                        <a:rPr lang="en-US" altLang="en-US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alt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en-US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 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390183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4725" y="5341938"/>
                <a:ext cx="3784754" cy="400110"/>
              </a:xfrm>
              <a:prstGeom prst="rect">
                <a:avLst/>
              </a:prstGeom>
              <a:blipFill>
                <a:blip r:embed="rId11"/>
                <a:stretch>
                  <a:fillRect b="-181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9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9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9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39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9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70" grpId="0" animBg="1"/>
      <p:bldP spid="390171" grpId="0"/>
      <p:bldP spid="390172" grpId="0"/>
      <p:bldP spid="390173" grpId="0"/>
      <p:bldP spid="390174" grpId="0"/>
      <p:bldP spid="390179" grpId="0"/>
      <p:bldP spid="390180" grpId="0"/>
      <p:bldP spid="390181" grpId="0"/>
      <p:bldP spid="3901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 dirty="0">
                <a:solidFill>
                  <a:srgbClr val="00CC00"/>
                </a:solidFill>
                <a:latin typeface="Arial" panose="020B0604020202020204" pitchFamily="34" charset="0"/>
              </a:rPr>
              <a:t>Time Complexities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AACA7E-3C50-439D-ACAC-B4D7F37732F1}"/>
                  </a:ext>
                </a:extLst>
              </p:cNvPr>
              <p:cNvSpPr txBox="1"/>
              <p:nvPr/>
            </p:nvSpPr>
            <p:spPr>
              <a:xfrm>
                <a:off x="762000" y="1300899"/>
                <a:ext cx="9344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keys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AACA7E-3C50-439D-ACAC-B4D7F3773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300899"/>
                <a:ext cx="934423" cy="400110"/>
              </a:xfrm>
              <a:prstGeom prst="rect">
                <a:avLst/>
              </a:prstGeom>
              <a:blipFill>
                <a:blip r:embed="rId3"/>
                <a:stretch>
                  <a:fillRect t="-6061" r="-5229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8D667E-2FB7-4D7C-9256-32BC91430FCC}"/>
                  </a:ext>
                </a:extLst>
              </p:cNvPr>
              <p:cNvSpPr txBox="1"/>
              <p:nvPr/>
            </p:nvSpPr>
            <p:spPr>
              <a:xfrm>
                <a:off x="1995184" y="1295656"/>
                <a:ext cx="13576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buckets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8D667E-2FB7-4D7C-9256-32BC91430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184" y="1295656"/>
                <a:ext cx="1357616" cy="400110"/>
              </a:xfrm>
              <a:prstGeom prst="rect">
                <a:avLst/>
              </a:prstGeom>
              <a:blipFill>
                <a:blip r:embed="rId4"/>
                <a:stretch>
                  <a:fillRect t="-7692" r="-3587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9675729D-B30D-4BD6-8D57-E4A40D8DE5ED}"/>
              </a:ext>
            </a:extLst>
          </p:cNvPr>
          <p:cNvGrpSpPr/>
          <p:nvPr/>
        </p:nvGrpSpPr>
        <p:grpSpPr>
          <a:xfrm>
            <a:off x="727290" y="2222130"/>
            <a:ext cx="7654710" cy="3886345"/>
            <a:chOff x="727290" y="1292676"/>
            <a:chExt cx="7654710" cy="388634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576AD2-9434-4930-9AE5-46D0C5182473}"/>
                </a:ext>
              </a:extLst>
            </p:cNvPr>
            <p:cNvSpPr txBox="1"/>
            <p:nvPr/>
          </p:nvSpPr>
          <p:spPr>
            <a:xfrm>
              <a:off x="1056547" y="2890450"/>
              <a:ext cx="583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22C1F1-83D9-42AF-BEE1-CC0878C66939}"/>
                </a:ext>
              </a:extLst>
            </p:cNvPr>
            <p:cNvSpPr txBox="1"/>
            <p:nvPr/>
          </p:nvSpPr>
          <p:spPr>
            <a:xfrm>
              <a:off x="727290" y="3742458"/>
              <a:ext cx="18261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Balanced BST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E9154F-5752-4805-9B09-863B402AFCE5}"/>
                </a:ext>
              </a:extLst>
            </p:cNvPr>
            <p:cNvSpPr txBox="1"/>
            <p:nvPr/>
          </p:nvSpPr>
          <p:spPr>
            <a:xfrm>
              <a:off x="784781" y="4471135"/>
              <a:ext cx="14645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 Table</a:t>
              </a:r>
            </a:p>
            <a:p>
              <a:r>
                <a:rPr lang="en-US" dirty="0"/>
                <a:t>HashMap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FBCB1C-43A3-46A6-A8B5-62532AEF790D}"/>
                </a:ext>
              </a:extLst>
            </p:cNvPr>
            <p:cNvCxnSpPr/>
            <p:nvPr/>
          </p:nvCxnSpPr>
          <p:spPr bwMode="auto">
            <a:xfrm>
              <a:off x="914400" y="2731962"/>
              <a:ext cx="7467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4736F6-AF6B-4A0C-843F-8DFB9E16482D}"/>
                </a:ext>
              </a:extLst>
            </p:cNvPr>
            <p:cNvSpPr txBox="1"/>
            <p:nvPr/>
          </p:nvSpPr>
          <p:spPr>
            <a:xfrm>
              <a:off x="3416574" y="1292676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put()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EE1285-1107-4A7E-BFCB-B6E926EFD5AD}"/>
                </a:ext>
              </a:extLst>
            </p:cNvPr>
            <p:cNvSpPr txBox="1"/>
            <p:nvPr/>
          </p:nvSpPr>
          <p:spPr>
            <a:xfrm>
              <a:off x="3416575" y="1606988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get()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3FA898-96F5-461F-985A-AB2703EA593F}"/>
                </a:ext>
              </a:extLst>
            </p:cNvPr>
            <p:cNvSpPr txBox="1"/>
            <p:nvPr/>
          </p:nvSpPr>
          <p:spPr>
            <a:xfrm>
              <a:off x="3206833" y="1926243"/>
              <a:ext cx="12089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remove()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B5DF10-1641-4E4E-9127-39854C78CEF3}"/>
                </a:ext>
              </a:extLst>
            </p:cNvPr>
            <p:cNvSpPr txBox="1"/>
            <p:nvPr/>
          </p:nvSpPr>
          <p:spPr>
            <a:xfrm>
              <a:off x="2895600" y="2248719"/>
              <a:ext cx="1752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containsKey</a:t>
              </a:r>
              <a:r>
                <a:rPr lang="en-US" dirty="0"/>
                <a:t>()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6D8CB1-F374-40E3-9706-BC4E65A7A513}"/>
                </a:ext>
              </a:extLst>
            </p:cNvPr>
            <p:cNvSpPr txBox="1"/>
            <p:nvPr/>
          </p:nvSpPr>
          <p:spPr>
            <a:xfrm>
              <a:off x="6172200" y="1862543"/>
              <a:ext cx="16786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Iterating over</a:t>
              </a:r>
            </a:p>
            <a:p>
              <a:r>
                <a:rPr lang="en-US" dirty="0"/>
                <a:t>the collection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A3CAC88-F8FF-4A96-B359-4A2CE1CA3DD6}"/>
                    </a:ext>
                  </a:extLst>
                </p:cNvPr>
                <p:cNvSpPr txBox="1"/>
                <p:nvPr/>
              </p:nvSpPr>
              <p:spPr>
                <a:xfrm>
                  <a:off x="3352800" y="2890450"/>
                  <a:ext cx="79803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A3CAC88-F8FF-4A96-B359-4A2CE1CA3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2890450"/>
                  <a:ext cx="798039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56DB1C3-860C-472D-A92B-860DD4768261}"/>
                    </a:ext>
                  </a:extLst>
                </p:cNvPr>
                <p:cNvSpPr txBox="1"/>
                <p:nvPr/>
              </p:nvSpPr>
              <p:spPr>
                <a:xfrm>
                  <a:off x="6705600" y="2893328"/>
                  <a:ext cx="79803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56DB1C3-860C-472D-A92B-860DD4768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600" y="2893328"/>
                  <a:ext cx="798039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B6F3BA6-F5F5-477B-BE17-FCFDAC984E10}"/>
                    </a:ext>
                  </a:extLst>
                </p:cNvPr>
                <p:cNvSpPr txBox="1"/>
                <p:nvPr/>
              </p:nvSpPr>
              <p:spPr>
                <a:xfrm>
                  <a:off x="3225010" y="3748102"/>
                  <a:ext cx="117262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B6F3BA6-F5F5-477B-BE17-FCFDAC984E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010" y="3748102"/>
                  <a:ext cx="1172629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16E7482-7E87-448B-BA13-E752D4FE7465}"/>
                    </a:ext>
                  </a:extLst>
                </p:cNvPr>
                <p:cNvSpPr txBox="1"/>
                <p:nvPr/>
              </p:nvSpPr>
              <p:spPr>
                <a:xfrm>
                  <a:off x="6705599" y="3742458"/>
                  <a:ext cx="79803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16E7482-7E87-448B-BA13-E752D4FE74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599" y="3742458"/>
                  <a:ext cx="798039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75FDE5E-CE39-4950-8F72-5423E9730AFA}"/>
                    </a:ext>
                  </a:extLst>
                </p:cNvPr>
                <p:cNvSpPr txBox="1"/>
                <p:nvPr/>
              </p:nvSpPr>
              <p:spPr>
                <a:xfrm>
                  <a:off x="3273582" y="4534510"/>
                  <a:ext cx="114223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75FDE5E-CE39-4950-8F72-5423E9730A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582" y="4534510"/>
                  <a:ext cx="1142236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07AF14C-A96D-467E-8BF9-D67C92DF6AE9}"/>
                    </a:ext>
                  </a:extLst>
                </p:cNvPr>
                <p:cNvSpPr txBox="1"/>
                <p:nvPr/>
              </p:nvSpPr>
              <p:spPr>
                <a:xfrm>
                  <a:off x="6533501" y="4534510"/>
                  <a:ext cx="132356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07AF14C-A96D-467E-8BF9-D67C92DF6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501" y="4534510"/>
                  <a:ext cx="1323567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77568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Summary on Hash Tables</a:t>
            </a: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9460" name="Group 6"/>
          <p:cNvGrpSpPr>
            <a:grpSpLocks/>
          </p:cNvGrpSpPr>
          <p:nvPr/>
        </p:nvGrpSpPr>
        <p:grpSpPr bwMode="auto">
          <a:xfrm>
            <a:off x="1143000" y="1447800"/>
            <a:ext cx="7518400" cy="396875"/>
            <a:chOff x="720" y="912"/>
            <a:chExt cx="4736" cy="250"/>
          </a:xfrm>
        </p:grpSpPr>
        <p:sp>
          <p:nvSpPr>
            <p:cNvPr id="19474" name="Text Box 4"/>
            <p:cNvSpPr txBox="1">
              <a:spLocks noChangeArrowheads="1"/>
            </p:cNvSpPr>
            <p:nvPr/>
          </p:nvSpPr>
          <p:spPr bwMode="auto">
            <a:xfrm>
              <a:off x="864" y="912"/>
              <a:ext cx="45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0000CC"/>
                  </a:solidFill>
                </a:rPr>
                <a:t>Better than sequential search even when the data is </a:t>
              </a:r>
              <a:r>
                <a:rPr lang="en-US" altLang="en-US" i="1">
                  <a:solidFill>
                    <a:srgbClr val="0000CC"/>
                  </a:solidFill>
                </a:rPr>
                <a:t>not</a:t>
              </a:r>
              <a:r>
                <a:rPr lang="en-US" altLang="en-US">
                  <a:solidFill>
                    <a:srgbClr val="0000CC"/>
                  </a:solidFill>
                </a:rPr>
                <a:t> sorted.</a:t>
              </a:r>
            </a:p>
          </p:txBody>
        </p:sp>
        <p:sp>
          <p:nvSpPr>
            <p:cNvPr id="19475" name="AutoShape 5"/>
            <p:cNvSpPr>
              <a:spLocks noChangeArrowheads="1"/>
            </p:cNvSpPr>
            <p:nvPr/>
          </p:nvSpPr>
          <p:spPr bwMode="auto">
            <a:xfrm>
              <a:off x="720" y="960"/>
              <a:ext cx="144" cy="144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9461" name="Group 7"/>
          <p:cNvGrpSpPr>
            <a:grpSpLocks/>
          </p:cNvGrpSpPr>
          <p:nvPr/>
        </p:nvGrpSpPr>
        <p:grpSpPr bwMode="auto">
          <a:xfrm>
            <a:off x="1143000" y="2057400"/>
            <a:ext cx="6253163" cy="396875"/>
            <a:chOff x="720" y="912"/>
            <a:chExt cx="3939" cy="250"/>
          </a:xfrm>
        </p:grpSpPr>
        <p:sp>
          <p:nvSpPr>
            <p:cNvPr id="19472" name="Text Box 8"/>
            <p:cNvSpPr txBox="1">
              <a:spLocks noChangeArrowheads="1"/>
            </p:cNvSpPr>
            <p:nvPr/>
          </p:nvSpPr>
          <p:spPr bwMode="auto">
            <a:xfrm>
              <a:off x="864" y="912"/>
              <a:ext cx="37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0000CC"/>
                  </a:solidFill>
                </a:rPr>
                <a:t>Require analysis of data characteristics beforehand.</a:t>
              </a:r>
            </a:p>
          </p:txBody>
        </p:sp>
        <p:sp>
          <p:nvSpPr>
            <p:cNvPr id="19473" name="AutoShape 9"/>
            <p:cNvSpPr>
              <a:spLocks noChangeArrowheads="1"/>
            </p:cNvSpPr>
            <p:nvPr/>
          </p:nvSpPr>
          <p:spPr bwMode="auto">
            <a:xfrm>
              <a:off x="720" y="960"/>
              <a:ext cx="144" cy="144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9462" name="Group 10"/>
          <p:cNvGrpSpPr>
            <a:grpSpLocks/>
          </p:cNvGrpSpPr>
          <p:nvPr/>
        </p:nvGrpSpPr>
        <p:grpSpPr bwMode="auto">
          <a:xfrm>
            <a:off x="1143000" y="2667000"/>
            <a:ext cx="4911725" cy="396875"/>
            <a:chOff x="720" y="912"/>
            <a:chExt cx="3094" cy="250"/>
          </a:xfrm>
        </p:grpSpPr>
        <p:sp>
          <p:nvSpPr>
            <p:cNvPr id="19470" name="Text Box 11"/>
            <p:cNvSpPr txBox="1">
              <a:spLocks noChangeArrowheads="1"/>
            </p:cNvSpPr>
            <p:nvPr/>
          </p:nvSpPr>
          <p:spPr bwMode="auto">
            <a:xfrm>
              <a:off x="864" y="912"/>
              <a:ext cx="29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0000CC"/>
                  </a:solidFill>
                </a:rPr>
                <a:t>Require (possibly) more memory space.</a:t>
              </a:r>
            </a:p>
          </p:txBody>
        </p:sp>
        <p:sp>
          <p:nvSpPr>
            <p:cNvPr id="19471" name="AutoShape 12"/>
            <p:cNvSpPr>
              <a:spLocks noChangeArrowheads="1"/>
            </p:cNvSpPr>
            <p:nvPr/>
          </p:nvSpPr>
          <p:spPr bwMode="auto">
            <a:xfrm>
              <a:off x="720" y="960"/>
              <a:ext cx="144" cy="144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59437" name="Text Box 13"/>
          <p:cNvSpPr txBox="1">
            <a:spLocks noChangeArrowheads="1"/>
          </p:cNvSpPr>
          <p:nvPr/>
        </p:nvSpPr>
        <p:spPr bwMode="auto">
          <a:xfrm>
            <a:off x="669925" y="3440113"/>
            <a:ext cx="5894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CC"/>
                </a:solidFill>
              </a:rPr>
              <a:t>A </a:t>
            </a:r>
            <a:r>
              <a:rPr lang="en-US" altLang="en-US" i="1">
                <a:solidFill>
                  <a:srgbClr val="FF00FF"/>
                </a:solidFill>
              </a:rPr>
              <a:t>hash table</a:t>
            </a:r>
            <a:r>
              <a:rPr lang="en-US" altLang="en-US">
                <a:solidFill>
                  <a:srgbClr val="0000CC"/>
                </a:solidFill>
              </a:rPr>
              <a:t> stores and retrieves data item using a</a:t>
            </a:r>
          </a:p>
        </p:txBody>
      </p:sp>
      <p:sp>
        <p:nvSpPr>
          <p:cNvPr id="359438" name="Text Box 14"/>
          <p:cNvSpPr txBox="1">
            <a:spLocks noChangeArrowheads="1"/>
          </p:cNvSpPr>
          <p:nvPr/>
        </p:nvSpPr>
        <p:spPr bwMode="auto">
          <a:xfrm>
            <a:off x="1889125" y="4122738"/>
            <a:ext cx="5256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solidFill>
                  <a:srgbClr val="FF00FF"/>
                </a:solidFill>
              </a:rPr>
              <a:t>hash function</a:t>
            </a:r>
            <a:r>
              <a:rPr lang="en-US" altLang="en-US"/>
              <a:t>:  data item </a:t>
            </a:r>
            <a:r>
              <a:rPr lang="en-US" altLang="en-US">
                <a:sym typeface="Symbol" panose="05050102010706020507" pitchFamily="18" charset="2"/>
              </a:rPr>
              <a:t> a positive integer</a:t>
            </a:r>
          </a:p>
        </p:txBody>
      </p:sp>
      <p:sp>
        <p:nvSpPr>
          <p:cNvPr id="359439" name="AutoShape 15"/>
          <p:cNvSpPr>
            <a:spLocks/>
          </p:cNvSpPr>
          <p:nvPr/>
        </p:nvSpPr>
        <p:spPr bwMode="auto">
          <a:xfrm rot="-5400000">
            <a:off x="6019800" y="37338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9440" name="Text Box 16"/>
          <p:cNvSpPr txBox="1">
            <a:spLocks noChangeArrowheads="1"/>
          </p:cNvSpPr>
          <p:nvPr/>
        </p:nvSpPr>
        <p:spPr bwMode="auto">
          <a:xfrm>
            <a:off x="5029200" y="4724400"/>
            <a:ext cx="215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address for storage</a:t>
            </a:r>
          </a:p>
        </p:txBody>
      </p:sp>
      <p:sp>
        <p:nvSpPr>
          <p:cNvPr id="359441" name="Text Box 17"/>
          <p:cNvSpPr txBox="1">
            <a:spLocks noChangeArrowheads="1"/>
          </p:cNvSpPr>
          <p:nvPr/>
        </p:nvSpPr>
        <p:spPr bwMode="auto">
          <a:xfrm>
            <a:off x="533400" y="5257800"/>
            <a:ext cx="7458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A perfect hash function produces a unique integer for every item.</a:t>
            </a:r>
          </a:p>
        </p:txBody>
      </p:sp>
      <p:sp>
        <p:nvSpPr>
          <p:cNvPr id="359442" name="Text Box 18"/>
          <p:cNvSpPr txBox="1">
            <a:spLocks noChangeArrowheads="1"/>
          </p:cNvSpPr>
          <p:nvPr/>
        </p:nvSpPr>
        <p:spPr bwMode="auto">
          <a:xfrm>
            <a:off x="533400" y="5715000"/>
            <a:ext cx="4129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But it may be </a:t>
            </a:r>
            <a:r>
              <a:rPr lang="en-US" altLang="en-US" i="1">
                <a:solidFill>
                  <a:srgbClr val="008000"/>
                </a:solidFill>
              </a:rPr>
              <a:t>too slow</a:t>
            </a:r>
            <a:r>
              <a:rPr lang="en-US" altLang="en-US">
                <a:solidFill>
                  <a:srgbClr val="008000"/>
                </a:solidFill>
              </a:rPr>
              <a:t> to compute. </a:t>
            </a:r>
          </a:p>
        </p:txBody>
      </p:sp>
      <p:sp>
        <p:nvSpPr>
          <p:cNvPr id="359443" name="Text Box 19"/>
          <p:cNvSpPr txBox="1">
            <a:spLocks noChangeArrowheads="1"/>
          </p:cNvSpPr>
          <p:nvPr/>
        </p:nvSpPr>
        <p:spPr bwMode="auto">
          <a:xfrm>
            <a:off x="517525" y="6183313"/>
            <a:ext cx="634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800080"/>
                </a:solidFill>
              </a:rPr>
              <a:t>So we often settle for less than perfect hash functions.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5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5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5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7" grpId="0"/>
      <p:bldP spid="359438" grpId="0"/>
      <p:bldP spid="359439" grpId="0" animBg="1"/>
      <p:bldP spid="359440" grpId="0"/>
      <p:bldP spid="3594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An Example from WikiPedia 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5124" name="Picture 11" descr="hash talb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397625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24400" y="3505200"/>
            <a:ext cx="2895600" cy="76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Resolving Collisions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1981200" y="2209800"/>
            <a:ext cx="498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ym typeface="Symbol" panose="05050102010706020507" pitchFamily="18" charset="2"/>
              </a:rPr>
              <a:t> </a:t>
            </a:r>
            <a:r>
              <a:rPr lang="en-US" altLang="en-US" sz="1800"/>
              <a:t>Add to the linked list stored at the hash index.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133600" y="2819400"/>
            <a:ext cx="6400800" cy="1219200"/>
            <a:chOff x="1344" y="1776"/>
            <a:chExt cx="4032" cy="768"/>
          </a:xfrm>
        </p:grpSpPr>
        <p:sp>
          <p:nvSpPr>
            <p:cNvPr id="6157" name="Rectangle 9"/>
            <p:cNvSpPr>
              <a:spLocks noChangeArrowheads="1"/>
            </p:cNvSpPr>
            <p:nvPr/>
          </p:nvSpPr>
          <p:spPr bwMode="auto">
            <a:xfrm>
              <a:off x="1344" y="1776"/>
              <a:ext cx="720" cy="24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8" name="Rectangle 10"/>
            <p:cNvSpPr>
              <a:spLocks noChangeArrowheads="1"/>
            </p:cNvSpPr>
            <p:nvPr/>
          </p:nvSpPr>
          <p:spPr bwMode="auto">
            <a:xfrm>
              <a:off x="2064" y="1776"/>
              <a:ext cx="720" cy="24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159" name="Rectangle 11"/>
            <p:cNvSpPr>
              <a:spLocks noChangeArrowheads="1"/>
            </p:cNvSpPr>
            <p:nvPr/>
          </p:nvSpPr>
          <p:spPr bwMode="auto">
            <a:xfrm>
              <a:off x="2784" y="1776"/>
              <a:ext cx="720" cy="24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160" name="Rectangle 12"/>
            <p:cNvSpPr>
              <a:spLocks noChangeArrowheads="1"/>
            </p:cNvSpPr>
            <p:nvPr/>
          </p:nvSpPr>
          <p:spPr bwMode="auto">
            <a:xfrm>
              <a:off x="3504" y="1776"/>
              <a:ext cx="720" cy="24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161" name="Rectangle 13"/>
            <p:cNvSpPr>
              <a:spLocks noChangeArrowheads="1"/>
            </p:cNvSpPr>
            <p:nvPr/>
          </p:nvSpPr>
          <p:spPr bwMode="auto">
            <a:xfrm>
              <a:off x="4224" y="1776"/>
              <a:ext cx="432" cy="24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…</a:t>
              </a:r>
            </a:p>
          </p:txBody>
        </p:sp>
        <p:sp>
          <p:nvSpPr>
            <p:cNvPr id="6162" name="Rectangle 14"/>
            <p:cNvSpPr>
              <a:spLocks noChangeArrowheads="1"/>
            </p:cNvSpPr>
            <p:nvPr/>
          </p:nvSpPr>
          <p:spPr bwMode="auto">
            <a:xfrm>
              <a:off x="4656" y="1776"/>
              <a:ext cx="720" cy="24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grpSp>
          <p:nvGrpSpPr>
            <p:cNvPr id="6163" name="Group 21"/>
            <p:cNvGrpSpPr>
              <a:grpSpLocks/>
            </p:cNvGrpSpPr>
            <p:nvPr/>
          </p:nvGrpSpPr>
          <p:grpSpPr bwMode="auto">
            <a:xfrm>
              <a:off x="2160" y="1920"/>
              <a:ext cx="576" cy="624"/>
              <a:chOff x="2160" y="1920"/>
              <a:chExt cx="576" cy="624"/>
            </a:xfrm>
          </p:grpSpPr>
          <p:sp>
            <p:nvSpPr>
              <p:cNvPr id="6170" name="Line 17"/>
              <p:cNvSpPr>
                <a:spLocks noChangeShapeType="1"/>
              </p:cNvSpPr>
              <p:nvPr/>
            </p:nvSpPr>
            <p:spPr bwMode="auto">
              <a:xfrm>
                <a:off x="2400" y="192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71" name="Rectangle 18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576" cy="240"/>
              </a:xfrm>
              <a:prstGeom prst="rect">
                <a:avLst/>
              </a:prstGeom>
              <a:noFill/>
              <a:ln w="9525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/>
                  <a:t>Sally</a:t>
                </a:r>
              </a:p>
            </p:txBody>
          </p:sp>
        </p:grpSp>
        <p:grpSp>
          <p:nvGrpSpPr>
            <p:cNvPr id="6164" name="Group 22"/>
            <p:cNvGrpSpPr>
              <a:grpSpLocks/>
            </p:cNvGrpSpPr>
            <p:nvPr/>
          </p:nvGrpSpPr>
          <p:grpSpPr bwMode="auto">
            <a:xfrm>
              <a:off x="4752" y="1872"/>
              <a:ext cx="576" cy="624"/>
              <a:chOff x="2160" y="1920"/>
              <a:chExt cx="576" cy="624"/>
            </a:xfrm>
          </p:grpSpPr>
          <p:sp>
            <p:nvSpPr>
              <p:cNvPr id="6168" name="Line 23"/>
              <p:cNvSpPr>
                <a:spLocks noChangeShapeType="1"/>
              </p:cNvSpPr>
              <p:nvPr/>
            </p:nvSpPr>
            <p:spPr bwMode="auto">
              <a:xfrm>
                <a:off x="2400" y="192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69" name="Rectangle 24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576" cy="240"/>
              </a:xfrm>
              <a:prstGeom prst="rect">
                <a:avLst/>
              </a:prstGeom>
              <a:noFill/>
              <a:ln w="9525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/>
                  <a:t>Steven</a:t>
                </a:r>
              </a:p>
            </p:txBody>
          </p:sp>
        </p:grpSp>
        <p:grpSp>
          <p:nvGrpSpPr>
            <p:cNvPr id="6165" name="Group 25"/>
            <p:cNvGrpSpPr>
              <a:grpSpLocks/>
            </p:cNvGrpSpPr>
            <p:nvPr/>
          </p:nvGrpSpPr>
          <p:grpSpPr bwMode="auto">
            <a:xfrm>
              <a:off x="2880" y="1920"/>
              <a:ext cx="576" cy="624"/>
              <a:chOff x="2160" y="1920"/>
              <a:chExt cx="576" cy="624"/>
            </a:xfrm>
          </p:grpSpPr>
          <p:sp>
            <p:nvSpPr>
              <p:cNvPr id="6166" name="Line 26"/>
              <p:cNvSpPr>
                <a:spLocks noChangeShapeType="1"/>
              </p:cNvSpPr>
              <p:nvPr/>
            </p:nvSpPr>
            <p:spPr bwMode="auto">
              <a:xfrm>
                <a:off x="2400" y="192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67" name="Rectangle 27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576" cy="240"/>
              </a:xfrm>
              <a:prstGeom prst="rect">
                <a:avLst/>
              </a:prstGeom>
              <a:noFill/>
              <a:ln w="9525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/>
                  <a:t>Jane</a:t>
                </a:r>
              </a:p>
            </p:txBody>
          </p:sp>
        </p:grp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3429000" y="3962400"/>
            <a:ext cx="914400" cy="990600"/>
            <a:chOff x="2160" y="1920"/>
            <a:chExt cx="576" cy="624"/>
          </a:xfrm>
        </p:grpSpPr>
        <p:sp>
          <p:nvSpPr>
            <p:cNvPr id="6155" name="Line 29"/>
            <p:cNvSpPr>
              <a:spLocks noChangeShapeType="1"/>
            </p:cNvSpPr>
            <p:nvPr/>
          </p:nvSpPr>
          <p:spPr bwMode="auto">
            <a:xfrm>
              <a:off x="2400" y="192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56" name="Rectangle 30"/>
            <p:cNvSpPr>
              <a:spLocks noChangeArrowheads="1"/>
            </p:cNvSpPr>
            <p:nvPr/>
          </p:nvSpPr>
          <p:spPr bwMode="auto">
            <a:xfrm>
              <a:off x="2160" y="2304"/>
              <a:ext cx="576" cy="240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Jack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9696" name="Text Box 32"/>
              <p:cNvSpPr txBox="1">
                <a:spLocks noChangeArrowheads="1"/>
              </p:cNvSpPr>
              <p:nvPr/>
            </p:nvSpPr>
            <p:spPr bwMode="auto">
              <a:xfrm>
                <a:off x="898525" y="5497513"/>
                <a:ext cx="460401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0000CC"/>
                    </a:solidFill>
                  </a:rPr>
                  <a:t>Hash takes time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en-US">
                    <a:solidFill>
                      <a:srgbClr val="0000CC"/>
                    </a:solidFill>
                  </a:rPr>
                  <a:t> on the average if</a:t>
                </a:r>
              </a:p>
            </p:txBody>
          </p:sp>
        </mc:Choice>
        <mc:Fallback xmlns="">
          <p:sp>
            <p:nvSpPr>
              <p:cNvPr id="369696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8525" y="5497513"/>
                <a:ext cx="4604017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323" t="-7692" r="-661" b="-29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9697" name="Text Box 33"/>
          <p:cNvSpPr txBox="1">
            <a:spLocks noChangeArrowheads="1"/>
          </p:cNvSpPr>
          <p:nvPr/>
        </p:nvSpPr>
        <p:spPr bwMode="auto">
          <a:xfrm>
            <a:off x="1676400" y="5943600"/>
            <a:ext cx="3208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CC"/>
                </a:solidFill>
                <a:sym typeface="Symbol" panose="05050102010706020507" pitchFamily="18" charset="2"/>
              </a:rPr>
              <a:t>  </a:t>
            </a:r>
            <a:r>
              <a:rPr lang="en-US" altLang="en-US">
                <a:solidFill>
                  <a:srgbClr val="0000CC"/>
                </a:solidFill>
              </a:rPr>
              <a:t>the data is well analyzed</a:t>
            </a:r>
          </a:p>
        </p:txBody>
      </p:sp>
      <p:sp>
        <p:nvSpPr>
          <p:cNvPr id="369698" name="Text Box 34"/>
          <p:cNvSpPr txBox="1">
            <a:spLocks noChangeArrowheads="1"/>
          </p:cNvSpPr>
          <p:nvPr/>
        </p:nvSpPr>
        <p:spPr bwMode="auto">
          <a:xfrm>
            <a:off x="1676400" y="6248400"/>
            <a:ext cx="7381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CC"/>
                </a:solidFill>
                <a:sym typeface="Symbol" panose="05050102010706020507" pitchFamily="18" charset="2"/>
              </a:rPr>
              <a:t>  </a:t>
            </a:r>
            <a:r>
              <a:rPr lang="en-US" altLang="en-US">
                <a:solidFill>
                  <a:srgbClr val="0000CC"/>
                </a:solidFill>
              </a:rPr>
              <a:t>the </a:t>
            </a:r>
            <a:r>
              <a:rPr lang="en-US" altLang="en-US" i="1">
                <a:solidFill>
                  <a:srgbClr val="0000CC"/>
                </a:solidFill>
              </a:rPr>
              <a:t>hash function </a:t>
            </a:r>
            <a:r>
              <a:rPr lang="en-US" altLang="en-US">
                <a:solidFill>
                  <a:srgbClr val="0000CC"/>
                </a:solidFill>
              </a:rPr>
              <a:t>and table size are set to minimize collisions.</a:t>
            </a:r>
          </a:p>
        </p:txBody>
      </p:sp>
      <p:sp>
        <p:nvSpPr>
          <p:cNvPr id="6154" name="Text Box 4"/>
          <p:cNvSpPr txBox="1">
            <a:spLocks noChangeArrowheads="1"/>
          </p:cNvSpPr>
          <p:nvPr/>
        </p:nvSpPr>
        <p:spPr bwMode="auto">
          <a:xfrm>
            <a:off x="669925" y="1458913"/>
            <a:ext cx="7921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tx2"/>
                </a:solidFill>
              </a:rPr>
              <a:t>Collision</a:t>
            </a:r>
            <a:r>
              <a:rPr lang="en-US" altLang="en-US"/>
              <a:t> happens when an item to be stored computes to the </a:t>
            </a:r>
            <a:r>
              <a:rPr lang="en-US" altLang="en-US" i="1"/>
              <a:t>same </a:t>
            </a:r>
          </a:p>
          <a:p>
            <a:r>
              <a:rPr lang="en-US" altLang="en-US" i="1"/>
              <a:t>hash index</a:t>
            </a:r>
            <a:r>
              <a:rPr lang="en-US" altLang="en-US"/>
              <a:t> as an already existing item.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6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6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1" grpId="0"/>
      <p:bldP spid="369696" grpId="0"/>
      <p:bldP spid="369697" grpId="0"/>
      <p:bldP spid="3696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Linear Probing 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4" name="Text Box 4"/>
          <p:cNvSpPr txBox="1">
            <a:spLocks noChangeArrowheads="1"/>
          </p:cNvSpPr>
          <p:nvPr/>
        </p:nvSpPr>
        <p:spPr bwMode="auto">
          <a:xfrm>
            <a:off x="669925" y="1458913"/>
            <a:ext cx="39805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Look for the first open slot. 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98709" y="2931419"/>
            <a:ext cx="7109202" cy="400110"/>
            <a:chOff x="1191904" y="2103617"/>
            <a:chExt cx="7109202" cy="400110"/>
          </a:xfrm>
        </p:grpSpPr>
        <p:sp>
          <p:nvSpPr>
            <p:cNvPr id="2" name="TextBox 1"/>
            <p:cNvSpPr txBox="1"/>
            <p:nvPr/>
          </p:nvSpPr>
          <p:spPr>
            <a:xfrm>
              <a:off x="1420504" y="2103617"/>
              <a:ext cx="68806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/>
                <a:t>If the location with the index is empty, then insert the item.  </a:t>
              </a:r>
              <a:endParaRPr lang="en-US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1191904" y="2145072"/>
              <a:ext cx="228600" cy="304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97591" y="3645770"/>
            <a:ext cx="4779846" cy="400110"/>
            <a:chOff x="1191904" y="2844788"/>
            <a:chExt cx="4779846" cy="400110"/>
          </a:xfrm>
        </p:grpSpPr>
        <p:sp>
          <p:nvSpPr>
            <p:cNvPr id="3" name="TextBox 2"/>
            <p:cNvSpPr txBox="1"/>
            <p:nvPr/>
          </p:nvSpPr>
          <p:spPr>
            <a:xfrm>
              <a:off x="1420504" y="2844788"/>
              <a:ext cx="45512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/>
                <a:t>Otherwise, look for the first open slot.  </a:t>
              </a:r>
              <a:endParaRPr lang="en-US"/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1191904" y="2844788"/>
              <a:ext cx="228600" cy="304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95140" y="4228868"/>
            <a:ext cx="3280654" cy="400110"/>
            <a:chOff x="1713210" y="3655324"/>
            <a:chExt cx="3280654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2050430" y="3655324"/>
              <a:ext cx="29434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/>
                <a:t>Starts at the next index. </a:t>
              </a:r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13210" y="3655324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>
                  <a:solidFill>
                    <a:srgbClr val="FF00FF"/>
                  </a:solidFill>
                  <a:sym typeface="Symbol" panose="05050102010706020507" pitchFamily="18" charset="2"/>
                </a:rPr>
                <a:t>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14457" y="4793901"/>
            <a:ext cx="6292696" cy="707886"/>
            <a:chOff x="1713210" y="4398635"/>
            <a:chExt cx="629269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050430" y="4398635"/>
              <a:ext cx="59554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dirty="0"/>
                <a:t>Begins a sequential search at successive indices.  </a:t>
              </a:r>
            </a:p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13210" y="4402691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>
                  <a:solidFill>
                    <a:srgbClr val="FF00FF"/>
                  </a:solidFill>
                  <a:sym typeface="Symbol" panose="05050102010706020507" pitchFamily="18" charset="2"/>
                </a:rPr>
                <a:t></a:t>
              </a:r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14457" y="5403601"/>
            <a:ext cx="5012533" cy="408820"/>
            <a:chOff x="1721154" y="5097811"/>
            <a:chExt cx="5012533" cy="408820"/>
          </a:xfrm>
        </p:grpSpPr>
        <p:sp>
          <p:nvSpPr>
            <p:cNvPr id="6" name="TextBox 5"/>
            <p:cNvSpPr txBox="1"/>
            <p:nvPr/>
          </p:nvSpPr>
          <p:spPr>
            <a:xfrm>
              <a:off x="2068627" y="5106521"/>
              <a:ext cx="46650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dirty="0"/>
                <a:t>Insert the item at the first open location.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1154" y="5097811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dirty="0">
                  <a:solidFill>
                    <a:srgbClr val="FF00FF"/>
                  </a:solidFill>
                  <a:sym typeface="Symbol" panose="05050102010706020507" pitchFamily="18" charset="2"/>
                </a:rPr>
                <a:t></a:t>
              </a:r>
              <a:endParaRPr lang="en-US" dirty="0"/>
            </a:p>
          </p:txBody>
        </p:sp>
      </p:grp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422760" y="2348321"/>
            <a:ext cx="5040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Compute the index using a hash function.  </a:t>
            </a: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1198709" y="2341683"/>
            <a:ext cx="228600" cy="3048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588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Example of Linear Probing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11504" y="13854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12145" y="1927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13940" y="24724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12145" y="3008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12145" y="35835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11504" y="41690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18697" y="47014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77451" y="357364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35</a:t>
            </a:r>
          </a:p>
        </p:txBody>
      </p:sp>
      <p:sp>
        <p:nvSpPr>
          <p:cNvPr id="37" name="Curved Left Arrow 36"/>
          <p:cNvSpPr/>
          <p:nvPr/>
        </p:nvSpPr>
        <p:spPr bwMode="auto">
          <a:xfrm>
            <a:off x="6757560" y="2064456"/>
            <a:ext cx="225446" cy="637141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Curved Left Arrow 43"/>
          <p:cNvSpPr/>
          <p:nvPr/>
        </p:nvSpPr>
        <p:spPr bwMode="auto">
          <a:xfrm>
            <a:off x="6832532" y="2759174"/>
            <a:ext cx="256896" cy="503739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96954" y="2978735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ym typeface="Symbol" panose="05050102010706020507" pitchFamily="18" charset="2"/>
              </a:rPr>
              <a:t></a:t>
            </a:r>
            <a:endParaRPr lang="en-US" sz="2800"/>
          </a:p>
        </p:txBody>
      </p:sp>
      <p:sp>
        <p:nvSpPr>
          <p:cNvPr id="43" name="TextBox 42"/>
          <p:cNvSpPr txBox="1"/>
          <p:nvPr/>
        </p:nvSpPr>
        <p:spPr>
          <a:xfrm>
            <a:off x="3842582" y="1318663"/>
            <a:ext cx="1535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Hash Table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111944" y="2176543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two probes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999628" y="1263174"/>
            <a:ext cx="638400" cy="5579820"/>
            <a:chOff x="6309689" y="1248776"/>
            <a:chExt cx="638400" cy="5579820"/>
          </a:xfrm>
        </p:grpSpPr>
        <p:grpSp>
          <p:nvGrpSpPr>
            <p:cNvPr id="58" name="Group 57"/>
            <p:cNvGrpSpPr/>
            <p:nvPr/>
          </p:nvGrpSpPr>
          <p:grpSpPr>
            <a:xfrm>
              <a:off x="6309689" y="1248776"/>
              <a:ext cx="638372" cy="1115806"/>
              <a:chOff x="6309090" y="2008527"/>
              <a:chExt cx="638372" cy="1115806"/>
            </a:xfrm>
          </p:grpSpPr>
          <p:sp>
            <p:nvSpPr>
              <p:cNvPr id="59" name="Rectangle 58"/>
              <p:cNvSpPr/>
              <p:nvPr/>
            </p:nvSpPr>
            <p:spPr bwMode="auto">
              <a:xfrm>
                <a:off x="6309090" y="2008527"/>
                <a:ext cx="638372" cy="55812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6309090" y="2566211"/>
                <a:ext cx="638372" cy="55812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309689" y="2362200"/>
              <a:ext cx="638400" cy="4466396"/>
              <a:chOff x="6309090" y="2008527"/>
              <a:chExt cx="638400" cy="4466396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309090" y="2008527"/>
                <a:ext cx="638372" cy="2235938"/>
                <a:chOff x="6309090" y="2008527"/>
                <a:chExt cx="638372" cy="2235938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6309090" y="2008527"/>
                  <a:ext cx="638372" cy="1115806"/>
                  <a:chOff x="6309090" y="2008527"/>
                  <a:chExt cx="638372" cy="1115806"/>
                </a:xfrm>
              </p:grpSpPr>
              <p:sp>
                <p:nvSpPr>
                  <p:cNvPr id="25" name="Rectangle 24"/>
                  <p:cNvSpPr/>
                  <p:nvPr/>
                </p:nvSpPr>
                <p:spPr bwMode="auto">
                  <a:xfrm>
                    <a:off x="6309090" y="2008527"/>
                    <a:ext cx="638372" cy="558122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 bwMode="auto">
                  <a:xfrm>
                    <a:off x="6309090" y="2566211"/>
                    <a:ext cx="638372" cy="558122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6309090" y="3128659"/>
                  <a:ext cx="638372" cy="1115806"/>
                  <a:chOff x="6309090" y="2008527"/>
                  <a:chExt cx="638372" cy="1115806"/>
                </a:xfrm>
              </p:grpSpPr>
              <p:sp>
                <p:nvSpPr>
                  <p:cNvPr id="56" name="Rectangle 55"/>
                  <p:cNvSpPr/>
                  <p:nvPr/>
                </p:nvSpPr>
                <p:spPr bwMode="auto">
                  <a:xfrm>
                    <a:off x="6309090" y="2008527"/>
                    <a:ext cx="638372" cy="558122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 bwMode="auto">
                  <a:xfrm>
                    <a:off x="6309090" y="2566211"/>
                    <a:ext cx="638372" cy="558122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62" name="Group 61"/>
              <p:cNvGrpSpPr/>
              <p:nvPr/>
            </p:nvGrpSpPr>
            <p:grpSpPr>
              <a:xfrm>
                <a:off x="6309090" y="4238985"/>
                <a:ext cx="638400" cy="2235938"/>
                <a:chOff x="6309062" y="2008527"/>
                <a:chExt cx="638400" cy="2235938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6309090" y="2008527"/>
                  <a:ext cx="638372" cy="1115806"/>
                  <a:chOff x="6309090" y="2008527"/>
                  <a:chExt cx="638372" cy="1115806"/>
                </a:xfrm>
              </p:grpSpPr>
              <p:sp>
                <p:nvSpPr>
                  <p:cNvPr id="67" name="Rectangle 66"/>
                  <p:cNvSpPr/>
                  <p:nvPr/>
                </p:nvSpPr>
                <p:spPr bwMode="auto">
                  <a:xfrm>
                    <a:off x="6309090" y="2008527"/>
                    <a:ext cx="638372" cy="558122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 bwMode="auto">
                  <a:xfrm>
                    <a:off x="6309090" y="2566211"/>
                    <a:ext cx="638372" cy="558122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6309062" y="3118415"/>
                  <a:ext cx="638400" cy="1126050"/>
                  <a:chOff x="6309062" y="1998283"/>
                  <a:chExt cx="638400" cy="1126050"/>
                </a:xfrm>
              </p:grpSpPr>
              <p:sp>
                <p:nvSpPr>
                  <p:cNvPr id="65" name="Rectangle 64"/>
                  <p:cNvSpPr/>
                  <p:nvPr/>
                </p:nvSpPr>
                <p:spPr bwMode="auto">
                  <a:xfrm>
                    <a:off x="6309062" y="1998283"/>
                    <a:ext cx="638372" cy="558122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 bwMode="auto">
                  <a:xfrm>
                    <a:off x="6309090" y="2566211"/>
                    <a:ext cx="638372" cy="558122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</p:grpSp>
      <p:sp>
        <p:nvSpPr>
          <p:cNvPr id="71" name="TextBox 70"/>
          <p:cNvSpPr txBox="1"/>
          <p:nvPr/>
        </p:nvSpPr>
        <p:spPr>
          <a:xfrm>
            <a:off x="5607649" y="52591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07649" y="64023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9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607649" y="58293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8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55118"/>
            <a:ext cx="2604028" cy="4243602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6054959" y="634388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54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54957" y="52755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76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56363" y="2403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45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054995" y="299469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077451" y="188124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89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054958" y="465290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94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089334" y="13455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77</a:t>
            </a:r>
          </a:p>
        </p:txBody>
      </p:sp>
      <p:sp>
        <p:nvSpPr>
          <p:cNvPr id="88" name="Curved Left Arrow 87"/>
          <p:cNvSpPr/>
          <p:nvPr/>
        </p:nvSpPr>
        <p:spPr bwMode="auto">
          <a:xfrm>
            <a:off x="6854558" y="3315172"/>
            <a:ext cx="234870" cy="543864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131298" y="3583560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three probes</a:t>
            </a:r>
          </a:p>
        </p:txBody>
      </p:sp>
    </p:spTree>
    <p:extLst>
      <p:ext uri="{BB962C8B-B14F-4D97-AF65-F5344CB8AC3E}">
        <p14:creationId xmlns:p14="http://schemas.microsoft.com/office/powerpoint/2010/main" val="376302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7" grpId="0" animBg="1"/>
      <p:bldP spid="44" grpId="0" animBg="1"/>
      <p:bldP spid="42" grpId="0"/>
      <p:bldP spid="45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 animBg="1"/>
      <p:bldP spid="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Hash Function Examples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685800" y="1371600"/>
            <a:ext cx="347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In case we want to store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4000" y="2068513"/>
            <a:ext cx="5926138" cy="396875"/>
            <a:chOff x="960" y="1303"/>
            <a:chExt cx="3733" cy="250"/>
          </a:xfrm>
        </p:grpSpPr>
        <p:sp>
          <p:nvSpPr>
            <p:cNvPr id="7186" name="AutoShape 6"/>
            <p:cNvSpPr>
              <a:spLocks noChangeArrowheads="1"/>
            </p:cNvSpPr>
            <p:nvPr/>
          </p:nvSpPr>
          <p:spPr bwMode="auto">
            <a:xfrm>
              <a:off x="960" y="1344"/>
              <a:ext cx="144" cy="192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87" name="Text Box 8"/>
            <p:cNvSpPr txBox="1">
              <a:spLocks noChangeArrowheads="1"/>
            </p:cNvSpPr>
            <p:nvPr/>
          </p:nvSpPr>
          <p:spPr bwMode="auto">
            <a:xfrm>
              <a:off x="1142" y="1303"/>
              <a:ext cx="3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ISU student records:  a hash function may return</a:t>
              </a:r>
            </a:p>
          </p:txBody>
        </p:sp>
      </p:grpSp>
      <p:sp>
        <p:nvSpPr>
          <p:cNvPr id="361482" name="Text Box 10"/>
          <p:cNvSpPr txBox="1">
            <a:spLocks noChangeArrowheads="1"/>
          </p:cNvSpPr>
          <p:nvPr/>
        </p:nvSpPr>
        <p:spPr bwMode="auto">
          <a:xfrm>
            <a:off x="2209800" y="2511425"/>
            <a:ext cx="3067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FF"/>
                </a:solidFill>
                <a:sym typeface="Symbol" panose="05050102010706020507" pitchFamily="18" charset="2"/>
              </a:rPr>
              <a:t>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/>
              <a:t>last few digits of ISU ID</a:t>
            </a:r>
          </a:p>
        </p:txBody>
      </p:sp>
      <p:sp>
        <p:nvSpPr>
          <p:cNvPr id="361483" name="Text Box 11"/>
          <p:cNvSpPr txBox="1">
            <a:spLocks noChangeArrowheads="1"/>
          </p:cNvSpPr>
          <p:nvPr/>
        </p:nvSpPr>
        <p:spPr bwMode="auto">
          <a:xfrm>
            <a:off x="2209800" y="2819400"/>
            <a:ext cx="2843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FF"/>
                </a:solidFill>
                <a:sym typeface="Symbol" panose="05050102010706020507" pitchFamily="18" charset="2"/>
              </a:rPr>
              <a:t>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/>
              <a:t>last few digits of SSN</a:t>
            </a:r>
          </a:p>
        </p:txBody>
      </p:sp>
      <p:sp>
        <p:nvSpPr>
          <p:cNvPr id="361484" name="Text Box 12"/>
          <p:cNvSpPr txBox="1">
            <a:spLocks noChangeArrowheads="1"/>
          </p:cNvSpPr>
          <p:nvPr/>
        </p:nvSpPr>
        <p:spPr bwMode="auto">
          <a:xfrm>
            <a:off x="2209800" y="3124200"/>
            <a:ext cx="5208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FF"/>
                </a:solidFill>
                <a:sym typeface="Symbol" panose="05050102010706020507" pitchFamily="18" charset="2"/>
              </a:rPr>
              <a:t>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/>
              <a:t>sum of char values on the student’s name 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447800" y="3581400"/>
            <a:ext cx="2136775" cy="396875"/>
            <a:chOff x="960" y="1303"/>
            <a:chExt cx="1346" cy="250"/>
          </a:xfrm>
        </p:grpSpPr>
        <p:sp>
          <p:nvSpPr>
            <p:cNvPr id="7184" name="AutoShape 15"/>
            <p:cNvSpPr>
              <a:spLocks noChangeArrowheads="1"/>
            </p:cNvSpPr>
            <p:nvPr/>
          </p:nvSpPr>
          <p:spPr bwMode="auto">
            <a:xfrm>
              <a:off x="960" y="1344"/>
              <a:ext cx="144" cy="192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85" name="Text Box 16"/>
            <p:cNvSpPr txBox="1">
              <a:spLocks noChangeArrowheads="1"/>
            </p:cNvSpPr>
            <p:nvPr/>
          </p:nvSpPr>
          <p:spPr bwMode="auto">
            <a:xfrm>
              <a:off x="1142" y="1303"/>
              <a:ext cx="11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A list of names</a:t>
              </a:r>
            </a:p>
          </p:txBody>
        </p:sp>
      </p:grpSp>
      <p:sp>
        <p:nvSpPr>
          <p:cNvPr id="361489" name="Text Box 17"/>
          <p:cNvSpPr txBox="1">
            <a:spLocks noChangeArrowheads="1"/>
          </p:cNvSpPr>
          <p:nvPr/>
        </p:nvSpPr>
        <p:spPr bwMode="auto">
          <a:xfrm>
            <a:off x="2209800" y="4038600"/>
            <a:ext cx="378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FF"/>
                </a:solidFill>
                <a:sym typeface="Symbol" panose="05050102010706020507" pitchFamily="18" charset="2"/>
              </a:rPr>
              <a:t>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/>
              <a:t>compute on the first 10 chars.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447800" y="4648200"/>
            <a:ext cx="2759075" cy="396875"/>
            <a:chOff x="960" y="1303"/>
            <a:chExt cx="1738" cy="250"/>
          </a:xfrm>
        </p:grpSpPr>
        <p:sp>
          <p:nvSpPr>
            <p:cNvPr id="7182" name="AutoShape 19"/>
            <p:cNvSpPr>
              <a:spLocks noChangeArrowheads="1"/>
            </p:cNvSpPr>
            <p:nvPr/>
          </p:nvSpPr>
          <p:spPr bwMode="auto">
            <a:xfrm>
              <a:off x="960" y="1344"/>
              <a:ext cx="144" cy="192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83" name="Text Box 20"/>
            <p:cNvSpPr txBox="1">
              <a:spLocks noChangeArrowheads="1"/>
            </p:cNvSpPr>
            <p:nvPr/>
          </p:nvSpPr>
          <p:spPr bwMode="auto">
            <a:xfrm>
              <a:off x="1142" y="1303"/>
              <a:ext cx="15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Vehicle info for Iowa</a:t>
              </a:r>
            </a:p>
          </p:txBody>
        </p:sp>
      </p:grpSp>
      <p:sp>
        <p:nvSpPr>
          <p:cNvPr id="361493" name="Text Box 21"/>
          <p:cNvSpPr txBox="1">
            <a:spLocks noChangeArrowheads="1"/>
          </p:cNvSpPr>
          <p:nvPr/>
        </p:nvSpPr>
        <p:spPr bwMode="auto">
          <a:xfrm>
            <a:off x="2209800" y="5105400"/>
            <a:ext cx="405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FF"/>
                </a:solidFill>
                <a:sym typeface="Symbol" panose="05050102010706020507" pitchFamily="18" charset="2"/>
              </a:rPr>
              <a:t>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/>
              <a:t>convert letters in VIN to integers</a:t>
            </a:r>
          </a:p>
        </p:txBody>
      </p:sp>
      <p:sp>
        <p:nvSpPr>
          <p:cNvPr id="361494" name="Text Box 22"/>
          <p:cNvSpPr txBox="1">
            <a:spLocks noChangeArrowheads="1"/>
          </p:cNvSpPr>
          <p:nvPr/>
        </p:nvSpPr>
        <p:spPr bwMode="auto">
          <a:xfrm>
            <a:off x="2209800" y="5486400"/>
            <a:ext cx="5516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FF"/>
                </a:solidFill>
                <a:sym typeface="Symbol" panose="05050102010706020507" pitchFamily="18" charset="2"/>
              </a:rPr>
              <a:t>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/>
              <a:t>convert letters in the license plate to integers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6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6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6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6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36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82" grpId="0"/>
      <p:bldP spid="361483" grpId="0"/>
      <p:bldP spid="361484" grpId="0"/>
      <p:bldP spid="361489" grpId="0"/>
      <p:bldP spid="361493" grpId="0"/>
      <p:bldP spid="3614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Hash Function in Java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838200" y="2133600"/>
            <a:ext cx="715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Every Java Object has a default hash function </a:t>
            </a:r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hashcode(). </a:t>
            </a:r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838200" y="1447800"/>
            <a:ext cx="713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Java implementations of hash tables:  </a:t>
            </a:r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altLang="en-US"/>
              <a:t> or </a:t>
            </a:r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altLang="en-US"/>
              <a:t>.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14400" y="3276600"/>
            <a:ext cx="6381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rgbClr val="7030A0"/>
                </a:solidFill>
              </a:rPr>
              <a:t>Example 1</a:t>
            </a:r>
            <a:r>
              <a:rPr lang="en-US" altLang="en-US" sz="1800"/>
              <a:t>  Look up “John Smith” in a </a:t>
            </a:r>
            <a:r>
              <a:rPr lang="en-US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altLang="en-US" sz="1800"/>
              <a:t> or </a:t>
            </a:r>
            <a:r>
              <a:rPr lang="en-US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altLang="en-US" sz="1800"/>
              <a:t>: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95400" y="4038600"/>
            <a:ext cx="577691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1800"/>
              <a:t>  Calls the built-in </a:t>
            </a:r>
            <a:r>
              <a:rPr lang="en-US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hashcode().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>
                <a:cs typeface="Arial" panose="020B0604020202020204" pitchFamily="34" charset="0"/>
              </a:rPr>
              <a:t>Takes a modulus of the hash code to find the bucket.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>
                <a:cs typeface="Arial" panose="020B0604020202020204" pitchFamily="34" charset="0"/>
              </a:rPr>
              <a:t>  Searches the list for an entry whose key is equal to </a:t>
            </a:r>
          </a:p>
          <a:p>
            <a:r>
              <a:rPr lang="en-US" altLang="en-US" sz="1800">
                <a:cs typeface="Arial" panose="020B0604020202020204" pitchFamily="34" charset="0"/>
              </a:rPr>
              <a:t>    “John Smith”, using </a:t>
            </a:r>
            <a:r>
              <a:rPr lang="en-US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equals(). 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14400" y="5867400"/>
            <a:ext cx="347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rgbClr val="7030A0"/>
                </a:solidFill>
              </a:rPr>
              <a:t>Example 2</a:t>
            </a:r>
            <a:r>
              <a:rPr lang="en-US" altLang="en-US" sz="1800"/>
              <a:t> HashMapDemo.java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Rules on Hash Code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1066800" y="1676400"/>
            <a:ext cx="5494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C00000"/>
                </a:solidFill>
              </a:rPr>
              <a:t>1. Equal keys must have the same hash code. 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1066800" y="2362200"/>
            <a:ext cx="755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C00000"/>
                </a:solidFill>
              </a:rPr>
              <a:t>2. If you override </a:t>
            </a:r>
            <a:r>
              <a:rPr lang="en-US" altLang="en-US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equals()</a:t>
            </a:r>
            <a:r>
              <a:rPr lang="en-US" altLang="en-US">
                <a:solidFill>
                  <a:srgbClr val="C00000"/>
                </a:solidFill>
              </a:rPr>
              <a:t>, you must also override </a:t>
            </a:r>
            <a:r>
              <a:rPr lang="en-US" altLang="en-US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hashcode()</a:t>
            </a:r>
            <a:r>
              <a:rPr lang="en-US" altLang="en-US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3886200"/>
            <a:ext cx="7088188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It is highly desirable that </a:t>
            </a:r>
            <a:r>
              <a:rPr lang="en-US" dirty="0">
                <a:solidFill>
                  <a:schemeClr val="accent6"/>
                </a:solidFill>
                <a:latin typeface="Arial" charset="0"/>
              </a:rPr>
              <a:t>if two keys are not equal, they have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  <a:latin typeface="Arial" charset="0"/>
              </a:rPr>
              <a:t>different hash codes.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43000" y="4953000"/>
            <a:ext cx="6911975" cy="400050"/>
            <a:chOff x="1295400" y="5029200"/>
            <a:chExt cx="6912470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4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1295400" y="5029200"/>
                  <a:ext cx="6912470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/>
                    <a:t>Each bucket has length 1 (ideally)           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a14:m>
                  <a:r>
                    <a:rPr lang="en-US" altLang="en-US"/>
                    <a:t> look up time.</a:t>
                  </a:r>
                </a:p>
              </p:txBody>
            </p:sp>
          </mc:Choice>
          <mc:Fallback xmlns="">
            <p:sp>
              <p:nvSpPr>
                <p:cNvPr id="9224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5400" y="5029200"/>
                  <a:ext cx="691247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71" t="-7692" r="-618" b="-2769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25" name="Right Arrow 7"/>
            <p:cNvSpPr>
              <a:spLocks noChangeArrowheads="1"/>
            </p:cNvSpPr>
            <p:nvPr/>
          </p:nvSpPr>
          <p:spPr bwMode="auto">
            <a:xfrm>
              <a:off x="5257800" y="5105400"/>
              <a:ext cx="6858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CC00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8488</TotalTime>
  <Words>1561</Words>
  <Application>Microsoft Office PowerPoint</Application>
  <PresentationFormat>On-screen Show (4:3)</PresentationFormat>
  <Paragraphs>268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Consolas</vt:lpstr>
      <vt:lpstr>Times New Roman</vt:lpstr>
      <vt:lpstr>Blank Presentation</vt:lpstr>
      <vt:lpstr>Equation</vt:lpstr>
      <vt:lpstr>Map</vt:lpstr>
      <vt:lpstr>Hash Tables</vt:lpstr>
      <vt:lpstr>An Example from WikiPedia </vt:lpstr>
      <vt:lpstr>Resolving Collisions</vt:lpstr>
      <vt:lpstr>Linear Probing </vt:lpstr>
      <vt:lpstr>Example of Linear Probing</vt:lpstr>
      <vt:lpstr>Hash Function Examples</vt:lpstr>
      <vt:lpstr>Hash Function in Java</vt:lpstr>
      <vt:lpstr>Rules on Hash Code</vt:lpstr>
      <vt:lpstr>Good Hash Function</vt:lpstr>
      <vt:lpstr>How to Write a Good Hash Function?</vt:lpstr>
      <vt:lpstr>Hash Code of a Variable</vt:lpstr>
      <vt:lpstr>Hash Code of an Array </vt:lpstr>
      <vt:lpstr>Choice of Hash Function </vt:lpstr>
      <vt:lpstr>Hash Function – Division Method </vt:lpstr>
      <vt:lpstr>Multiplication Method </vt:lpstr>
      <vt:lpstr>Load Factor</vt:lpstr>
      <vt:lpstr>Operations on Hash Table </vt:lpstr>
      <vt:lpstr>Worst Case</vt:lpstr>
      <vt:lpstr>Simple Uniform Hashing </vt:lpstr>
      <vt:lpstr>Time Complexities</vt:lpstr>
      <vt:lpstr>Summary on Hash Tables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Jia, Yan-Bin [COM S]</cp:lastModifiedBy>
  <cp:revision>133</cp:revision>
  <dcterms:created xsi:type="dcterms:W3CDTF">1999-03-29T05:24:19Z</dcterms:created>
  <dcterms:modified xsi:type="dcterms:W3CDTF">2019-04-16T19:36:50Z</dcterms:modified>
</cp:coreProperties>
</file>