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60" r:id="rId10"/>
    <p:sldId id="269" r:id="rId11"/>
    <p:sldId id="261" r:id="rId12"/>
    <p:sldId id="267" r:id="rId13"/>
    <p:sldId id="268" r:id="rId14"/>
    <p:sldId id="270" r:id="rId15"/>
    <p:sldId id="274" r:id="rId16"/>
    <p:sldId id="276" r:id="rId17"/>
    <p:sldId id="277" r:id="rId18"/>
    <p:sldId id="271" r:id="rId19"/>
    <p:sldId id="272"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52" d="100"/>
          <a:sy n="52" d="100"/>
        </p:scale>
        <p:origin x="54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2028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251141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362481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124915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305519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311174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320808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304375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332787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117170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0B8C7-78C3-41A9-A6A2-C544F3E2D32A}"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B0D73-A379-457F-B754-D1C4E21693AB}" type="slidenum">
              <a:rPr lang="en-US" smtClean="0"/>
              <a:t>‹#›</a:t>
            </a:fld>
            <a:endParaRPr lang="en-US" dirty="0"/>
          </a:p>
        </p:txBody>
      </p:sp>
    </p:spTree>
    <p:extLst>
      <p:ext uri="{BB962C8B-B14F-4D97-AF65-F5344CB8AC3E}">
        <p14:creationId xmlns:p14="http://schemas.microsoft.com/office/powerpoint/2010/main" val="357697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0B8C7-78C3-41A9-A6A2-C544F3E2D32A}" type="datetimeFigureOut">
              <a:rPr lang="en-US" smtClean="0"/>
              <a:t>4/24/2017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4B0D73-A379-457F-B754-D1C4E21693AB}" type="slidenum">
              <a:rPr lang="en-US" smtClean="0"/>
              <a:t>‹#›</a:t>
            </a:fld>
            <a:endParaRPr lang="en-US" dirty="0"/>
          </a:p>
        </p:txBody>
      </p:sp>
    </p:spTree>
    <p:extLst>
      <p:ext uri="{BB962C8B-B14F-4D97-AF65-F5344CB8AC3E}">
        <p14:creationId xmlns:p14="http://schemas.microsoft.com/office/powerpoint/2010/main" val="428220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wikipedi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mediatek@1.2GH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77227"/>
            <a:ext cx="9144000" cy="1200213"/>
          </a:xfrm>
        </p:spPr>
        <p:txBody>
          <a:bodyPr/>
          <a:lstStyle/>
          <a:p>
            <a:r>
              <a:rPr lang="en-US" b="1" dirty="0" smtClean="0"/>
              <a:t>SOFTECH</a:t>
            </a:r>
            <a:endParaRPr lang="en-US" b="1" dirty="0"/>
          </a:p>
        </p:txBody>
      </p:sp>
      <p:sp>
        <p:nvSpPr>
          <p:cNvPr id="3" name="Subtitle 2"/>
          <p:cNvSpPr>
            <a:spLocks noGrp="1"/>
          </p:cNvSpPr>
          <p:nvPr>
            <p:ph type="subTitle" idx="1"/>
          </p:nvPr>
        </p:nvSpPr>
        <p:spPr/>
        <p:txBody>
          <a:bodyPr/>
          <a:lstStyle/>
          <a:p>
            <a:r>
              <a:rPr lang="en-US" b="1" dirty="0" smtClean="0"/>
              <a:t>ANALYSIS REPORT</a:t>
            </a:r>
            <a:endParaRPr lang="en-US" b="1" dirty="0"/>
          </a:p>
        </p:txBody>
      </p:sp>
    </p:spTree>
    <p:extLst>
      <p:ext uri="{BB962C8B-B14F-4D97-AF65-F5344CB8AC3E}">
        <p14:creationId xmlns:p14="http://schemas.microsoft.com/office/powerpoint/2010/main" val="434625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0"/>
            <a:ext cx="10515600" cy="348107"/>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841248"/>
            <a:ext cx="8668512" cy="5335715"/>
          </a:xfrm>
        </p:spPr>
      </p:pic>
    </p:spTree>
    <p:extLst>
      <p:ext uri="{BB962C8B-B14F-4D97-AF65-F5344CB8AC3E}">
        <p14:creationId xmlns:p14="http://schemas.microsoft.com/office/powerpoint/2010/main" val="187386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93776"/>
          </a:xfrm>
        </p:spPr>
        <p:txBody>
          <a:bodyPr>
            <a:noAutofit/>
          </a:bodyPr>
          <a:lstStyle/>
          <a:p>
            <a:r>
              <a:rPr lang="en-US" sz="3200" b="1" dirty="0" smtClean="0"/>
              <a:t>DESIGN AND MODELING</a:t>
            </a:r>
            <a:endParaRPr lang="en-US" sz="3200" b="1" dirty="0"/>
          </a:p>
        </p:txBody>
      </p:sp>
      <p:sp>
        <p:nvSpPr>
          <p:cNvPr id="3" name="Content Placeholder 2"/>
          <p:cNvSpPr>
            <a:spLocks noGrp="1"/>
          </p:cNvSpPr>
          <p:nvPr>
            <p:ph idx="1"/>
          </p:nvPr>
        </p:nvSpPr>
        <p:spPr>
          <a:xfrm>
            <a:off x="838200" y="1066800"/>
            <a:ext cx="10515600" cy="5110163"/>
          </a:xfrm>
        </p:spPr>
        <p:txBody>
          <a:bodyPr/>
          <a:lstStyle/>
          <a:p>
            <a:pPr marL="0" indent="0">
              <a:buNone/>
            </a:pPr>
            <a:r>
              <a:rPr lang="en-US" dirty="0" smtClean="0"/>
              <a:t>Beginning the project, the group have agreed to execute the project  following the </a:t>
            </a:r>
            <a:r>
              <a:rPr lang="en-US" b="1" dirty="0" smtClean="0"/>
              <a:t>waterfall model. </a:t>
            </a:r>
            <a:r>
              <a:rPr lang="en-US" dirty="0"/>
              <a:t>A</a:t>
            </a:r>
            <a:r>
              <a:rPr lang="en-US" dirty="0" smtClean="0"/>
              <a:t>ll project plans were based on this model.</a:t>
            </a:r>
          </a:p>
          <a:p>
            <a:pPr marL="0" indent="0">
              <a:buNone/>
            </a:pPr>
            <a:r>
              <a:rPr lang="en-US" dirty="0" smtClean="0"/>
              <a:t>But as the project transcends it beginning stage, challenges encountered has caused us to make transition to a different model</a:t>
            </a:r>
          </a:p>
          <a:p>
            <a:pPr marL="0" indent="0">
              <a:buNone/>
            </a:pPr>
            <a:r>
              <a:rPr lang="en-US" dirty="0" smtClean="0"/>
              <a:t>This is because even though we have planned to execute our work in phases, we realized that as we progress in the project, we kept coming back to integrate other features as well as fix errors that are encountered.</a:t>
            </a:r>
          </a:p>
          <a:p>
            <a:pPr marL="0" indent="0">
              <a:buNone/>
            </a:pPr>
            <a:r>
              <a:rPr lang="en-US" dirty="0"/>
              <a:t>The design </a:t>
            </a:r>
            <a:r>
              <a:rPr lang="en-US" dirty="0" smtClean="0"/>
              <a:t>Model therefore, </a:t>
            </a:r>
            <a:r>
              <a:rPr lang="en-US" dirty="0"/>
              <a:t>employed in this project is </a:t>
            </a:r>
            <a:r>
              <a:rPr lang="en-US" b="1" dirty="0"/>
              <a:t>CODE AND FIX.</a:t>
            </a:r>
          </a:p>
          <a:p>
            <a:pPr marL="0" indent="0">
              <a:buNone/>
            </a:pPr>
            <a:endParaRPr lang="en-US" dirty="0"/>
          </a:p>
          <a:p>
            <a:endParaRPr lang="en-US" dirty="0" smtClean="0"/>
          </a:p>
          <a:p>
            <a:pPr marL="0" indent="0">
              <a:buNone/>
            </a:pPr>
            <a:endParaRPr lang="en-US" dirty="0" smtClean="0"/>
          </a:p>
        </p:txBody>
      </p:sp>
    </p:spTree>
    <p:extLst>
      <p:ext uri="{BB962C8B-B14F-4D97-AF65-F5344CB8AC3E}">
        <p14:creationId xmlns:p14="http://schemas.microsoft.com/office/powerpoint/2010/main" val="27228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608" y="0"/>
            <a:ext cx="10515600" cy="567563"/>
          </a:xfrm>
        </p:spPr>
        <p:txBody>
          <a:bodyPr>
            <a:normAutofit/>
          </a:bodyPr>
          <a:lstStyle/>
          <a:p>
            <a:r>
              <a:rPr lang="en-US" sz="3200" b="1" dirty="0" smtClean="0"/>
              <a:t>Modeling</a:t>
            </a:r>
            <a:endParaRPr lang="en-US" sz="3200" b="1" dirty="0"/>
          </a:p>
        </p:txBody>
      </p:sp>
      <p:sp>
        <p:nvSpPr>
          <p:cNvPr id="3" name="Content Placeholder 2"/>
          <p:cNvSpPr>
            <a:spLocks noGrp="1"/>
          </p:cNvSpPr>
          <p:nvPr>
            <p:ph idx="1"/>
          </p:nvPr>
        </p:nvSpPr>
        <p:spPr/>
        <p:txBody>
          <a:bodyPr/>
          <a:lstStyle/>
          <a:p>
            <a:r>
              <a:rPr lang="en-US" dirty="0" smtClean="0"/>
              <a:t>The software used in the design and modeling of character, background, platform, obstacles and other features include:</a:t>
            </a:r>
          </a:p>
          <a:p>
            <a:pPr marL="0" indent="0">
              <a:buNone/>
            </a:pPr>
            <a:r>
              <a:rPr lang="en-US" dirty="0" smtClean="0"/>
              <a:t>	1. Autodesk maya</a:t>
            </a:r>
          </a:p>
          <a:p>
            <a:pPr marL="0" indent="0">
              <a:buNone/>
            </a:pPr>
            <a:r>
              <a:rPr lang="en-US" dirty="0"/>
              <a:t>	</a:t>
            </a:r>
            <a:r>
              <a:rPr lang="en-US" dirty="0" smtClean="0"/>
              <a:t>2. Blender</a:t>
            </a:r>
          </a:p>
          <a:p>
            <a:pPr marL="0" indent="0">
              <a:buNone/>
            </a:pPr>
            <a:r>
              <a:rPr lang="en-US" dirty="0"/>
              <a:t>	</a:t>
            </a:r>
            <a:r>
              <a:rPr lang="en-US" dirty="0" smtClean="0"/>
              <a:t>3. Photoshop</a:t>
            </a:r>
          </a:p>
          <a:p>
            <a:pPr marL="0" indent="0">
              <a:buNone/>
            </a:pPr>
            <a:r>
              <a:rPr lang="en-US" dirty="0" smtClean="0"/>
              <a:t>Below are some of the pictures of what the game look like as we progress in the project.</a:t>
            </a:r>
          </a:p>
          <a:p>
            <a:pPr marL="0" indent="0">
              <a:buNone/>
            </a:pPr>
            <a:endParaRPr lang="en-US" dirty="0"/>
          </a:p>
        </p:txBody>
      </p:sp>
    </p:spTree>
    <p:extLst>
      <p:ext uri="{BB962C8B-B14F-4D97-AF65-F5344CB8AC3E}">
        <p14:creationId xmlns:p14="http://schemas.microsoft.com/office/powerpoint/2010/main" val="78323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912" y="145669"/>
            <a:ext cx="10515600" cy="256667"/>
          </a:xfrm>
        </p:spPr>
        <p:txBody>
          <a:bodyPr>
            <a:normAutofit fontScale="90000"/>
          </a:bodyPr>
          <a:lstStyle/>
          <a:p>
            <a:r>
              <a:rPr lang="en-US" dirty="0" smtClean="0"/>
              <a:t>First prototype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804672"/>
            <a:ext cx="10680192" cy="5614416"/>
          </a:xfrm>
        </p:spPr>
      </p:pic>
    </p:spTree>
    <p:extLst>
      <p:ext uri="{BB962C8B-B14F-4D97-AF65-F5344CB8AC3E}">
        <p14:creationId xmlns:p14="http://schemas.microsoft.com/office/powerpoint/2010/main" val="272964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515600" cy="402971"/>
          </a:xfrm>
        </p:spPr>
        <p:txBody>
          <a:bodyPr>
            <a:normAutofit fontScale="90000"/>
          </a:bodyPr>
          <a:lstStyle/>
          <a:p>
            <a:pPr algn="ctr"/>
            <a:r>
              <a:rPr lang="en-US" b="1" dirty="0"/>
              <a:t>Estimations</a:t>
            </a:r>
            <a:r>
              <a:rPr lang="en-US" dirty="0" smtClean="0"/>
              <a:t> </a:t>
            </a:r>
            <a:br>
              <a:rPr lang="en-US" dirty="0" smtClean="0"/>
            </a:br>
            <a:endParaRPr lang="en-US" dirty="0"/>
          </a:p>
        </p:txBody>
      </p:sp>
      <p:sp>
        <p:nvSpPr>
          <p:cNvPr id="3" name="Content Placeholder 2"/>
          <p:cNvSpPr>
            <a:spLocks noGrp="1"/>
          </p:cNvSpPr>
          <p:nvPr>
            <p:ph idx="1"/>
          </p:nvPr>
        </p:nvSpPr>
        <p:spPr>
          <a:xfrm>
            <a:off x="838200" y="1115568"/>
            <a:ext cx="10515600" cy="5061395"/>
          </a:xfrm>
        </p:spPr>
        <p:txBody>
          <a:bodyPr/>
          <a:lstStyle/>
          <a:p>
            <a:pPr marL="0" indent="0">
              <a:buNone/>
            </a:pPr>
            <a:r>
              <a:rPr lang="en-US" dirty="0"/>
              <a:t>COCOMO estimation technique based on lines of code is used to get an accurate insight</a:t>
            </a:r>
            <a:br>
              <a:rPr lang="en-US" dirty="0"/>
            </a:br>
            <a:r>
              <a:rPr lang="en-US" dirty="0"/>
              <a:t>to project size, cost and </a:t>
            </a:r>
            <a:r>
              <a:rPr lang="en-US" dirty="0" smtClean="0"/>
              <a:t>effort needed to realize  our project.</a:t>
            </a:r>
          </a:p>
          <a:p>
            <a:pPr marL="0" indent="0">
              <a:buNone/>
            </a:pPr>
            <a:endParaRPr lang="en-US" dirty="0"/>
          </a:p>
          <a:p>
            <a:pPr marL="0" indent="0">
              <a:buNone/>
            </a:pPr>
            <a:r>
              <a:rPr lang="en-US" dirty="0"/>
              <a:t>L</a:t>
            </a:r>
            <a:r>
              <a:rPr lang="en-US" dirty="0" smtClean="0"/>
              <a:t>ines of code:</a:t>
            </a:r>
          </a:p>
          <a:p>
            <a:r>
              <a:rPr lang="en-US" dirty="0" smtClean="0"/>
              <a:t>Front-end = 1200</a:t>
            </a:r>
          </a:p>
          <a:p>
            <a:r>
              <a:rPr lang="en-US" dirty="0" smtClean="0"/>
              <a:t>Website = 1535</a:t>
            </a:r>
          </a:p>
          <a:p>
            <a:pPr marL="0" indent="0">
              <a:buNone/>
            </a:pPr>
            <a:r>
              <a:rPr lang="en-US" dirty="0" smtClean="0"/>
              <a:t>Total lines of code = 2735</a:t>
            </a:r>
            <a:br>
              <a:rPr lang="en-US" dirty="0" smtClean="0"/>
            </a:br>
            <a:r>
              <a:rPr lang="en-US" dirty="0" smtClean="0"/>
              <a:t/>
            </a:r>
            <a:br>
              <a:rPr lang="en-US" dirty="0" smtClean="0"/>
            </a:br>
            <a:r>
              <a:rPr lang="en-US" dirty="0" smtClean="0"/>
              <a:t>LOC = K2.735</a:t>
            </a:r>
          </a:p>
        </p:txBody>
      </p:sp>
    </p:spTree>
    <p:extLst>
      <p:ext uri="{BB962C8B-B14F-4D97-AF65-F5344CB8AC3E}">
        <p14:creationId xmlns:p14="http://schemas.microsoft.com/office/powerpoint/2010/main" val="3933944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47650"/>
          </a:xfrm>
        </p:spPr>
        <p:txBody>
          <a:bodyPr>
            <a:normAutofit fontScale="90000"/>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28650"/>
                <a:ext cx="10515600" cy="6000750"/>
              </a:xfrm>
            </p:spPr>
            <p:txBody>
              <a:bodyPr>
                <a:normAutofit fontScale="92500" lnSpcReduction="10000"/>
              </a:bodyPr>
              <a:lstStyle/>
              <a:p>
                <a:pPr marL="0" indent="0">
                  <a:buNone/>
                </a:pPr>
                <a:r>
                  <a:rPr lang="en-US" dirty="0" smtClean="0">
                    <a:solidFill>
                      <a:srgbClr val="000000"/>
                    </a:solidFill>
                    <a:latin typeface="TimesNewRoman"/>
                  </a:rPr>
                  <a:t>Effort(E)= </a:t>
                </a:r>
                <a:r>
                  <a:rPr lang="en-US" dirty="0">
                    <a:solidFill>
                      <a:srgbClr val="000000"/>
                    </a:solidFill>
                    <a:latin typeface="TimesNewRoman"/>
                  </a:rPr>
                  <a:t>2.4 *</a:t>
                </a:r>
                <a14:m>
                  <m:oMath xmlns:m="http://schemas.openxmlformats.org/officeDocument/2006/math">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𝐾𝐿𝑂𝐶</m:t>
                        </m:r>
                        <m:r>
                          <a:rPr lang="en-US" b="0" i="1" smtClean="0">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1.05</m:t>
                        </m:r>
                      </m:sup>
                    </m:sSup>
                  </m:oMath>
                </a14:m>
                <a:r>
                  <a:rPr lang="en-US" sz="1600" dirty="0" smtClean="0">
                    <a:solidFill>
                      <a:srgbClr val="000000"/>
                    </a:solidFill>
                    <a:latin typeface="TimesNewRoman"/>
                  </a:rPr>
                  <a:t> </a:t>
                </a:r>
                <a:endParaRPr lang="en-US" sz="1600" dirty="0">
                  <a:solidFill>
                    <a:srgbClr val="000000"/>
                  </a:solidFill>
                  <a:latin typeface="TimesNewRoman"/>
                </a:endParaRPr>
              </a:p>
              <a:p>
                <a:pPr marL="0" indent="0">
                  <a:buNone/>
                </a:pPr>
                <a:endParaRPr lang="en-US" dirty="0" smtClean="0">
                  <a:solidFill>
                    <a:srgbClr val="000000"/>
                  </a:solidFill>
                  <a:latin typeface="TimesNewRoman"/>
                </a:endParaRPr>
              </a:p>
              <a:p>
                <a:pPr marL="0" indent="0">
                  <a:buNone/>
                </a:pPr>
                <a:r>
                  <a:rPr lang="en-US" dirty="0" smtClean="0">
                    <a:solidFill>
                      <a:srgbClr val="000000"/>
                    </a:solidFill>
                    <a:latin typeface="TimesNewRoman"/>
                  </a:rPr>
                  <a:t>Time(T) </a:t>
                </a:r>
                <a:r>
                  <a:rPr lang="en-US" dirty="0">
                    <a:solidFill>
                      <a:srgbClr val="000000"/>
                    </a:solidFill>
                    <a:latin typeface="TimesNewRoman"/>
                  </a:rPr>
                  <a:t>= 2.5 </a:t>
                </a:r>
                <a:r>
                  <a:rPr lang="en-US" dirty="0" smtClean="0">
                    <a:solidFill>
                      <a:srgbClr val="000000"/>
                    </a:solidFill>
                    <a:latin typeface="TimesNewRoman"/>
                  </a:rPr>
                  <a:t>*</a:t>
                </a:r>
                <a14:m>
                  <m:oMath xmlns:m="http://schemas.openxmlformats.org/officeDocument/2006/math">
                    <m:sSup>
                      <m:sSupPr>
                        <m:ctrlPr>
                          <a:rPr lang="en-US" i="1" smtClean="0">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𝐸</m:t>
                        </m:r>
                        <m:r>
                          <a:rPr lang="en-US" i="1">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0.38</m:t>
                        </m:r>
                      </m:sup>
                    </m:sSup>
                  </m:oMath>
                </a14:m>
                <a:r>
                  <a:rPr lang="en-US" sz="1600" dirty="0">
                    <a:solidFill>
                      <a:srgbClr val="000000"/>
                    </a:solidFill>
                    <a:latin typeface="TimesNewRoman"/>
                  </a:rPr>
                  <a:t> </a:t>
                </a:r>
              </a:p>
              <a:p>
                <a:pPr marL="0" indent="0">
                  <a:buNone/>
                </a:pPr>
                <a:endParaRPr lang="en-US" dirty="0" smtClean="0">
                  <a:solidFill>
                    <a:srgbClr val="000000"/>
                  </a:solidFill>
                  <a:latin typeface="TimesNewRoman"/>
                </a:endParaRPr>
              </a:p>
              <a:p>
                <a:pPr marL="0" indent="0">
                  <a:buNone/>
                </a:pPr>
                <a:r>
                  <a:rPr lang="en-US" dirty="0" smtClean="0">
                    <a:solidFill>
                      <a:srgbClr val="000000"/>
                    </a:solidFill>
                    <a:latin typeface="TimesNewRoman"/>
                  </a:rPr>
                  <a:t>E </a:t>
                </a:r>
                <a:r>
                  <a:rPr lang="en-US" dirty="0">
                    <a:solidFill>
                      <a:srgbClr val="000000"/>
                    </a:solidFill>
                    <a:latin typeface="TimesNewRoman"/>
                  </a:rPr>
                  <a:t>= 2.4 * </a:t>
                </a:r>
                <a14:m>
                  <m:oMath xmlns:m="http://schemas.openxmlformats.org/officeDocument/2006/math">
                    <m:sSup>
                      <m:sSupPr>
                        <m:ctrlPr>
                          <a:rPr lang="en-US" i="1" smtClean="0">
                            <a:solidFill>
                              <a:srgbClr val="000000"/>
                            </a:solidFill>
                            <a:latin typeface="Cambria Math" panose="02040503050406030204" pitchFamily="18" charset="0"/>
                          </a:rPr>
                        </m:ctrlPr>
                      </m:sSupPr>
                      <m:e>
                        <m:r>
                          <a:rPr lang="en-US"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𝐾</m:t>
                        </m:r>
                        <m:r>
                          <a:rPr lang="en-US" b="0" i="1" smtClean="0">
                            <a:solidFill>
                              <a:srgbClr val="000000"/>
                            </a:solidFill>
                            <a:latin typeface="Cambria Math" panose="02040503050406030204" pitchFamily="18" charset="0"/>
                          </a:rPr>
                          <m:t>2.735)</m:t>
                        </m:r>
                      </m:e>
                      <m:sup>
                        <m:r>
                          <a:rPr lang="en-US" i="1">
                            <a:solidFill>
                              <a:srgbClr val="000000"/>
                            </a:solidFill>
                            <a:latin typeface="Cambria Math" panose="02040503050406030204" pitchFamily="18" charset="0"/>
                          </a:rPr>
                          <m:t>1.05</m:t>
                        </m:r>
                      </m:sup>
                    </m:sSup>
                  </m:oMath>
                </a14:m>
                <a:r>
                  <a:rPr lang="en-US" sz="1600" dirty="0">
                    <a:solidFill>
                      <a:srgbClr val="000000"/>
                    </a:solidFill>
                    <a:latin typeface="TimesNewRoman"/>
                  </a:rPr>
                  <a:t> </a:t>
                </a:r>
                <a:r>
                  <a:rPr lang="en-US" dirty="0" smtClean="0">
                    <a:solidFill>
                      <a:srgbClr val="000000"/>
                    </a:solidFill>
                    <a:latin typeface="Symbol" panose="05050102010706020507" pitchFamily="18" charset="2"/>
                  </a:rPr>
                  <a:t> </a:t>
                </a:r>
                <a:r>
                  <a:rPr lang="en-US" dirty="0" smtClean="0">
                    <a:solidFill>
                      <a:srgbClr val="000000"/>
                    </a:solidFill>
                    <a:latin typeface="Symbol" panose="05050102010706020507" pitchFamily="18" charset="2"/>
                    <a:sym typeface="Symbol" panose="05050102010706020507" pitchFamily="18" charset="2"/>
                  </a:rPr>
                  <a:t> 7</a:t>
                </a:r>
                <a:r>
                  <a:rPr lang="en-US" dirty="0" smtClean="0">
                    <a:solidFill>
                      <a:srgbClr val="000000"/>
                    </a:solidFill>
                    <a:latin typeface="TimesNewRoman"/>
                  </a:rPr>
                  <a:t> person-month</a:t>
                </a:r>
                <a:r>
                  <a:rPr lang="en-US" dirty="0">
                    <a:solidFill>
                      <a:srgbClr val="000000"/>
                    </a:solidFill>
                    <a:latin typeface="TimesNewRoman"/>
                  </a:rPr>
                  <a:t/>
                </a:r>
                <a:br>
                  <a:rPr lang="en-US" dirty="0">
                    <a:solidFill>
                      <a:srgbClr val="000000"/>
                    </a:solidFill>
                    <a:latin typeface="TimesNewRoman"/>
                  </a:rPr>
                </a:br>
                <a:endParaRPr lang="en-US" dirty="0" smtClean="0">
                  <a:solidFill>
                    <a:srgbClr val="000000"/>
                  </a:solidFill>
                  <a:latin typeface="TimesNewRoman"/>
                </a:endParaRPr>
              </a:p>
              <a:p>
                <a:pPr marL="0" indent="0">
                  <a:buNone/>
                </a:pPr>
                <a:r>
                  <a:rPr lang="en-US" dirty="0" smtClean="0">
                    <a:solidFill>
                      <a:srgbClr val="000000"/>
                    </a:solidFill>
                    <a:latin typeface="TimesNewRoman"/>
                  </a:rPr>
                  <a:t>T </a:t>
                </a:r>
                <a:r>
                  <a:rPr lang="en-US" dirty="0">
                    <a:solidFill>
                      <a:srgbClr val="000000"/>
                    </a:solidFill>
                    <a:latin typeface="TimesNewRoman"/>
                  </a:rPr>
                  <a:t>= 2.5 * </a:t>
                </a:r>
                <a14:m>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7</m:t>
                        </m:r>
                        <m:r>
                          <a:rPr lang="en-US" i="1">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0.38</m:t>
                        </m:r>
                      </m:sup>
                    </m:sSup>
                  </m:oMath>
                </a14:m>
                <a:r>
                  <a:rPr lang="en-US" sz="1600" dirty="0">
                    <a:solidFill>
                      <a:srgbClr val="000000"/>
                    </a:solidFill>
                    <a:latin typeface="TimesNewRoman"/>
                  </a:rPr>
                  <a:t> </a:t>
                </a:r>
                <a:r>
                  <a:rPr lang="en-US" dirty="0" smtClean="0">
                    <a:solidFill>
                      <a:srgbClr val="000000"/>
                    </a:solidFill>
                    <a:latin typeface="Symbol" panose="05050102010706020507" pitchFamily="18" charset="2"/>
                    <a:sym typeface="Symbol" panose="05050102010706020507" pitchFamily="18" charset="2"/>
                  </a:rPr>
                  <a:t> 5</a:t>
                </a:r>
                <a:r>
                  <a:rPr lang="en-US" dirty="0" smtClean="0">
                    <a:solidFill>
                      <a:srgbClr val="000000"/>
                    </a:solidFill>
                    <a:latin typeface="TimesNewRoman"/>
                  </a:rPr>
                  <a:t> month</a:t>
                </a:r>
                <a:r>
                  <a:rPr lang="en-US" dirty="0">
                    <a:solidFill>
                      <a:srgbClr val="000000"/>
                    </a:solidFill>
                    <a:latin typeface="TimesNewRoman"/>
                  </a:rPr>
                  <a:t/>
                </a:r>
                <a:br>
                  <a:rPr lang="en-US" dirty="0">
                    <a:solidFill>
                      <a:srgbClr val="000000"/>
                    </a:solidFill>
                    <a:latin typeface="TimesNewRoman"/>
                  </a:rPr>
                </a:br>
                <a:endParaRPr lang="en-US" dirty="0" smtClean="0">
                  <a:solidFill>
                    <a:srgbClr val="000000"/>
                  </a:solidFill>
                  <a:latin typeface="TimesNewRoman"/>
                </a:endParaRPr>
              </a:p>
              <a:p>
                <a:pPr marL="0" indent="0">
                  <a:buNone/>
                </a:pPr>
                <a:r>
                  <a:rPr lang="en-US" dirty="0" smtClean="0">
                    <a:solidFill>
                      <a:srgbClr val="000000"/>
                    </a:solidFill>
                    <a:latin typeface="TimesNewRoman"/>
                  </a:rPr>
                  <a:t>Number </a:t>
                </a:r>
                <a:r>
                  <a:rPr lang="en-US" dirty="0">
                    <a:solidFill>
                      <a:srgbClr val="000000"/>
                    </a:solidFill>
                    <a:latin typeface="TimesNewRoman"/>
                  </a:rPr>
                  <a:t>of people = EFFORT / TIME</a:t>
                </a:r>
                <a:br>
                  <a:rPr lang="en-US" dirty="0">
                    <a:solidFill>
                      <a:srgbClr val="000000"/>
                    </a:solidFill>
                    <a:latin typeface="TimesNewRoman"/>
                  </a:rPr>
                </a:br>
                <a:endParaRPr lang="en-US" dirty="0" smtClean="0">
                  <a:solidFill>
                    <a:srgbClr val="000000"/>
                  </a:solidFill>
                  <a:latin typeface="TimesNewRoman"/>
                </a:endParaRPr>
              </a:p>
              <a:p>
                <a:pPr>
                  <a:buFont typeface="Wingdings" panose="05000000000000000000" pitchFamily="2" charset="2"/>
                  <a:buChar char="è"/>
                </a:pPr>
                <a:r>
                  <a:rPr lang="en-US" dirty="0" smtClean="0">
                    <a:solidFill>
                      <a:srgbClr val="000000"/>
                    </a:solidFill>
                    <a:latin typeface="TimesNewRoman"/>
                  </a:rPr>
                  <a:t>7/5 </a:t>
                </a:r>
                <a:r>
                  <a:rPr lang="en-US" dirty="0" smtClean="0">
                    <a:solidFill>
                      <a:srgbClr val="000000"/>
                    </a:solidFill>
                    <a:latin typeface="TimesNewRoman"/>
                    <a:sym typeface="Symbol" panose="05050102010706020507" pitchFamily="18" charset="2"/>
                  </a:rPr>
                  <a:t> 2</a:t>
                </a:r>
                <a:r>
                  <a:rPr lang="en-US" dirty="0" smtClean="0">
                    <a:solidFill>
                      <a:srgbClr val="000000"/>
                    </a:solidFill>
                    <a:latin typeface="TimesNewRoman"/>
                  </a:rPr>
                  <a:t> </a:t>
                </a:r>
                <a:r>
                  <a:rPr lang="en-US" dirty="0">
                    <a:solidFill>
                      <a:srgbClr val="000000"/>
                    </a:solidFill>
                    <a:latin typeface="TimesNewRoman"/>
                  </a:rPr>
                  <a:t>people.</a:t>
                </a:r>
                <a:r>
                  <a:rPr lang="en-US" dirty="0"/>
                  <a:t> </a:t>
                </a:r>
                <a:endParaRPr lang="en-US" dirty="0" smtClean="0"/>
              </a:p>
              <a:p>
                <a:pPr marL="0" indent="0">
                  <a:buNone/>
                </a:pPr>
                <a:r>
                  <a:rPr lang="en-US" dirty="0" smtClean="0"/>
                  <a:t>By the </a:t>
                </a:r>
                <a:r>
                  <a:rPr lang="en-US" dirty="0" err="1" smtClean="0"/>
                  <a:t>cocomo</a:t>
                </a:r>
                <a:r>
                  <a:rPr lang="en-US" dirty="0" smtClean="0"/>
                  <a:t> model, it should take </a:t>
                </a:r>
                <a:r>
                  <a:rPr lang="en-US" b="1" dirty="0" smtClean="0"/>
                  <a:t>two</a:t>
                </a:r>
                <a:r>
                  <a:rPr lang="en-US" dirty="0" smtClean="0"/>
                  <a:t> experienced game developers to complete the project in </a:t>
                </a:r>
                <a:r>
                  <a:rPr lang="en-US" b="1" dirty="0" smtClean="0"/>
                  <a:t>five</a:t>
                </a:r>
                <a:r>
                  <a:rPr lang="en-US" dirty="0" smtClean="0"/>
                  <a:t>  months. </a:t>
                </a: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28650"/>
                <a:ext cx="10515600" cy="6000750"/>
              </a:xfrm>
              <a:blipFill rotWithShape="0">
                <a:blip r:embed="rId2"/>
                <a:stretch>
                  <a:fillRect l="-1043" t="-2234"/>
                </a:stretch>
              </a:blipFill>
            </p:spPr>
            <p:txBody>
              <a:bodyPr/>
              <a:lstStyle/>
              <a:p>
                <a:r>
                  <a:rPr lang="en-US">
                    <a:noFill/>
                  </a:rPr>
                  <a:t> </a:t>
                </a:r>
              </a:p>
            </p:txBody>
          </p:sp>
        </mc:Fallback>
      </mc:AlternateContent>
    </p:spTree>
    <p:extLst>
      <p:ext uri="{BB962C8B-B14F-4D97-AF65-F5344CB8AC3E}">
        <p14:creationId xmlns:p14="http://schemas.microsoft.com/office/powerpoint/2010/main" val="3053518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575"/>
            <a:ext cx="10515600" cy="644525"/>
          </a:xfrm>
        </p:spPr>
        <p:txBody>
          <a:bodyPr>
            <a:normAutofit/>
          </a:bodyPr>
          <a:lstStyle/>
          <a:p>
            <a:pPr algn="ctr"/>
            <a:r>
              <a:rPr lang="en-US" sz="3600" b="1" dirty="0" smtClean="0"/>
              <a:t>FINANCIAL BUDGET</a:t>
            </a:r>
            <a:endParaRPr lang="en-US" sz="3600" b="1" dirty="0"/>
          </a:p>
        </p:txBody>
      </p:sp>
      <p:sp>
        <p:nvSpPr>
          <p:cNvPr id="3" name="Content Placeholder 2"/>
          <p:cNvSpPr>
            <a:spLocks noGrp="1"/>
          </p:cNvSpPr>
          <p:nvPr>
            <p:ph idx="1"/>
          </p:nvPr>
        </p:nvSpPr>
        <p:spPr>
          <a:xfrm>
            <a:off x="838200" y="1314450"/>
            <a:ext cx="10515600" cy="4862513"/>
          </a:xfrm>
        </p:spPr>
        <p:txBody>
          <a:bodyPr/>
          <a:lstStyle/>
          <a:p>
            <a:pPr marL="0" indent="0">
              <a:buNone/>
            </a:pPr>
            <a:r>
              <a:rPr lang="en-US" dirty="0" smtClean="0"/>
              <a:t>Carefully examining the entire project, we came to realized that most of the tools we need for the project would not cost us any amount of money.</a:t>
            </a:r>
          </a:p>
          <a:p>
            <a:pPr marL="0" indent="0">
              <a:buNone/>
            </a:pPr>
            <a:r>
              <a:rPr lang="en-US" dirty="0" smtClean="0"/>
              <a:t>For hardware, we already have our laptop computers, and the software that we required we got it without purchasing them.</a:t>
            </a:r>
          </a:p>
          <a:p>
            <a:pPr marL="0" indent="0">
              <a:buNone/>
            </a:pPr>
            <a:r>
              <a:rPr lang="en-US" dirty="0" smtClean="0"/>
              <a:t>But against all odds, the group made available an amount of GH₵ 700.00 to cater for emergency cases.</a:t>
            </a:r>
            <a:endParaRPr lang="en-US" dirty="0"/>
          </a:p>
        </p:txBody>
      </p:sp>
    </p:spTree>
    <p:extLst>
      <p:ext uri="{BB962C8B-B14F-4D97-AF65-F5344CB8AC3E}">
        <p14:creationId xmlns:p14="http://schemas.microsoft.com/office/powerpoint/2010/main" val="207710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2125"/>
          </a:xfrm>
        </p:spPr>
        <p:txBody>
          <a:bodyPr>
            <a:normAutofit fontScale="90000"/>
          </a:bodyPr>
          <a:lstStyle/>
          <a:p>
            <a:pPr algn="ctr"/>
            <a:r>
              <a:rPr lang="en-US" b="1" dirty="0" smtClean="0"/>
              <a:t>EXPENSES</a:t>
            </a:r>
            <a:endParaRPr lang="en-US" b="1" dirty="0"/>
          </a:p>
        </p:txBody>
      </p:sp>
      <p:sp>
        <p:nvSpPr>
          <p:cNvPr id="3" name="Content Placeholder 2"/>
          <p:cNvSpPr>
            <a:spLocks noGrp="1"/>
          </p:cNvSpPr>
          <p:nvPr>
            <p:ph idx="1"/>
          </p:nvPr>
        </p:nvSpPr>
        <p:spPr>
          <a:xfrm>
            <a:off x="838200" y="1333500"/>
            <a:ext cx="10515600" cy="4843463"/>
          </a:xfrm>
        </p:spPr>
        <p:txBody>
          <a:bodyPr/>
          <a:lstStyle/>
          <a:p>
            <a:pPr marL="0" indent="0">
              <a:buNone/>
            </a:pPr>
            <a:r>
              <a:rPr lang="en-US" dirty="0" smtClean="0"/>
              <a:t>The total expenditure on the project is </a:t>
            </a:r>
            <a:r>
              <a:rPr lang="en-US" dirty="0"/>
              <a:t>GH₵ </a:t>
            </a:r>
            <a:r>
              <a:rPr lang="en-US" dirty="0" smtClean="0"/>
              <a:t> 300.00</a:t>
            </a:r>
          </a:p>
          <a:p>
            <a:pPr marL="0" indent="0">
              <a:buNone/>
            </a:pPr>
            <a:r>
              <a:rPr lang="en-US" dirty="0"/>
              <a:t>T</a:t>
            </a:r>
            <a:r>
              <a:rPr lang="en-US" dirty="0" smtClean="0"/>
              <a:t>his cost came as a result of a crashed hard drive replacement for one of our programmers</a:t>
            </a:r>
          </a:p>
          <a:p>
            <a:pPr marL="0" indent="0">
              <a:buNone/>
            </a:pPr>
            <a:r>
              <a:rPr lang="en-US" dirty="0" smtClean="0"/>
              <a:t>Apart from this, no other cost have been incurred.</a:t>
            </a:r>
          </a:p>
        </p:txBody>
      </p:sp>
    </p:spTree>
    <p:extLst>
      <p:ext uri="{BB962C8B-B14F-4D97-AF65-F5344CB8AC3E}">
        <p14:creationId xmlns:p14="http://schemas.microsoft.com/office/powerpoint/2010/main" val="171987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4411"/>
          </a:xfrm>
        </p:spPr>
        <p:txBody>
          <a:bodyPr>
            <a:normAutofit fontScale="90000"/>
          </a:bodyPr>
          <a:lstStyle/>
          <a:p>
            <a:r>
              <a:rPr lang="en-US" b="1" dirty="0" smtClean="0"/>
              <a:t>MEETING DOCUMENTATIONS</a:t>
            </a:r>
            <a:endParaRPr lang="en-US" b="1" dirty="0"/>
          </a:p>
        </p:txBody>
      </p:sp>
      <p:sp>
        <p:nvSpPr>
          <p:cNvPr id="3" name="Content Placeholder 2"/>
          <p:cNvSpPr>
            <a:spLocks noGrp="1"/>
          </p:cNvSpPr>
          <p:nvPr>
            <p:ph idx="1"/>
          </p:nvPr>
        </p:nvSpPr>
        <p:spPr>
          <a:xfrm>
            <a:off x="838200" y="1335024"/>
            <a:ext cx="10515600" cy="4841939"/>
          </a:xfrm>
        </p:spPr>
        <p:txBody>
          <a:bodyPr/>
          <a:lstStyle/>
          <a:p>
            <a:r>
              <a:rPr lang="en-US" b="1" dirty="0" smtClean="0"/>
              <a:t>First Meeting</a:t>
            </a:r>
          </a:p>
          <a:p>
            <a:pPr marL="0" indent="0">
              <a:buNone/>
            </a:pPr>
            <a:r>
              <a:rPr lang="en-US" dirty="0" smtClean="0"/>
              <a:t>Date: 03/02/2017</a:t>
            </a:r>
          </a:p>
          <a:p>
            <a:pPr marL="0" indent="0">
              <a:buNone/>
            </a:pPr>
            <a:r>
              <a:rPr lang="en-US" dirty="0" smtClean="0"/>
              <a:t>Agenda: Idea deliberation, sampling and project selection</a:t>
            </a:r>
          </a:p>
          <a:p>
            <a:endParaRPr lang="en-US" dirty="0"/>
          </a:p>
          <a:p>
            <a:r>
              <a:rPr lang="en-US" b="1" dirty="0" smtClean="0"/>
              <a:t>Second Meeting</a:t>
            </a:r>
          </a:p>
          <a:p>
            <a:pPr marL="0" indent="0">
              <a:buNone/>
            </a:pPr>
            <a:r>
              <a:rPr lang="en-US" dirty="0" smtClean="0"/>
              <a:t>Date: 05/02/2017</a:t>
            </a:r>
          </a:p>
          <a:p>
            <a:pPr marL="0" indent="0">
              <a:buNone/>
            </a:pPr>
            <a:r>
              <a:rPr lang="en-US" dirty="0" smtClean="0"/>
              <a:t>Agenda: Software requirement specification (SRS) document preparation</a:t>
            </a:r>
          </a:p>
          <a:p>
            <a:pPr marL="0" indent="0">
              <a:buNone/>
            </a:pPr>
            <a:endParaRPr lang="en-US" b="1" dirty="0" smtClean="0"/>
          </a:p>
          <a:p>
            <a:pPr marL="0" indent="0">
              <a:buNone/>
            </a:pPr>
            <a:endParaRPr lang="en-US" b="1" dirty="0" smtClean="0"/>
          </a:p>
          <a:p>
            <a:endParaRPr lang="en-US" dirty="0"/>
          </a:p>
        </p:txBody>
      </p:sp>
    </p:spTree>
    <p:extLst>
      <p:ext uri="{BB962C8B-B14F-4D97-AF65-F5344CB8AC3E}">
        <p14:creationId xmlns:p14="http://schemas.microsoft.com/office/powerpoint/2010/main" val="4241728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109"/>
            <a:ext cx="10515600" cy="494411"/>
          </a:xfrm>
        </p:spPr>
        <p:txBody>
          <a:bodyPr>
            <a:normAutofit fontScale="90000"/>
          </a:bodyPr>
          <a:lstStyle/>
          <a:p>
            <a:endParaRPr lang="en-US" dirty="0"/>
          </a:p>
        </p:txBody>
      </p:sp>
      <p:sp>
        <p:nvSpPr>
          <p:cNvPr id="3" name="Content Placeholder 2"/>
          <p:cNvSpPr>
            <a:spLocks noGrp="1"/>
          </p:cNvSpPr>
          <p:nvPr>
            <p:ph idx="1"/>
          </p:nvPr>
        </p:nvSpPr>
        <p:spPr>
          <a:xfrm>
            <a:off x="838200" y="1316736"/>
            <a:ext cx="10515600" cy="4860227"/>
          </a:xfrm>
        </p:spPr>
        <p:txBody>
          <a:bodyPr/>
          <a:lstStyle/>
          <a:p>
            <a:r>
              <a:rPr lang="en-US" dirty="0" smtClean="0"/>
              <a:t>Third Meeting</a:t>
            </a:r>
          </a:p>
          <a:p>
            <a:pPr marL="0" indent="0">
              <a:buNone/>
            </a:pPr>
            <a:r>
              <a:rPr lang="en-US" dirty="0" smtClean="0"/>
              <a:t>Date: 11/02/2017</a:t>
            </a:r>
          </a:p>
          <a:p>
            <a:pPr marL="0" indent="0">
              <a:buNone/>
            </a:pPr>
            <a:r>
              <a:rPr lang="en-US" dirty="0" smtClean="0"/>
              <a:t>Agenda: questionnaire Analysis</a:t>
            </a:r>
          </a:p>
          <a:p>
            <a:endParaRPr lang="en-US" dirty="0"/>
          </a:p>
          <a:p>
            <a:r>
              <a:rPr lang="en-US" dirty="0" smtClean="0"/>
              <a:t>Fourth Meeting</a:t>
            </a:r>
          </a:p>
          <a:p>
            <a:pPr marL="0" indent="0">
              <a:buNone/>
            </a:pPr>
            <a:r>
              <a:rPr lang="en-US" dirty="0" smtClean="0"/>
              <a:t>Date: 04/03/2017</a:t>
            </a:r>
          </a:p>
          <a:p>
            <a:pPr marL="0" indent="0">
              <a:buNone/>
            </a:pPr>
            <a:r>
              <a:rPr lang="en-US" dirty="0" smtClean="0"/>
              <a:t>Agenda: First app exhibition and evaluation</a:t>
            </a:r>
            <a:endParaRPr lang="en-US" dirty="0"/>
          </a:p>
        </p:txBody>
      </p:sp>
    </p:spTree>
    <p:extLst>
      <p:ext uri="{BB962C8B-B14F-4D97-AF65-F5344CB8AC3E}">
        <p14:creationId xmlns:p14="http://schemas.microsoft.com/office/powerpoint/2010/main" val="140557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smtClean="0"/>
              <a:t>INTRODUCTION</a:t>
            </a:r>
            <a:endParaRPr lang="en-US" dirty="0"/>
          </a:p>
        </p:txBody>
      </p:sp>
      <p:sp>
        <p:nvSpPr>
          <p:cNvPr id="3" name="Content Placeholder 2"/>
          <p:cNvSpPr>
            <a:spLocks noGrp="1"/>
          </p:cNvSpPr>
          <p:nvPr>
            <p:ph idx="1"/>
          </p:nvPr>
        </p:nvSpPr>
        <p:spPr>
          <a:xfrm>
            <a:off x="838200" y="1426464"/>
            <a:ext cx="10515600" cy="4750499"/>
          </a:xfrm>
        </p:spPr>
        <p:txBody>
          <a:bodyPr/>
          <a:lstStyle/>
          <a:p>
            <a:r>
              <a:rPr lang="en-US" dirty="0" smtClean="0"/>
              <a:t>This semester course “Software Engineering” has required of us to use the knowledge we have acquired from the previous courses and the current ones to build a working software that will help solve a problem.</a:t>
            </a:r>
          </a:p>
          <a:p>
            <a:r>
              <a:rPr lang="en-US" dirty="0" smtClean="0"/>
              <a:t>Our group “SOFTECH” in our first meeting after considering all options chose to build a game.</a:t>
            </a:r>
          </a:p>
          <a:p>
            <a:r>
              <a:rPr lang="en-US" dirty="0" smtClean="0"/>
              <a:t>The game we  chose to build by the group’s decision, must be educative and fun enough to attract a larger market.</a:t>
            </a:r>
          </a:p>
          <a:p>
            <a:r>
              <a:rPr lang="en-US" dirty="0" smtClean="0"/>
              <a:t>This gave birth to game called “NumberMan”.</a:t>
            </a:r>
            <a:endParaRPr lang="en-US" dirty="0"/>
          </a:p>
        </p:txBody>
      </p:sp>
    </p:spTree>
    <p:extLst>
      <p:ext uri="{BB962C8B-B14F-4D97-AF65-F5344CB8AC3E}">
        <p14:creationId xmlns:p14="http://schemas.microsoft.com/office/powerpoint/2010/main" val="3170084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7019"/>
          </a:xfrm>
        </p:spPr>
        <p:txBody>
          <a:bodyPr/>
          <a:lstStyle/>
          <a:p>
            <a:endParaRPr lang="en-US" dirty="0"/>
          </a:p>
        </p:txBody>
      </p:sp>
      <p:sp>
        <p:nvSpPr>
          <p:cNvPr id="3" name="Content Placeholder 2"/>
          <p:cNvSpPr>
            <a:spLocks noGrp="1"/>
          </p:cNvSpPr>
          <p:nvPr>
            <p:ph idx="1"/>
          </p:nvPr>
        </p:nvSpPr>
        <p:spPr>
          <a:xfrm>
            <a:off x="838200" y="1280160"/>
            <a:ext cx="10515600" cy="4896803"/>
          </a:xfrm>
        </p:spPr>
        <p:txBody>
          <a:bodyPr/>
          <a:lstStyle/>
          <a:p>
            <a:r>
              <a:rPr lang="en-US" dirty="0" smtClean="0"/>
              <a:t>Fifth Meeting</a:t>
            </a:r>
          </a:p>
          <a:p>
            <a:pPr marL="0" indent="0">
              <a:buNone/>
            </a:pPr>
            <a:r>
              <a:rPr lang="en-US" dirty="0" smtClean="0"/>
              <a:t>Date: 18/03/2017</a:t>
            </a:r>
          </a:p>
          <a:p>
            <a:pPr marL="0" indent="0">
              <a:buNone/>
            </a:pPr>
            <a:r>
              <a:rPr lang="en-US" dirty="0" smtClean="0"/>
              <a:t>Agenda: Second app exhibition and Evaluation</a:t>
            </a:r>
          </a:p>
          <a:p>
            <a:pPr marL="0" indent="0">
              <a:buNone/>
            </a:pPr>
            <a:endParaRPr lang="en-US" dirty="0"/>
          </a:p>
        </p:txBody>
      </p:sp>
    </p:spTree>
    <p:extLst>
      <p:ext uri="{BB962C8B-B14F-4D97-AF65-F5344CB8AC3E}">
        <p14:creationId xmlns:p14="http://schemas.microsoft.com/office/powerpoint/2010/main" val="57371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0175"/>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01090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5579"/>
          </a:xfrm>
        </p:spPr>
        <p:txBody>
          <a:bodyPr>
            <a:normAutofit/>
          </a:bodyPr>
          <a:lstStyle/>
          <a:p>
            <a:r>
              <a:rPr lang="en-US" sz="3200" b="1" dirty="0" smtClean="0"/>
              <a:t>Number Man (Game description)</a:t>
            </a:r>
            <a:endParaRPr lang="en-US" sz="3200" b="1" dirty="0"/>
          </a:p>
        </p:txBody>
      </p:sp>
      <p:sp>
        <p:nvSpPr>
          <p:cNvPr id="3" name="Content Placeholder 2"/>
          <p:cNvSpPr>
            <a:spLocks noGrp="1"/>
          </p:cNvSpPr>
          <p:nvPr>
            <p:ph idx="1"/>
          </p:nvPr>
        </p:nvSpPr>
        <p:spPr>
          <a:xfrm>
            <a:off x="838200" y="1463040"/>
            <a:ext cx="10515600" cy="5559552"/>
          </a:xfrm>
        </p:spPr>
        <p:txBody>
          <a:bodyPr/>
          <a:lstStyle/>
          <a:p>
            <a:r>
              <a:rPr lang="en-US" b="1" i="1" dirty="0"/>
              <a:t>Number Man</a:t>
            </a:r>
            <a:r>
              <a:rPr lang="en-US" b="1" dirty="0"/>
              <a:t> </a:t>
            </a:r>
            <a:r>
              <a:rPr lang="en-US" dirty="0"/>
              <a:t>is an android application </a:t>
            </a:r>
            <a:r>
              <a:rPr lang="en-US" dirty="0" smtClean="0"/>
              <a:t>(2.5D </a:t>
            </a:r>
            <a:r>
              <a:rPr lang="en-US" dirty="0"/>
              <a:t>game) which helps individuals to sharpen their logic skills. The game is solely for checking efficiency not accuracy. It does this through the use of simple mathematical operations</a:t>
            </a:r>
            <a:r>
              <a:rPr lang="en-US" dirty="0" smtClean="0"/>
              <a:t>.</a:t>
            </a:r>
          </a:p>
          <a:p>
            <a:r>
              <a:rPr lang="en-US" dirty="0" smtClean="0"/>
              <a:t>It is a game with the character “NumberMan” running on a platform containing obstacles. </a:t>
            </a:r>
          </a:p>
          <a:p>
            <a:r>
              <a:rPr lang="en-US" dirty="0" smtClean="0"/>
              <a:t>The game features four keys on which have numbers “1”, ”2”, “3”, and  “4” written on it</a:t>
            </a:r>
          </a:p>
          <a:p>
            <a:r>
              <a:rPr lang="en-US" dirty="0" smtClean="0"/>
              <a:t>The obstacles have numbers on them. When NumberMan encounter an obstacle, and the player is able to input the number on the obstacle, the character then over comes the obstacle else the game ends there and needs to restart again.</a:t>
            </a:r>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14948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66395"/>
          </a:xfrm>
        </p:spPr>
        <p:txBody>
          <a:bodyPr>
            <a:normAutofit fontScale="90000"/>
          </a:bodyPr>
          <a:lstStyle/>
          <a:p>
            <a:r>
              <a:rPr lang="en-US" dirty="0" smtClean="0"/>
              <a:t>Requirement</a:t>
            </a:r>
            <a:endParaRPr lang="en-US" dirty="0"/>
          </a:p>
        </p:txBody>
      </p:sp>
      <p:sp>
        <p:nvSpPr>
          <p:cNvPr id="3" name="Content Placeholder 2"/>
          <p:cNvSpPr>
            <a:spLocks noGrp="1"/>
          </p:cNvSpPr>
          <p:nvPr>
            <p:ph idx="1"/>
          </p:nvPr>
        </p:nvSpPr>
        <p:spPr>
          <a:xfrm>
            <a:off x="838200" y="932688"/>
            <a:ext cx="10515600" cy="5244275"/>
          </a:xfrm>
        </p:spPr>
        <p:txBody>
          <a:bodyPr/>
          <a:lstStyle/>
          <a:p>
            <a:r>
              <a:rPr lang="en-US" b="1" dirty="0"/>
              <a:t>Tools Used</a:t>
            </a:r>
            <a:endParaRPr lang="en-US" dirty="0"/>
          </a:p>
          <a:p>
            <a:r>
              <a:rPr lang="en-US" b="1" i="1" dirty="0"/>
              <a:t>Game engine:</a:t>
            </a:r>
            <a:r>
              <a:rPr lang="en-US" dirty="0"/>
              <a:t> Unity – is a cross-plate form game engine developed by Unity Technologies and used to develop video games for PC, consoles, mobile devices and websites.</a:t>
            </a:r>
          </a:p>
          <a:p>
            <a:r>
              <a:rPr lang="en-US" b="1" i="1" dirty="0"/>
              <a:t>IDE:</a:t>
            </a:r>
            <a:r>
              <a:rPr lang="en-US" dirty="0"/>
              <a:t> Visual basic</a:t>
            </a:r>
          </a:p>
          <a:p>
            <a:r>
              <a:rPr lang="en-US" b="1" i="1" dirty="0"/>
              <a:t>Language:</a:t>
            </a:r>
            <a:r>
              <a:rPr lang="en-US" dirty="0"/>
              <a:t> C-Sharp</a:t>
            </a:r>
          </a:p>
          <a:p>
            <a:r>
              <a:rPr lang="en-US" b="1" i="1" dirty="0"/>
              <a:t>Design:</a:t>
            </a:r>
            <a:r>
              <a:rPr lang="en-US" dirty="0"/>
              <a:t> Adobe Photoshop, Adobe Flash, Adobe Illustrator</a:t>
            </a:r>
          </a:p>
          <a:p>
            <a:pPr marL="0" indent="0">
              <a:buNone/>
            </a:pPr>
            <a:endParaRPr lang="en-US" dirty="0"/>
          </a:p>
        </p:txBody>
      </p:sp>
    </p:spTree>
    <p:extLst>
      <p:ext uri="{BB962C8B-B14F-4D97-AF65-F5344CB8AC3E}">
        <p14:creationId xmlns:p14="http://schemas.microsoft.com/office/powerpoint/2010/main" val="73920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216" y="0"/>
            <a:ext cx="10515600" cy="476123"/>
          </a:xfrm>
        </p:spPr>
        <p:txBody>
          <a:bodyPr>
            <a:normAutofit fontScale="90000"/>
          </a:bodyPr>
          <a:lstStyle/>
          <a:p>
            <a:endParaRPr lang="en-US" dirty="0"/>
          </a:p>
        </p:txBody>
      </p:sp>
      <p:sp>
        <p:nvSpPr>
          <p:cNvPr id="3" name="Content Placeholder 2"/>
          <p:cNvSpPr>
            <a:spLocks noGrp="1"/>
          </p:cNvSpPr>
          <p:nvPr>
            <p:ph idx="1"/>
          </p:nvPr>
        </p:nvSpPr>
        <p:spPr>
          <a:xfrm>
            <a:off x="838200" y="987552"/>
            <a:ext cx="10515600" cy="5189411"/>
          </a:xfrm>
        </p:spPr>
        <p:txBody>
          <a:bodyPr/>
          <a:lstStyle/>
          <a:p>
            <a:pPr marL="0" indent="0">
              <a:buNone/>
            </a:pPr>
            <a:r>
              <a:rPr lang="en-US" b="1" dirty="0"/>
              <a:t>References</a:t>
            </a:r>
            <a:endParaRPr lang="en-US" dirty="0"/>
          </a:p>
          <a:p>
            <a:pPr lvl="0"/>
            <a:r>
              <a:rPr lang="en-US" dirty="0"/>
              <a:t>IEEE standard by 830 – 1993</a:t>
            </a:r>
          </a:p>
          <a:p>
            <a:pPr lvl="0"/>
            <a:r>
              <a:rPr lang="en-US" dirty="0"/>
              <a:t>Youtube.com</a:t>
            </a:r>
          </a:p>
          <a:p>
            <a:pPr lvl="0"/>
            <a:r>
              <a:rPr lang="en-US" dirty="0"/>
              <a:t>Wikipedia – </a:t>
            </a:r>
            <a:r>
              <a:rPr lang="en-US" u="sng" dirty="0">
                <a:hlinkClick r:id="rId2"/>
              </a:rPr>
              <a:t>www.wikipedia.com</a:t>
            </a:r>
            <a:endParaRPr lang="en-US" dirty="0"/>
          </a:p>
          <a:p>
            <a:pPr marL="0" indent="0">
              <a:buNone/>
            </a:pPr>
            <a:endParaRPr lang="en-US" dirty="0" smtClean="0"/>
          </a:p>
          <a:p>
            <a:r>
              <a:rPr lang="en-US" dirty="0"/>
              <a:t> </a:t>
            </a:r>
            <a:r>
              <a:rPr lang="en-US" b="1" dirty="0"/>
              <a:t>Technologies to be used</a:t>
            </a:r>
            <a:endParaRPr lang="en-US" dirty="0"/>
          </a:p>
          <a:p>
            <a:pPr lvl="0"/>
            <a:r>
              <a:rPr lang="en-US" dirty="0"/>
              <a:t>Google play services</a:t>
            </a:r>
          </a:p>
          <a:p>
            <a:pPr lvl="0"/>
            <a:r>
              <a:rPr lang="en-US" dirty="0"/>
              <a:t>Android SDK</a:t>
            </a:r>
          </a:p>
          <a:p>
            <a:pPr marL="0" indent="0">
              <a:buNone/>
            </a:pPr>
            <a:endParaRPr lang="en-US" dirty="0"/>
          </a:p>
          <a:p>
            <a:endParaRPr lang="en-US" dirty="0"/>
          </a:p>
        </p:txBody>
      </p:sp>
    </p:spTree>
    <p:extLst>
      <p:ext uri="{BB962C8B-B14F-4D97-AF65-F5344CB8AC3E}">
        <p14:creationId xmlns:p14="http://schemas.microsoft.com/office/powerpoint/2010/main" val="242587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515600" cy="549275"/>
          </a:xfrm>
        </p:spPr>
        <p:txBody>
          <a:bodyPr>
            <a:normAutofit fontScale="90000"/>
          </a:bodyPr>
          <a:lstStyle/>
          <a:p>
            <a:r>
              <a:rPr lang="en-US" b="1" dirty="0"/>
              <a:t>Software Interface</a:t>
            </a:r>
            <a:r>
              <a:rPr lang="en-US" dirty="0"/>
              <a:t/>
            </a:r>
            <a:br>
              <a:rPr lang="en-US" dirty="0"/>
            </a:br>
            <a:endParaRPr lang="en-US" dirty="0"/>
          </a:p>
        </p:txBody>
      </p:sp>
      <p:sp>
        <p:nvSpPr>
          <p:cNvPr id="3" name="Content Placeholder 2"/>
          <p:cNvSpPr>
            <a:spLocks noGrp="1"/>
          </p:cNvSpPr>
          <p:nvPr>
            <p:ph idx="1"/>
          </p:nvPr>
        </p:nvSpPr>
        <p:spPr>
          <a:xfrm>
            <a:off x="838200" y="1225296"/>
            <a:ext cx="10515600" cy="5299139"/>
          </a:xfrm>
        </p:spPr>
        <p:txBody>
          <a:bodyPr/>
          <a:lstStyle/>
          <a:p>
            <a:r>
              <a:rPr lang="en-US" dirty="0"/>
              <a:t>Android OS</a:t>
            </a:r>
          </a:p>
          <a:p>
            <a:r>
              <a:rPr lang="en-US" i="1" dirty="0"/>
              <a:t>Minimum requirement:</a:t>
            </a:r>
            <a:endParaRPr lang="en-US" dirty="0"/>
          </a:p>
          <a:p>
            <a:pPr marL="0" indent="0">
              <a:buNone/>
            </a:pPr>
            <a:r>
              <a:rPr lang="en-US" dirty="0" smtClean="0"/>
              <a:t>Android 4.0 “ice cream sandwich” (API Level 14)</a:t>
            </a:r>
          </a:p>
          <a:p>
            <a:r>
              <a:rPr lang="en-US" i="1" dirty="0" smtClean="0"/>
              <a:t>Recommendation</a:t>
            </a:r>
            <a:r>
              <a:rPr lang="en-US" i="1" dirty="0"/>
              <a:t>:</a:t>
            </a:r>
            <a:endParaRPr lang="en-US" dirty="0"/>
          </a:p>
          <a:p>
            <a:pPr marL="0" indent="0">
              <a:buNone/>
            </a:pPr>
            <a:r>
              <a:rPr lang="en-US" dirty="0"/>
              <a:t>Marshmallow (API Level 23)</a:t>
            </a:r>
          </a:p>
          <a:p>
            <a:pPr marL="0" indent="0">
              <a:buNone/>
            </a:pPr>
            <a:endParaRPr lang="en-US" dirty="0"/>
          </a:p>
        </p:txBody>
      </p:sp>
    </p:spTree>
    <p:extLst>
      <p:ext uri="{BB962C8B-B14F-4D97-AF65-F5344CB8AC3E}">
        <p14:creationId xmlns:p14="http://schemas.microsoft.com/office/powerpoint/2010/main" val="221797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579"/>
          </a:xfrm>
        </p:spPr>
        <p:txBody>
          <a:bodyPr>
            <a:normAutofit fontScale="90000"/>
          </a:bodyPr>
          <a:lstStyle/>
          <a:p>
            <a:r>
              <a:rPr lang="en-US" b="1" dirty="0" smtClean="0"/>
              <a:t>Hardware Interface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i="1" dirty="0" smtClean="0"/>
              <a:t>Minimum </a:t>
            </a:r>
            <a:r>
              <a:rPr lang="en-US" i="1" dirty="0"/>
              <a:t>requirement:</a:t>
            </a:r>
            <a:endParaRPr lang="en-US" dirty="0"/>
          </a:p>
          <a:p>
            <a:pPr marL="0" indent="0">
              <a:buNone/>
            </a:pPr>
            <a:r>
              <a:rPr lang="en-US" dirty="0"/>
              <a:t>RAM = 512MB</a:t>
            </a:r>
          </a:p>
          <a:p>
            <a:pPr marL="0" indent="0">
              <a:buNone/>
            </a:pPr>
            <a:r>
              <a:rPr lang="en-US" dirty="0"/>
              <a:t>Processor = Qualcomm – 1GHz dual-core, </a:t>
            </a:r>
            <a:r>
              <a:rPr lang="en-US" u="sng" dirty="0">
                <a:hlinkClick r:id="rId2"/>
              </a:rPr>
              <a:t>mediatek@1.2GHz</a:t>
            </a:r>
            <a:r>
              <a:rPr lang="en-US" dirty="0"/>
              <a:t> dual-core</a:t>
            </a:r>
          </a:p>
          <a:p>
            <a:pPr marL="0" indent="0">
              <a:buNone/>
            </a:pPr>
            <a:r>
              <a:rPr lang="en-US" dirty="0"/>
              <a:t>GPU = Adreno 230, Mali, power VR</a:t>
            </a:r>
          </a:p>
          <a:p>
            <a:pPr marL="0" indent="0">
              <a:buNone/>
            </a:pPr>
            <a:r>
              <a:rPr lang="en-US" dirty="0"/>
              <a:t> </a:t>
            </a:r>
          </a:p>
          <a:p>
            <a:r>
              <a:rPr lang="en-US" i="1" dirty="0"/>
              <a:t>Recommendation:</a:t>
            </a:r>
            <a:endParaRPr lang="en-US" dirty="0"/>
          </a:p>
          <a:p>
            <a:pPr marL="0" indent="0">
              <a:buNone/>
            </a:pPr>
            <a:r>
              <a:rPr lang="en-US" dirty="0"/>
              <a:t>Qualcomm 2.46GHz quad-core</a:t>
            </a:r>
          </a:p>
          <a:p>
            <a:pPr marL="0" indent="0">
              <a:buNone/>
            </a:pPr>
            <a:r>
              <a:rPr lang="en-US" dirty="0"/>
              <a:t>Clock Speed 300 MHz – 2.46 GHz</a:t>
            </a:r>
          </a:p>
          <a:p>
            <a:endParaRPr lang="en-US" dirty="0"/>
          </a:p>
          <a:p>
            <a:endParaRPr lang="en-US" dirty="0"/>
          </a:p>
        </p:txBody>
      </p:sp>
    </p:spTree>
    <p:extLst>
      <p:ext uri="{BB962C8B-B14F-4D97-AF65-F5344CB8AC3E}">
        <p14:creationId xmlns:p14="http://schemas.microsoft.com/office/powerpoint/2010/main" val="80483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4411"/>
          </a:xfrm>
        </p:spPr>
        <p:txBody>
          <a:bodyPr>
            <a:normAutofit fontScale="90000"/>
          </a:bodyPr>
          <a:lstStyle/>
          <a:p>
            <a:endParaRPr lang="en-US" dirty="0"/>
          </a:p>
        </p:txBody>
      </p:sp>
      <p:sp>
        <p:nvSpPr>
          <p:cNvPr id="3" name="Content Placeholder 2"/>
          <p:cNvSpPr>
            <a:spLocks noGrp="1"/>
          </p:cNvSpPr>
          <p:nvPr>
            <p:ph idx="1"/>
          </p:nvPr>
        </p:nvSpPr>
        <p:spPr>
          <a:xfrm>
            <a:off x="838200" y="1188720"/>
            <a:ext cx="10515600" cy="4988243"/>
          </a:xfrm>
        </p:spPr>
        <p:txBody>
          <a:bodyPr>
            <a:normAutofit lnSpcReduction="10000"/>
          </a:bodyPr>
          <a:lstStyle/>
          <a:p>
            <a:r>
              <a:rPr lang="en-US" b="1" dirty="0"/>
              <a:t>Communication Interface</a:t>
            </a:r>
            <a:endParaRPr lang="en-US" dirty="0"/>
          </a:p>
          <a:p>
            <a:pPr marL="0" indent="0">
              <a:buNone/>
            </a:pPr>
            <a:r>
              <a:rPr lang="en-US" dirty="0" smtClean="0"/>
              <a:t>Graphic User Interface (GUI)</a:t>
            </a:r>
          </a:p>
          <a:p>
            <a:r>
              <a:rPr lang="en-US" b="1" dirty="0"/>
              <a:t>Constraints</a:t>
            </a:r>
            <a:endParaRPr lang="en-US" dirty="0"/>
          </a:p>
          <a:p>
            <a:pPr marL="0" lvl="0" indent="0">
              <a:buNone/>
            </a:pPr>
            <a:r>
              <a:rPr lang="en-US" dirty="0"/>
              <a:t>GUI is only in English</a:t>
            </a:r>
          </a:p>
          <a:p>
            <a:pPr marL="0" lvl="0" indent="0">
              <a:buNone/>
            </a:pPr>
            <a:r>
              <a:rPr lang="en-US" dirty="0"/>
              <a:t>Optional Login</a:t>
            </a:r>
          </a:p>
          <a:p>
            <a:r>
              <a:rPr lang="en-US" b="1" dirty="0"/>
              <a:t>Software system attributes</a:t>
            </a:r>
            <a:endParaRPr lang="en-US" dirty="0"/>
          </a:p>
          <a:p>
            <a:pPr marL="0" indent="0">
              <a:buNone/>
            </a:pPr>
            <a:r>
              <a:rPr lang="en-US" i="1" dirty="0"/>
              <a:t>Reliability:</a:t>
            </a:r>
            <a:endParaRPr lang="en-US" dirty="0"/>
          </a:p>
          <a:p>
            <a:pPr marL="0" indent="0">
              <a:buNone/>
            </a:pPr>
            <a:r>
              <a:rPr lang="en-US" dirty="0"/>
              <a:t>Minimal system crashes.</a:t>
            </a:r>
          </a:p>
          <a:p>
            <a:pPr marL="0" indent="0">
              <a:buNone/>
            </a:pPr>
            <a:r>
              <a:rPr lang="en-US" i="1" dirty="0"/>
              <a:t>Maintainability:</a:t>
            </a:r>
            <a:endParaRPr lang="en-US" dirty="0"/>
          </a:p>
          <a:p>
            <a:pPr marL="0" indent="0">
              <a:buNone/>
            </a:pPr>
            <a:r>
              <a:rPr lang="en-US" dirty="0"/>
              <a:t>Regular bug fixes.</a:t>
            </a:r>
          </a:p>
          <a:p>
            <a:pPr marL="0" indent="0">
              <a:buNone/>
            </a:pPr>
            <a:endParaRPr lang="en-US" dirty="0" smtClean="0"/>
          </a:p>
        </p:txBody>
      </p:sp>
    </p:spTree>
    <p:extLst>
      <p:ext uri="{BB962C8B-B14F-4D97-AF65-F5344CB8AC3E}">
        <p14:creationId xmlns:p14="http://schemas.microsoft.com/office/powerpoint/2010/main" val="245884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563"/>
          </a:xfrm>
        </p:spPr>
        <p:txBody>
          <a:bodyPr>
            <a:normAutofit fontScale="90000"/>
          </a:bodyPr>
          <a:lstStyle/>
          <a:p>
            <a:r>
              <a:rPr lang="en-US" sz="3200" b="1" dirty="0" smtClean="0"/>
              <a:t>Questionnaire</a:t>
            </a:r>
            <a:br>
              <a:rPr lang="en-US" sz="3200" b="1" dirty="0" smtClean="0"/>
            </a:br>
            <a:endParaRPr lang="en-US" sz="3200" b="1" dirty="0"/>
          </a:p>
        </p:txBody>
      </p:sp>
      <p:sp>
        <p:nvSpPr>
          <p:cNvPr id="3" name="Content Placeholder 2"/>
          <p:cNvSpPr>
            <a:spLocks noGrp="1"/>
          </p:cNvSpPr>
          <p:nvPr>
            <p:ph idx="1"/>
          </p:nvPr>
        </p:nvSpPr>
        <p:spPr>
          <a:xfrm>
            <a:off x="838200" y="1389888"/>
            <a:ext cx="10515600" cy="5212080"/>
          </a:xfrm>
        </p:spPr>
        <p:txBody>
          <a:bodyPr/>
          <a:lstStyle/>
          <a:p>
            <a:r>
              <a:rPr lang="en-US" dirty="0" smtClean="0"/>
              <a:t>The group did a verbal questionnaire in which the idea of NumberMan was shared to find out the opinions and expectations of customers about the game.</a:t>
            </a:r>
          </a:p>
          <a:p>
            <a:r>
              <a:rPr lang="en-US" dirty="0" smtClean="0"/>
              <a:t>The data retrieved from our questionnaire shows that:</a:t>
            </a:r>
          </a:p>
          <a:p>
            <a:pPr marL="0" indent="0">
              <a:buNone/>
            </a:pPr>
            <a:r>
              <a:rPr lang="en-US" dirty="0" smtClean="0"/>
              <a:t>	1. In every group of five high school students, an average of four have approved of the game</a:t>
            </a:r>
          </a:p>
          <a:p>
            <a:pPr marL="0" indent="0">
              <a:buNone/>
            </a:pPr>
            <a:r>
              <a:rPr lang="en-US" dirty="0"/>
              <a:t>	</a:t>
            </a:r>
            <a:r>
              <a:rPr lang="en-US" dirty="0" smtClean="0"/>
              <a:t>2. In every group of ten people(general public), an average of eight gave approval of the game </a:t>
            </a:r>
          </a:p>
          <a:p>
            <a:pPr marL="0" indent="0">
              <a:buNone/>
            </a:pPr>
            <a:r>
              <a:rPr lang="en-US" dirty="0" smtClean="0"/>
              <a:t>This indicates that the idea of NumberMan is a good one to implement.</a:t>
            </a:r>
          </a:p>
          <a:p>
            <a:pPr marL="0" indent="0">
              <a:buNone/>
            </a:pPr>
            <a:endParaRPr lang="en-US" dirty="0"/>
          </a:p>
          <a:p>
            <a:pPr marL="0" indent="0">
              <a:buNone/>
            </a:pPr>
            <a:r>
              <a:rPr lang="en-US" dirty="0" smtClean="0"/>
              <a:t>Below is a picture of the group doing a verbal questionnaire</a:t>
            </a:r>
          </a:p>
          <a:p>
            <a:pPr marL="0" indent="0">
              <a:buNone/>
            </a:pPr>
            <a:endParaRPr lang="en-US" dirty="0"/>
          </a:p>
        </p:txBody>
      </p:sp>
    </p:spTree>
    <p:extLst>
      <p:ext uri="{BB962C8B-B14F-4D97-AF65-F5344CB8AC3E}">
        <p14:creationId xmlns:p14="http://schemas.microsoft.com/office/powerpoint/2010/main" val="2013482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569</TotalTime>
  <Words>744</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Symbol</vt:lpstr>
      <vt:lpstr>TimesNewRoman</vt:lpstr>
      <vt:lpstr>Wingdings</vt:lpstr>
      <vt:lpstr>Office Theme</vt:lpstr>
      <vt:lpstr>SOFTECH</vt:lpstr>
      <vt:lpstr>INTRODUCTION</vt:lpstr>
      <vt:lpstr>Number Man (Game description)</vt:lpstr>
      <vt:lpstr>Requirement</vt:lpstr>
      <vt:lpstr>PowerPoint Presentation</vt:lpstr>
      <vt:lpstr>Software Interface </vt:lpstr>
      <vt:lpstr>Hardware Interface </vt:lpstr>
      <vt:lpstr>PowerPoint Presentation</vt:lpstr>
      <vt:lpstr>Questionnaire </vt:lpstr>
      <vt:lpstr>PowerPoint Presentation</vt:lpstr>
      <vt:lpstr>DESIGN AND MODELING</vt:lpstr>
      <vt:lpstr>Modeling</vt:lpstr>
      <vt:lpstr>First prototype</vt:lpstr>
      <vt:lpstr>Estimations  </vt:lpstr>
      <vt:lpstr>PowerPoint Presentation</vt:lpstr>
      <vt:lpstr>FINANCIAL BUDGET</vt:lpstr>
      <vt:lpstr>EXPENSES</vt:lpstr>
      <vt:lpstr>MEETING DOCUMENTATIONS</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SOFTECH</dc:title>
  <dc:creator>PHILIPO</dc:creator>
  <cp:lastModifiedBy>PHILIPO</cp:lastModifiedBy>
  <cp:revision>47</cp:revision>
  <dcterms:created xsi:type="dcterms:W3CDTF">2017-04-11T18:36:20Z</dcterms:created>
  <dcterms:modified xsi:type="dcterms:W3CDTF">2017-04-24T10:03:24Z</dcterms:modified>
</cp:coreProperties>
</file>