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74" r:id="rId5"/>
  </p:sldMasterIdLst>
  <p:notesMasterIdLst>
    <p:notesMasterId r:id="rId15"/>
  </p:notesMasterIdLst>
  <p:sldIdLst>
    <p:sldId id="283" r:id="rId6"/>
    <p:sldId id="269" r:id="rId7"/>
    <p:sldId id="284" r:id="rId8"/>
    <p:sldId id="285" r:id="rId9"/>
    <p:sldId id="276" r:id="rId10"/>
    <p:sldId id="286" r:id="rId11"/>
    <p:sldId id="287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88981" autoAdjust="0"/>
  </p:normalViewPr>
  <p:slideViewPr>
    <p:cSldViewPr>
      <p:cViewPr varScale="1">
        <p:scale>
          <a:sx n="104" d="100"/>
          <a:sy n="104" d="100"/>
        </p:scale>
        <p:origin x="-18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CA30-2ED5-41C4-A072-F195EC56C9D7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E218-9473-4E4E-BA13-22C19D9987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Softlite staff and contractors have been involved in numerous large scale projects over the last ten years or so including some of the more notable ones as below:</a:t>
            </a:r>
          </a:p>
          <a:p>
            <a:pPr marL="230188" indent="-230188">
              <a:buFont typeface="Arial" pitchFamily="34" charset="0"/>
              <a:buChar char="•"/>
            </a:pPr>
            <a:endParaRPr lang="en-US" dirty="0" smtClean="0"/>
          </a:p>
          <a:p>
            <a:pPr marL="230188" indent="-230188">
              <a:buFont typeface="Arial" pitchFamily="34" charset="0"/>
              <a:buChar char="•"/>
            </a:pPr>
            <a:r>
              <a:rPr lang="en-US" dirty="0" err="1" smtClean="0"/>
              <a:t>Forex</a:t>
            </a:r>
            <a:r>
              <a:rPr lang="en-US" dirty="0" smtClean="0"/>
              <a:t> Point-of-Sale solution for Master Currency using a hybrid of Open Source and Microsoft technologies.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Product Life Cycle Management system for New York based apparel manufacturer.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Merchandise Returns System for Foschini.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Business Intelligence solution for non-governmental organisation (ARK, now called </a:t>
            </a:r>
            <a:r>
              <a:rPr lang="en-US" dirty="0" err="1" smtClean="0"/>
              <a:t>Kheth</a:t>
            </a:r>
            <a:r>
              <a:rPr lang="en-US" dirty="0" smtClean="0"/>
              <a:t>’ </a:t>
            </a:r>
            <a:r>
              <a:rPr lang="en-US" dirty="0" err="1" smtClean="0"/>
              <a:t>Impilo</a:t>
            </a:r>
            <a:r>
              <a:rPr lang="en-US" dirty="0" smtClean="0"/>
              <a:t>), involved in HIV/AIDS prevention </a:t>
            </a:r>
            <a:r>
              <a:rPr lang="en-US" dirty="0" err="1" smtClean="0"/>
              <a:t>programmes</a:t>
            </a:r>
            <a:r>
              <a:rPr lang="en-US" dirty="0" smtClean="0"/>
              <a:t>. Clinic databases were collated and consolidated into a warehouse solution to report on the </a:t>
            </a:r>
            <a:r>
              <a:rPr lang="en-US" dirty="0" err="1" smtClean="0"/>
              <a:t>programmes</a:t>
            </a:r>
            <a:r>
              <a:rPr lang="en-US" dirty="0" smtClean="0"/>
              <a:t> in the various provinces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Online recruitment applications for TMP Worldwide (UK).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Image Archiving Solution for Touchline Media using Open Source technology (Java-based).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Online Assessment and Certification System for Fair Trade in Tourism South Africa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Financial Survey and reporting system for Sustainable Capital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dirty="0" smtClean="0"/>
              <a:t>Consultant to Global Vision IT on </a:t>
            </a:r>
            <a:r>
              <a:rPr lang="en-US" dirty="0" err="1" smtClean="0"/>
              <a:t>Forex</a:t>
            </a:r>
            <a:r>
              <a:rPr lang="en-US" dirty="0" smtClean="0"/>
              <a:t> Point-of-Sale System for Master Currency.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7E218-9473-4E4E-BA13-22C19D9987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logo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75218"/>
            <a:ext cx="19431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3.wdp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facebook.com/album.php?profile=1&amp;id=668741115" TargetMode="External"/><Relationship Id="rId11" Type="http://schemas.microsoft.com/office/2007/relationships/hdphoto" Target="../media/hdphoto2.wdp"/><Relationship Id="rId5" Type="http://schemas.openxmlformats.org/officeDocument/2006/relationships/image" Target="../media/image9.jpeg"/><Relationship Id="rId10" Type="http://schemas.openxmlformats.org/officeDocument/2006/relationships/image" Target="../media/image12.png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681913" cy="4191000"/>
          </a:xfrm>
        </p:spPr>
        <p:txBody>
          <a:bodyPr/>
          <a:lstStyle/>
          <a:p>
            <a:pPr algn="ctr"/>
            <a:r>
              <a:rPr lang="en-US" sz="11500" dirty="0" smtClean="0"/>
              <a:t>Sport Club</a:t>
            </a:r>
            <a:br>
              <a:rPr lang="en-US" sz="11500" dirty="0" smtClean="0"/>
            </a:br>
            <a:r>
              <a:rPr lang="en-US" sz="11500" dirty="0" smtClean="0"/>
              <a:t>System</a:t>
            </a:r>
            <a:endParaRPr lang="en-US" sz="1150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AlternateGothic2 BT" panose="020B06080202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4495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Code Name: </a:t>
            </a:r>
            <a:r>
              <a:rPr lang="en-US" sz="3600" dirty="0" err="1" smtClean="0"/>
              <a:t>ClubZone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4977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533400"/>
            <a:ext cx="7043208" cy="863302"/>
          </a:xfrm>
        </p:spPr>
        <p:txBody>
          <a:bodyPr/>
          <a:lstStyle/>
          <a:p>
            <a:r>
              <a:rPr lang="en-US" dirty="0" smtClean="0"/>
              <a:t>Presentation Content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1513107"/>
            <a:ext cx="7238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History and Background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Ownership of the Product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The Team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Project Information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err="1" smtClean="0"/>
              <a:t>Commercialisation</a:t>
            </a:r>
            <a:endParaRPr lang="en-US" sz="2800" dirty="0" smtClean="0"/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Financial Information (sources, share price)</a:t>
            </a:r>
          </a:p>
          <a:p>
            <a:pPr marL="230188" indent="-230188">
              <a:buFont typeface="Arial" pitchFamily="34" charset="0"/>
              <a:buChar char="•"/>
            </a:pPr>
            <a:endParaRPr lang="en-US" sz="2800" dirty="0"/>
          </a:p>
          <a:p>
            <a:pPr marL="230188" indent="-230188">
              <a:buFont typeface="Arial" pitchFamily="34" charset="0"/>
              <a:buChar char="•"/>
            </a:pPr>
            <a:r>
              <a:rPr lang="en-US" sz="2800" b="1" dirty="0" smtClean="0"/>
              <a:t>Minimum Viable Product (MVP)</a:t>
            </a:r>
            <a:endParaRPr lang="en-US" sz="24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533400"/>
            <a:ext cx="7043208" cy="863302"/>
          </a:xfrm>
        </p:spPr>
        <p:txBody>
          <a:bodyPr/>
          <a:lstStyle/>
          <a:p>
            <a:r>
              <a:rPr lang="en-US" dirty="0" smtClean="0"/>
              <a:t>History and 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1513107"/>
            <a:ext cx="72389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Idea came about in July 2014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Combining passion for Sport and Technology/IT</a:t>
            </a:r>
          </a:p>
          <a:p>
            <a:pPr marL="230188" indent="-230188">
              <a:buFont typeface="Arial" pitchFamily="34" charset="0"/>
              <a:buChar char="•"/>
            </a:pPr>
            <a:endParaRPr lang="en-US" sz="2800" dirty="0"/>
          </a:p>
          <a:p>
            <a:pPr marL="230188" indent="-230188">
              <a:buFont typeface="Arial" pitchFamily="34" charset="0"/>
              <a:buChar char="•"/>
            </a:pPr>
            <a:r>
              <a:rPr lang="en-US" sz="2800" b="1" dirty="0" smtClean="0"/>
              <a:t>Early Aims: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ZA" sz="2400" dirty="0" smtClean="0"/>
              <a:t>Enable </a:t>
            </a:r>
            <a:r>
              <a:rPr lang="en-ZA" sz="2400" dirty="0"/>
              <a:t>any club anywhere to participate in managing day-to-day club </a:t>
            </a:r>
            <a:r>
              <a:rPr lang="en-ZA" sz="2400" dirty="0" smtClean="0"/>
              <a:t>operations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400" dirty="0"/>
              <a:t>SaaS Offering within the Sport </a:t>
            </a:r>
            <a:r>
              <a:rPr lang="en-US" sz="2400" dirty="0" smtClean="0"/>
              <a:t>Sector via the Web and later mobile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400" dirty="0" smtClean="0"/>
              <a:t>Establish a good first impression with the Go-To-Market launch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400" dirty="0" smtClean="0"/>
              <a:t>Design with “going global” in mind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400" dirty="0" smtClean="0"/>
              <a:t>Integrate into various social media platforms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008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533400"/>
            <a:ext cx="7043208" cy="863302"/>
          </a:xfrm>
        </p:spPr>
        <p:txBody>
          <a:bodyPr/>
          <a:lstStyle/>
          <a:p>
            <a:r>
              <a:rPr lang="en-US" dirty="0" smtClean="0"/>
              <a:t>Ownership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80284"/>
              </p:ext>
            </p:extLst>
          </p:nvPr>
        </p:nvGraphicFramePr>
        <p:xfrm>
          <a:off x="1066800" y="2057400"/>
          <a:ext cx="6858000" cy="2243932"/>
        </p:xfrm>
        <a:graphic>
          <a:graphicData uri="http://schemas.openxmlformats.org/drawingml/2006/table">
            <a:tbl>
              <a:tblPr firstRow="1" firstCol="1" bandRow="1"/>
              <a:tblGrid>
                <a:gridCol w="4663440"/>
                <a:gridCol w="2194560"/>
              </a:tblGrid>
              <a:tr h="560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Softlite Software Development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55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Anneta Frederiksen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10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Shaun van Den Berg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15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9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Prospective Funding Partner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2400" dirty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20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272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42962" y="609600"/>
            <a:ext cx="30480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056" name="Picture 8" descr="http://www.softlite.co.za/images/stories/people/s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00200"/>
            <a:ext cx="1143000" cy="1419226"/>
          </a:xfrm>
          <a:prstGeom prst="rect">
            <a:avLst/>
          </a:prstGeom>
          <a:noFill/>
        </p:spPr>
      </p:pic>
      <p:pic>
        <p:nvPicPr>
          <p:cNvPr id="2060" name="Picture 12" descr="http://www.softlite.co.za/images/stories/people/shau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711357"/>
            <a:ext cx="1143000" cy="1419226"/>
          </a:xfrm>
          <a:prstGeom prst="rect">
            <a:avLst/>
          </a:prstGeom>
          <a:noFill/>
        </p:spPr>
      </p:pic>
      <p:pic>
        <p:nvPicPr>
          <p:cNvPr id="2062" name="Picture 14" descr="http://www.softlite.co.za/images/stories/people/gug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3697069"/>
            <a:ext cx="1143000" cy="1428750"/>
          </a:xfrm>
          <a:prstGeom prst="rect">
            <a:avLst/>
          </a:prstGeom>
          <a:noFill/>
        </p:spPr>
      </p:pic>
      <p:pic>
        <p:nvPicPr>
          <p:cNvPr id="2064" name="Picture 16" descr="Lucy-Ann Whyt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 l="10526" r="5263"/>
          <a:stretch>
            <a:fillRect/>
          </a:stretch>
        </p:blipFill>
        <p:spPr bwMode="auto">
          <a:xfrm>
            <a:off x="5359397" y="3697069"/>
            <a:ext cx="1143000" cy="1447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62000" y="2971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Yusuf Groenewald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2971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Sue Roberts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514486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Anneta Frederiksen</a:t>
            </a:r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514486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Gugulethu</a:t>
            </a:r>
          </a:p>
          <a:p>
            <a:r>
              <a:rPr lang="en-US" sz="1200" dirty="0" smtClean="0"/>
              <a:t>Ntombela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366962" y="5134271"/>
            <a:ext cx="115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Shaun van den Berg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83197" y="514487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Lucy-Ann White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3152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Product Owner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315537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Architect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53734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Business Analyst </a:t>
            </a:r>
            <a:r>
              <a:rPr lang="en-US" sz="1200" dirty="0" smtClean="0">
                <a:solidFill>
                  <a:srgbClr val="FFFF00"/>
                </a:solidFill>
              </a:rPr>
              <a:t>/ Marketing &amp; Communications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0" y="55258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Developer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6962" y="55680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Technical Lead / Developer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3671" y="537707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Quality Assurance / Tester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4100" name="AutoShape 4" descr="data:image/jpg;base64,/9j/4AAQSkZJRgABAQAAAQABAAD/2wBDAAkGBwgHBgkIBwgKCgkLDRYPDQwMDRsUFRAWIB0iIiAdHx8kKDQsJCYxJx8fLT0tMTU3Ojo6Iys/RD84QzQ5Ojf/2wBDAQoKCg0MDRoPDxo3JR8lNzc3Nzc3Nzc3Nzc3Nzc3Nzc3Nzc3Nzc3Nzc3Nzc3Nzc3Nzc3Nzc3Nzc3Nzc3Nzc3Nzf/wAARCABKAEoDASIAAhEBAxEB/8QAGwAAAgMBAQEAAAAAAAAAAAAAAwUBAgYEBwD/xAA0EAACAQMDAgQCBwkAAAAAAAABAgMABBEFEiExQQYTIlFhcQcUI1KBwfAVMjM0cpGhsdH/xAAYAQADAQEAAAAAAAAAAAAAAAABAgMABP/EAB0RAAMBAQEAAwEAAAAAAAAAAAABEQIhMQMSIjL/2gAMAwEAAhEDEQA/AETA0NhmullobLRopyOmaPZx4H41O3NEW31CVQtjEoA6ySdB8h3rUDOtEoqrWeuRrds+PrMbEeyj/VCTxFeWMwj1GFHU87l4P6/CmWk/BXlo1O2pC1WxuYL6BZraQOh7jsa6QlGi0GEqdlFCVO2moaKWWqFa6StUK8VzPRQDFHvkAJAGeSabtdW1rDmSdQoHvWc1m1luIoxESMN6sHoKpd2EgsoIGbdcFcsT056Clbo2VQ1zcQXDu9vJv71ldcDtIGfkdjT200mS2iA35fOSQf8AFcmvQYs2AXLEjgUctZ1weVA/At08WrG3GTHMhyPYjnNehbawHhOxls9VguLghVPpCjrz0r0Mira0rw59ZaKYqMVc1FCgFpFQV4ohqDioUqAfKgsMZHPPvSmW8ubi5+2XuMH2P/KZ3ys1u3lnByMn4UklxM5Ec0obuXNBdKfH4OJ3yAQRn3pRdku4Bwee9FWQqu1myV7+9cUs4eXA/vQS6VQ50OzFzeibepWIguAeAe351qSKU+F4Fh0zzFHMzlycfIflTUnmnRy/Jr7aKkVWrE1TNOmJBfmoJr5AXYKoJJOAB3rWWuhWVtbh7xfMkx6tx4B7gCpfWlTI7d4K+4xSHVrG905kNwgCyZKHuR8q9TtrOGeVWhgjhiBwpwMt8vesd9JiSfXbOTB8sjYPxPFMswfK6YZ5ZpDwCB8a1HgjwvJrt0ZJgVsIT9q/Tefuilelaa2o3awg7EX1SyY4Vf1wK9Y0XWdFsLSLT7dXt40GBvHU+5PvTS+D6TSiIvtJSK3KwKFCD0gdBgdBSF4pVjEjRsEPfFbK8dXs5HiYPlTgjoc1EFsIrVInUEBcEGg0RaMOzYqu4U08RaY9rG11ZQtLEOXjT95fiB3rJft/T+9xg9wRyKyQIafwvZmW6Nw6fZoBgkcE1oJ0N0zF2KQJ1PXPwolkAunxBQAPKj4H9NVm/lIB2Lc/GmXEOkch0yaWWK9EzxmIHy0HbjFA1S3husxavCCCvpde3x+BrRnrislqhJu5MknnvW9GTrjFkFjFaRtFZ+rcxLPtxu9qGYTv2RIXkPsKaxAfVScc+9M/DqJtZtq5x1xVP5XCteS2lWI021R5ppDI4y0OfT8sU185IovMuXwzc471wJ6tVAbkbjwaBcktqRDHI3dDS+kX+jvW5M/8OI7fvGlsmmac0jM1paFiSSSgphfemOMLwD1A70DA9q0BD//Z"/>
          <p:cNvSpPr>
            <a:spLocks noChangeAspect="1" noChangeArrowheads="1"/>
          </p:cNvSpPr>
          <p:nvPr/>
        </p:nvSpPr>
        <p:spPr bwMode="auto">
          <a:xfrm>
            <a:off x="155575" y="-334963"/>
            <a:ext cx="704850" cy="704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/>
        </p:blipFill>
        <p:spPr bwMode="auto">
          <a:xfrm>
            <a:off x="3852862" y="1600200"/>
            <a:ext cx="1120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762388" y="2971463"/>
            <a:ext cx="1952612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Granville Moralie</a:t>
            </a:r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263" b="10059"/>
          <a:stretch/>
        </p:blipFill>
        <p:spPr bwMode="auto">
          <a:xfrm>
            <a:off x="838201" y="3697070"/>
            <a:ext cx="114299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776666" y="3148783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Investor</a:t>
            </a:r>
            <a:endParaRPr lang="en-US" sz="1200" dirty="0">
              <a:solidFill>
                <a:srgbClr val="FFFF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6" y="1600201"/>
            <a:ext cx="1146606" cy="14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533400"/>
            <a:ext cx="7043208" cy="863302"/>
          </a:xfrm>
        </p:spPr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1513107"/>
            <a:ext cx="7238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Product Name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Product Characteristics &amp; Innovation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Functional Characteristics (Features/Modules)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Total Estimated Budget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Milestone Activity Breakdown for MVP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Patents and Rights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Standards and Specifications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Development and Hosting Plan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Social Investment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54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533400"/>
            <a:ext cx="7043208" cy="863302"/>
          </a:xfrm>
        </p:spPr>
        <p:txBody>
          <a:bodyPr/>
          <a:lstStyle/>
          <a:p>
            <a:r>
              <a:rPr lang="en-US" dirty="0" err="1" smtClean="0"/>
              <a:t>Commercialisation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1513107"/>
            <a:ext cx="72389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User Identification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Size of the Potential Market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Competition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Potential Customers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/>
              <a:t>Marketing Objectives and </a:t>
            </a:r>
            <a:r>
              <a:rPr lang="en-US" sz="2800" dirty="0" smtClean="0"/>
              <a:t>Strategy</a:t>
            </a:r>
          </a:p>
          <a:p>
            <a:pPr marL="687388" lvl="1" indent="-230188">
              <a:buFont typeface="Arial" pitchFamily="34" charset="0"/>
              <a:buChar char="•"/>
            </a:pPr>
            <a:r>
              <a:rPr lang="en-US" sz="2000" dirty="0" smtClean="0"/>
              <a:t>Key Actions</a:t>
            </a:r>
          </a:p>
          <a:p>
            <a:pPr marL="687388" lvl="1" indent="-230188">
              <a:buFont typeface="Arial" pitchFamily="34" charset="0"/>
              <a:buChar char="•"/>
            </a:pPr>
            <a:r>
              <a:rPr lang="en-US" sz="2000" dirty="0" smtClean="0"/>
              <a:t>Marketing Approach</a:t>
            </a:r>
          </a:p>
          <a:p>
            <a:pPr marL="687388" lvl="1" indent="-230188">
              <a:buFont typeface="Arial" pitchFamily="34" charset="0"/>
              <a:buChar char="•"/>
            </a:pPr>
            <a:r>
              <a:rPr lang="en-US" sz="2000" dirty="0" smtClean="0"/>
              <a:t>SWOT Analysis</a:t>
            </a:r>
          </a:p>
          <a:p>
            <a:pPr marL="687388" lvl="1" indent="-230188">
              <a:buFont typeface="Arial" pitchFamily="34" charset="0"/>
              <a:buChar char="•"/>
            </a:pPr>
            <a:r>
              <a:rPr lang="en-US" sz="2000" dirty="0" smtClean="0"/>
              <a:t>USP</a:t>
            </a:r>
          </a:p>
          <a:p>
            <a:pPr marL="687388" lvl="1" indent="-230188">
              <a:buFont typeface="Arial" pitchFamily="34" charset="0"/>
              <a:buChar char="•"/>
            </a:pPr>
            <a:r>
              <a:rPr lang="en-US" sz="2000" dirty="0" smtClean="0"/>
              <a:t>Overall Objectives</a:t>
            </a:r>
            <a:endParaRPr lang="en-US" sz="2000" dirty="0"/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Pricing Structure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3-Year Budget and Breakeven Analysis</a:t>
            </a:r>
          </a:p>
        </p:txBody>
      </p:sp>
    </p:spTree>
    <p:extLst>
      <p:ext uri="{BB962C8B-B14F-4D97-AF65-F5344CB8AC3E}">
        <p14:creationId xmlns:p14="http://schemas.microsoft.com/office/powerpoint/2010/main" val="55156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533400"/>
            <a:ext cx="7043208" cy="863302"/>
          </a:xfrm>
        </p:spPr>
        <p:txBody>
          <a:bodyPr/>
          <a:lstStyle/>
          <a:p>
            <a:r>
              <a:rPr lang="en-US" dirty="0"/>
              <a:t>Financial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1513107"/>
            <a:ext cx="723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Sources of Finance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49320"/>
              </p:ext>
            </p:extLst>
          </p:nvPr>
        </p:nvGraphicFramePr>
        <p:xfrm>
          <a:off x="1066800" y="2209800"/>
          <a:ext cx="7391400" cy="2242457"/>
        </p:xfrm>
        <a:graphic>
          <a:graphicData uri="http://schemas.openxmlformats.org/drawingml/2006/table">
            <a:tbl>
              <a:tblPr firstRow="1" firstCol="1" bandRow="1"/>
              <a:tblGrid>
                <a:gridCol w="1295400"/>
                <a:gridCol w="1676400"/>
                <a:gridCol w="1066800"/>
                <a:gridCol w="1066800"/>
                <a:gridCol w="1066800"/>
                <a:gridCol w="1219200"/>
              </a:tblGrid>
              <a:tr h="29391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ZA" sz="1600" b="1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Category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ZA" sz="1600" b="1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ZA" sz="1600" b="1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Year 1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ZA" sz="1600" b="1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Year 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ZA" sz="1600" b="1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Year 3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r>
                        <a:rPr lang="en-ZA" sz="1600" b="1" dirty="0">
                          <a:solidFill>
                            <a:schemeClr val="bg1"/>
                          </a:solidFill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8174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Development Budget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Cash flow, Retained Profits &amp; Shareholders’ Equity (where/if necessary)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339 216 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281 856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397 056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1 018 128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Investor Partner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20% of Overall Expenses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84 804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70 464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99 264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254 532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14"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b="1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287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>
                          <a:effectLst/>
                          <a:latin typeface="Trebuchet MS"/>
                        </a:rPr>
                        <a:t>R 424 020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352 320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R 496 320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 algn="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ZA" sz="1400" dirty="0">
                          <a:effectLst/>
                          <a:latin typeface="Trebuchet MS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1" y="4886980"/>
            <a:ext cx="723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2800" dirty="0" smtClean="0"/>
              <a:t>Share Price: approx. R12 700</a:t>
            </a:r>
          </a:p>
        </p:txBody>
      </p:sp>
    </p:spTree>
    <p:extLst>
      <p:ext uri="{BB962C8B-B14F-4D97-AF65-F5344CB8AC3E}">
        <p14:creationId xmlns:p14="http://schemas.microsoft.com/office/powerpoint/2010/main" val="1307471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7043208" cy="685800"/>
          </a:xfrm>
        </p:spPr>
        <p:txBody>
          <a:bodyPr/>
          <a:lstStyle/>
          <a:p>
            <a:r>
              <a:rPr lang="en-US" dirty="0" smtClean="0"/>
              <a:t>Minimum Viable Product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0975" y="828675"/>
            <a:ext cx="165735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Club Info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1057275"/>
            <a:ext cx="1676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Members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1040990"/>
            <a:ext cx="16764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Teams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853" y="3180748"/>
            <a:ext cx="23622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  <a:endParaRPr lang="en-US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News, Events, Announcements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5067300"/>
            <a:ext cx="17526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Newsletters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26664" y="2327480"/>
            <a:ext cx="20574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  <a:endParaRPr lang="en-US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Fixtures and Results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0023" y="4553257"/>
            <a:ext cx="2171700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  <a:endParaRPr lang="en-US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Fun &amp; Games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6172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Which modules are Paid for and which ones are free?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10400" y="2667922"/>
            <a:ext cx="17526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Fan Zone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10400" y="1061269"/>
            <a:ext cx="19050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Tournaments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600700" y="3790028"/>
            <a:ext cx="19050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Quick Find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5200650"/>
            <a:ext cx="17526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Ticketing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17017" y="3733800"/>
            <a:ext cx="19050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Action Tracker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01861" y="4828253"/>
            <a:ext cx="1828800" cy="14336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Lessons Learnt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29200" y="2180217"/>
            <a:ext cx="19050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Accounting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5800" y="1718802"/>
            <a:ext cx="2209799" cy="15015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Module: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Doc Management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8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_With_White_Cloud_Border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C8D45093-9C65-46FB-9332-B88902DC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9BEBD-6E9F-42C1-863D-C520122CBF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6F07B6-C224-4E39-9D64-BF5406040D9C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1_Blue_With_White_Cloud_Border_template_Segoe</Template>
  <TotalTime>3574</TotalTime>
  <Words>526</Words>
  <Application>Microsoft Office PowerPoint</Application>
  <PresentationFormat>On-screen Show (4:3)</PresentationFormat>
  <Paragraphs>139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1_Blue_With_White_Cloud_Border_template_Segoe</vt:lpstr>
      <vt:lpstr>White with Courier font for code slides</vt:lpstr>
      <vt:lpstr>Sport Club System</vt:lpstr>
      <vt:lpstr>Presentation Content</vt:lpstr>
      <vt:lpstr>History and Background</vt:lpstr>
      <vt:lpstr>Ownership</vt:lpstr>
      <vt:lpstr>The Team</vt:lpstr>
      <vt:lpstr>Project Information</vt:lpstr>
      <vt:lpstr>Commercialisation</vt:lpstr>
      <vt:lpstr>Financial Information</vt:lpstr>
      <vt:lpstr>Minimum Viable Product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Softlite</dc:title>
  <dc:creator>Yusuf Groenewald</dc:creator>
  <cp:lastModifiedBy>ygroenewald</cp:lastModifiedBy>
  <cp:revision>97</cp:revision>
  <dcterms:created xsi:type="dcterms:W3CDTF">2010-09-13T07:29:40Z</dcterms:created>
  <dcterms:modified xsi:type="dcterms:W3CDTF">2014-11-23T19:02:26Z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TC102867179990</vt:lpwstr>
  </property>
</Properties>
</file>