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394" r:id="rId3"/>
    <p:sldId id="500" r:id="rId4"/>
    <p:sldId id="526" r:id="rId5"/>
    <p:sldId id="519" r:id="rId6"/>
    <p:sldId id="521" r:id="rId7"/>
    <p:sldId id="522" r:id="rId8"/>
    <p:sldId id="523" r:id="rId9"/>
    <p:sldId id="527" r:id="rId10"/>
    <p:sldId id="528" r:id="rId11"/>
    <p:sldId id="529" r:id="rId12"/>
    <p:sldId id="530" r:id="rId13"/>
    <p:sldId id="524" r:id="rId14"/>
    <p:sldId id="525" r:id="rId15"/>
    <p:sldId id="518" r:id="rId16"/>
    <p:sldId id="352" r:id="rId17"/>
    <p:sldId id="393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9BFB0-2A68-4789-A0A8-AA910657877A}">
          <p14:sldIdLst>
            <p14:sldId id="394"/>
            <p14:sldId id="500"/>
            <p14:sldId id="526"/>
            <p14:sldId id="519"/>
            <p14:sldId id="521"/>
            <p14:sldId id="522"/>
            <p14:sldId id="523"/>
            <p14:sldId id="527"/>
            <p14:sldId id="528"/>
            <p14:sldId id="529"/>
            <p14:sldId id="530"/>
            <p14:sldId id="524"/>
          </p14:sldIdLst>
        </p14:section>
        <p14:section name="Conclusion" id="{CAD93B16-9430-4CD6-BD17-69844E1E5D8E}">
          <p14:sldIdLst>
            <p14:sldId id="525"/>
            <p14:sldId id="518"/>
            <p14:sldId id="352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72D4"/>
    <a:srgbClr val="E85C0E"/>
    <a:srgbClr val="6B854E"/>
    <a:srgbClr val="FBEEDC"/>
    <a:srgbClr val="F8DC9E"/>
    <a:srgbClr val="FBEEC9"/>
    <a:srgbClr val="603A14"/>
    <a:srgbClr val="BAB398"/>
    <a:srgbClr val="ADA485"/>
    <a:srgbClr val="C6C0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0" autoAdjust="0"/>
    <p:restoredTop sz="86439" autoAdjust="0"/>
  </p:normalViewPr>
  <p:slideViewPr>
    <p:cSldViewPr>
      <p:cViewPr varScale="1">
        <p:scale>
          <a:sx n="76" d="100"/>
          <a:sy n="76" d="100"/>
        </p:scale>
        <p:origin x="883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3/6/2017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7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0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968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9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rketplace.visualstudio.com/items?itemName=MadsKristensen.WebExtensionP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smartit.bg/" TargetMode="External"/><Relationship Id="rId13" Type="http://schemas.openxmlformats.org/officeDocument/2006/relationships/image" Target="../media/image17.png"/><Relationship Id="rId18" Type="http://schemas.openxmlformats.org/officeDocument/2006/relationships/hyperlink" Target="http://www.superhosting.bg/" TargetMode="External"/><Relationship Id="rId3" Type="http://schemas.openxmlformats.org/officeDocument/2006/relationships/hyperlink" Target="https://softuni.bg/courses/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hyperlink" Target="http://www.indeavr.com/" TargetMode="Externa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netpeak.bg/" TargetMode="External"/><Relationship Id="rId20" Type="http://schemas.openxmlformats.org/officeDocument/2006/relationships/hyperlink" Target="http://www.telenor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://www.softwaregroup-bg.com/" TargetMode="External"/><Relationship Id="rId19" Type="http://schemas.openxmlformats.org/officeDocument/2006/relationships/image" Target="../media/image20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://www.infragistics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owi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11471" y="554127"/>
            <a:ext cx="8798264" cy="1171552"/>
          </a:xfrm>
        </p:spPr>
        <p:txBody>
          <a:bodyPr>
            <a:normAutofit/>
          </a:bodyPr>
          <a:lstStyle/>
          <a:p>
            <a:r>
              <a:rPr lang="en-US" dirty="0"/>
              <a:t>ASP.NET MVC Introduction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84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587804">
            <a:off x="5042797" y="3592572"/>
            <a:ext cx="200542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lnSpc>
                <a:spcPct val="85000"/>
              </a:lnSpc>
              <a:defRPr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en-US" dirty="0">
                <a:effectLst/>
              </a:rPr>
              <a:t>ASP.NET </a:t>
            </a:r>
            <a:r>
              <a:rPr lang="en-US" dirty="0" smtClean="0">
                <a:effectLst/>
              </a:rPr>
              <a:t>MVC</a:t>
            </a:r>
          </a:p>
          <a:p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Introduction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 any component of the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Interface-based architecture</a:t>
            </a:r>
          </a:p>
          <a:p>
            <a:r>
              <a:rPr lang="en-US" dirty="0" smtClean="0"/>
              <a:t>Almost anything can be replaced or extended</a:t>
            </a:r>
          </a:p>
          <a:p>
            <a:pPr lvl="1"/>
            <a:r>
              <a:rPr lang="en-US" dirty="0" smtClean="0"/>
              <a:t>Model </a:t>
            </a:r>
            <a:r>
              <a:rPr lang="en-US" dirty="0"/>
              <a:t>binders </a:t>
            </a:r>
            <a:r>
              <a:rPr lang="en-US" dirty="0" smtClean="0"/>
              <a:t>(request data to </a:t>
            </a:r>
            <a:r>
              <a:rPr lang="en-US" dirty="0"/>
              <a:t>CLR objects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Action/result </a:t>
            </a:r>
            <a:r>
              <a:rPr lang="en-US" dirty="0"/>
              <a:t>filters </a:t>
            </a:r>
            <a:r>
              <a:rPr lang="en-US" dirty="0" smtClean="0"/>
              <a:t>(e.g.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OnActionExecuting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Custom action result types</a:t>
            </a:r>
          </a:p>
          <a:p>
            <a:pPr lvl="1"/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View helpers (HTML, AJAX, URL, etc.)</a:t>
            </a:r>
            <a:endParaRPr lang="en-US" dirty="0"/>
          </a:p>
          <a:p>
            <a:pPr lvl="1"/>
            <a:r>
              <a:rPr lang="en-US" dirty="0" smtClean="0"/>
              <a:t>Custom data providers (ADO.NET), etc.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REST-like URLs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/products/update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blog/posts/2013/01/28/</a:t>
            </a:r>
            <a:r>
              <a:rPr lang="en-US" sz="3000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mvc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-is-cool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Friendlier to </a:t>
            </a:r>
            <a:r>
              <a:rPr lang="en-US" dirty="0" smtClean="0"/>
              <a:t>humans</a:t>
            </a:r>
          </a:p>
          <a:p>
            <a:pPr lvl="1"/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product.aspx?catId=123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 smtClean="0"/>
              <a:t>becomes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/products/chocolate/</a:t>
            </a:r>
          </a:p>
          <a:p>
            <a:r>
              <a:rPr lang="en-US" dirty="0" smtClean="0"/>
              <a:t>Friendlier </a:t>
            </a:r>
            <a:r>
              <a:rPr lang="en-US" dirty="0"/>
              <a:t>to web </a:t>
            </a:r>
            <a:r>
              <a:rPr lang="en-US" dirty="0" smtClean="0"/>
              <a:t>crawlers</a:t>
            </a:r>
          </a:p>
          <a:p>
            <a:pPr lvl="1"/>
            <a:r>
              <a:rPr lang="en-US" sz="3000" dirty="0"/>
              <a:t>Search engine optimization (SEO)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</p:spTree>
    <p:extLst>
      <p:ext uri="{BB962C8B-B14F-4D97-AF65-F5344CB8AC3E}">
        <p14:creationId xmlns:p14="http://schemas.microsoft.com/office/powerpoint/2010/main" val="38057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2410694"/>
            <a:ext cx="9485399" cy="4283076"/>
          </a:xfrm>
        </p:spPr>
        <p:txBody>
          <a:bodyPr/>
          <a:lstStyle/>
          <a:p>
            <a:r>
              <a:rPr lang="en-US" b="1" dirty="0">
                <a:hlinkClick r:id="rId2"/>
              </a:rPr>
              <a:t>Web Extension </a:t>
            </a:r>
            <a:r>
              <a:rPr lang="en-US" b="1" dirty="0"/>
              <a:t>Pack </a:t>
            </a:r>
            <a:r>
              <a:rPr lang="en-US" b="1" dirty="0" smtClean="0"/>
              <a:t>2015 – adds a dozen of extensions that increase productivity in the development process</a:t>
            </a:r>
            <a:endParaRPr lang="en-US" b="1" dirty="0">
              <a:effectLst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Helpful Visual Studio Extensions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4114800"/>
            <a:ext cx="1104900" cy="1247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173" y="3609975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981199"/>
            <a:ext cx="11804822" cy="474027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 smtClean="0"/>
              <a:t>ASP.NET </a:t>
            </a:r>
            <a:r>
              <a:rPr lang="en-US" dirty="0" smtClean="0"/>
              <a:t>MVC is a great platform for developing Internet </a:t>
            </a:r>
            <a:r>
              <a:rPr lang="en-US" dirty="0" smtClean="0"/>
              <a:t>applications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Visual </a:t>
            </a:r>
            <a:r>
              <a:rPr lang="en-US" dirty="0" smtClean="0"/>
              <a:t>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Almost everything in ASP.NET MVC is a </a:t>
            </a:r>
            <a:r>
              <a:rPr lang="en-US" dirty="0" smtClean="0"/>
              <a:t>package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8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MVC Introduction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09376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840" y="1255208"/>
            <a:ext cx="1752140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764" y="1255208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75612" y="1276030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96235" y="1280062"/>
            <a:ext cx="1752140" cy="779159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2592" y="3700180"/>
            <a:ext cx="5540866" cy="193862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214" b="7214"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13548" y="3098209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 smtClean="0"/>
              <a:t>#CSharpWeb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Classic ASP introduced in late 1990's</a:t>
            </a:r>
          </a:p>
          <a:p>
            <a:r>
              <a:rPr lang="en-US" dirty="0"/>
              <a:t>2002 – </a:t>
            </a:r>
            <a:r>
              <a:rPr lang="en-US" dirty="0" smtClean="0"/>
              <a:t>ASP.NET 1.0 (Web Forms)</a:t>
            </a:r>
          </a:p>
          <a:p>
            <a:r>
              <a:rPr lang="en-US" dirty="0"/>
              <a:t>2008 </a:t>
            </a:r>
            <a:r>
              <a:rPr lang="en-US" dirty="0" smtClean="0"/>
              <a:t>– ASP.NET 3.5 (First version of MVC)</a:t>
            </a:r>
          </a:p>
          <a:p>
            <a:pPr lvl="1"/>
            <a:r>
              <a:rPr lang="en-US" dirty="0" smtClean="0"/>
              <a:t>Two more versions in next two years</a:t>
            </a:r>
          </a:p>
          <a:p>
            <a:r>
              <a:rPr lang="en-US" dirty="0"/>
              <a:t>2010 </a:t>
            </a:r>
            <a:r>
              <a:rPr lang="en-US" dirty="0" smtClean="0"/>
              <a:t>– ASP.NET 4 (VS 2010, MVC 2.0, Razor)</a:t>
            </a:r>
          </a:p>
          <a:p>
            <a:r>
              <a:rPr lang="en-US" dirty="0"/>
              <a:t>2012 – ASP.NET </a:t>
            </a:r>
            <a:r>
              <a:rPr lang="en-US" dirty="0" smtClean="0"/>
              <a:t>4.5 (First version of Web API, VS 2012)</a:t>
            </a:r>
          </a:p>
          <a:p>
            <a:r>
              <a:rPr lang="en-US" dirty="0"/>
              <a:t>2013 </a:t>
            </a:r>
            <a:r>
              <a:rPr lang="en-US" dirty="0" smtClean="0"/>
              <a:t>– </a:t>
            </a:r>
            <a:r>
              <a:rPr lang="en-US" dirty="0" smtClean="0"/>
              <a:t>SignalR, Bootstrap 3, Web API 2, EF6, </a:t>
            </a:r>
            <a:r>
              <a:rPr lang="en-US" dirty="0" smtClean="0">
                <a:hlinkClick r:id="rId2"/>
              </a:rPr>
              <a:t>OWIN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2015 – ASP.NET </a:t>
            </a:r>
            <a:r>
              <a:rPr lang="en-US" dirty="0" smtClean="0"/>
              <a:t>Core</a:t>
            </a:r>
            <a:r>
              <a:rPr lang="en-US" dirty="0" smtClean="0"/>
              <a:t>, Roslyn, OWIN 2.0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Web Platform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812" y="4800600"/>
            <a:ext cx="11125200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ASP.NET</a:t>
            </a:r>
            <a:endParaRPr lang="en-US" sz="7200" dirty="0"/>
          </a:p>
        </p:txBody>
      </p:sp>
      <p:sp>
        <p:nvSpPr>
          <p:cNvPr id="6" name="Rectangle 5"/>
          <p:cNvSpPr/>
          <p:nvPr/>
        </p:nvSpPr>
        <p:spPr>
          <a:xfrm>
            <a:off x="531812" y="3200400"/>
            <a:ext cx="17526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Forms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513012" y="3225098"/>
            <a:ext cx="17526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Pages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582332" y="3225098"/>
            <a:ext cx="280748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31812" y="1676400"/>
            <a:ext cx="6858000" cy="13200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Sites</a:t>
            </a:r>
            <a:endParaRPr lang="en-US" sz="6600" dirty="0"/>
          </a:p>
        </p:txBody>
      </p:sp>
      <p:sp>
        <p:nvSpPr>
          <p:cNvPr id="11" name="Rectangle 10"/>
          <p:cNvSpPr/>
          <p:nvPr/>
        </p:nvSpPr>
        <p:spPr>
          <a:xfrm>
            <a:off x="7694612" y="3225098"/>
            <a:ext cx="16764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API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9599612" y="3225098"/>
            <a:ext cx="2056186" cy="1346902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SignalR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7694611" y="1676400"/>
            <a:ext cx="3961187" cy="13447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Services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0205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Web Platform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1812" y="4800600"/>
            <a:ext cx="11125200" cy="1295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ASP.NET Core</a:t>
            </a:r>
            <a:endParaRPr lang="en-US" sz="7200" dirty="0"/>
          </a:p>
        </p:txBody>
      </p:sp>
      <p:sp>
        <p:nvSpPr>
          <p:cNvPr id="7" name="Rectangle 6"/>
          <p:cNvSpPr/>
          <p:nvPr/>
        </p:nvSpPr>
        <p:spPr>
          <a:xfrm>
            <a:off x="531812" y="3225098"/>
            <a:ext cx="33528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Pages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4113212" y="3225098"/>
            <a:ext cx="32766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MVC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31812" y="1676400"/>
            <a:ext cx="6858000" cy="13200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Sites</a:t>
            </a:r>
            <a:endParaRPr lang="en-US" sz="6600" dirty="0"/>
          </a:p>
        </p:txBody>
      </p:sp>
      <p:sp>
        <p:nvSpPr>
          <p:cNvPr id="11" name="Rectangle 10"/>
          <p:cNvSpPr/>
          <p:nvPr/>
        </p:nvSpPr>
        <p:spPr>
          <a:xfrm>
            <a:off x="7694612" y="3225098"/>
            <a:ext cx="1676400" cy="1371600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Web API</a:t>
            </a:r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9599612" y="3225098"/>
            <a:ext cx="2056186" cy="1346902"/>
          </a:xfrm>
          <a:prstGeom prst="rect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SignalR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7694611" y="1676400"/>
            <a:ext cx="3961187" cy="13447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/>
              <a:t>Services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6152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3998999" cy="5570355"/>
          </a:xfrm>
        </p:spPr>
        <p:txBody>
          <a:bodyPr/>
          <a:lstStyle/>
          <a:p>
            <a:r>
              <a:rPr lang="en-US" dirty="0" smtClean="0"/>
              <a:t>Requires Windows</a:t>
            </a:r>
          </a:p>
          <a:p>
            <a:r>
              <a:rPr lang="en-US" dirty="0" smtClean="0"/>
              <a:t>Web Forms, Web Pages, MVC</a:t>
            </a:r>
          </a:p>
          <a:p>
            <a:r>
              <a:rPr lang="en-US" dirty="0" smtClean="0"/>
              <a:t>.NET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		   vs 	     ASP.NET Core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4212" y="1219200"/>
            <a:ext cx="0" cy="502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5733498" y="1151121"/>
            <a:ext cx="399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Cross platform </a:t>
            </a:r>
          </a:p>
          <a:p>
            <a:r>
              <a:rPr lang="en-US" dirty="0" smtClean="0"/>
              <a:t>Web Pages, MVC </a:t>
            </a:r>
          </a:p>
          <a:p>
            <a:r>
              <a:rPr lang="en-US" dirty="0" smtClean="0"/>
              <a:t>.NET Core &amp; .NET Framework </a:t>
            </a:r>
          </a:p>
          <a:p>
            <a:r>
              <a:rPr lang="en-US" dirty="0" smtClean="0"/>
              <a:t>Dependency injection out of the box</a:t>
            </a:r>
          </a:p>
        </p:txBody>
      </p:sp>
    </p:spTree>
    <p:extLst>
      <p:ext uri="{BB962C8B-B14F-4D97-AF65-F5344CB8AC3E}">
        <p14:creationId xmlns:p14="http://schemas.microsoft.com/office/powerpoint/2010/main" val="137148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449064"/>
              </p:ext>
            </p:extLst>
          </p:nvPr>
        </p:nvGraphicFramePr>
        <p:xfrm>
          <a:off x="190584" y="2133600"/>
          <a:ext cx="11804650" cy="3421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5912">
                  <a:extLst>
                    <a:ext uri="{9D8B030D-6E8A-4147-A177-3AD203B41FA5}">
                      <a16:colId xmlns:a16="http://schemas.microsoft.com/office/drawing/2014/main" val="2590884182"/>
                    </a:ext>
                  </a:extLst>
                </a:gridCol>
                <a:gridCol w="8948738">
                  <a:extLst>
                    <a:ext uri="{9D8B030D-6E8A-4147-A177-3AD203B41FA5}">
                      <a16:colId xmlns:a16="http://schemas.microsoft.com/office/drawing/2014/main" val="3885472325"/>
                    </a:ext>
                  </a:extLst>
                </a:gridCol>
              </a:tblGrid>
              <a:tr h="5345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Development style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36273"/>
                  </a:ext>
                </a:extLst>
              </a:tr>
              <a:tr h="962174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Web 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Rapid development using a rich library of controls that encapsulate HTML markup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6540"/>
                  </a:ext>
                </a:extLst>
              </a:tr>
              <a:tr h="1389806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Full control over HTML markup, code and markup separated, and easy to write tests. The best choice for mobile and single-page applications (SPA).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15241"/>
                  </a:ext>
                </a:extLst>
              </a:tr>
              <a:tr h="53454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Web 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HTML markup and your code together in the same 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60851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Development styles in Web Pages/MVC/</a:t>
            </a:r>
            <a:r>
              <a:rPr lang="en-US" sz="3200" dirty="0" err="1" smtClean="0"/>
              <a:t>WebForms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669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Runs on top of ASP.NET</a:t>
            </a:r>
          </a:p>
          <a:p>
            <a:pPr lvl="1"/>
            <a:r>
              <a:rPr lang="en-US" dirty="0"/>
              <a:t>Not a replacement for </a:t>
            </a:r>
            <a:r>
              <a:rPr lang="en-US" dirty="0" smtClean="0"/>
              <a:t>Web Forms</a:t>
            </a:r>
          </a:p>
          <a:p>
            <a:pPr lvl="1"/>
            <a:r>
              <a:rPr lang="en-US" dirty="0" smtClean="0"/>
              <a:t>Leverages the benefits of ASP.NET</a:t>
            </a:r>
            <a:endParaRPr lang="en-US" dirty="0"/>
          </a:p>
          <a:p>
            <a:r>
              <a:rPr lang="en-US" dirty="0" smtClean="0"/>
              <a:t>Embraces the Web</a:t>
            </a:r>
          </a:p>
          <a:p>
            <a:pPr lvl="1"/>
            <a:r>
              <a:rPr lang="en-US" sz="2800" dirty="0" smtClean="0"/>
              <a:t>SEO-friendly </a:t>
            </a:r>
            <a:r>
              <a:rPr lang="en-US" sz="2800" dirty="0"/>
              <a:t>URLs, HTML 5, SPA</a:t>
            </a:r>
          </a:p>
          <a:p>
            <a:pPr lvl="1"/>
            <a:r>
              <a:rPr lang="en-US" sz="2800" dirty="0"/>
              <a:t>Adopt REST concepts</a:t>
            </a:r>
            <a:endParaRPr lang="en-US" dirty="0" smtClean="0"/>
          </a:p>
          <a:p>
            <a:r>
              <a:rPr lang="en-US" dirty="0" smtClean="0"/>
              <a:t>Uses the MVC pattern</a:t>
            </a:r>
          </a:p>
          <a:p>
            <a:pPr lvl="1"/>
            <a:r>
              <a:rPr lang="en-US" sz="2800" dirty="0"/>
              <a:t>Conventions and Guidance</a:t>
            </a:r>
          </a:p>
          <a:p>
            <a:pPr lvl="1"/>
            <a:r>
              <a:rPr lang="en-US" sz="2800" dirty="0"/>
              <a:t>Separation of concerns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</a:t>
            </a:r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3505200"/>
            <a:ext cx="2876550" cy="28765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634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Tight control over markup</a:t>
            </a:r>
          </a:p>
          <a:p>
            <a:r>
              <a:rPr lang="en-US" dirty="0" smtClean="0"/>
              <a:t>Testable</a:t>
            </a:r>
          </a:p>
          <a:p>
            <a:r>
              <a:rPr lang="en-US" dirty="0"/>
              <a:t>Loosely coupled and </a:t>
            </a:r>
            <a:r>
              <a:rPr lang="en-US" dirty="0" smtClean="0"/>
              <a:t>extensible</a:t>
            </a:r>
          </a:p>
          <a:p>
            <a:r>
              <a:rPr lang="en-US" dirty="0" smtClean="0"/>
              <a:t>Convention over configuration</a:t>
            </a:r>
          </a:p>
          <a:p>
            <a:r>
              <a:rPr lang="en-US" dirty="0" smtClean="0"/>
              <a:t>Razor view engine</a:t>
            </a:r>
          </a:p>
          <a:p>
            <a:pPr lvl="1"/>
            <a:r>
              <a:rPr lang="en-US" dirty="0" smtClean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smtClean="0"/>
              <a:t>IntelliSense</a:t>
            </a:r>
            <a:r>
              <a:rPr lang="en-US" dirty="0"/>
              <a:t>, </a:t>
            </a:r>
            <a:r>
              <a:rPr lang="en-US" dirty="0" smtClean="0"/>
              <a:t>integrated in Visual Studio</a:t>
            </a:r>
            <a:endParaRPr lang="en-US" dirty="0"/>
          </a:p>
          <a:p>
            <a:r>
              <a:rPr lang="en-US" dirty="0" smtClean="0"/>
              <a:t>Reuse of current skills (C#, EF, </a:t>
            </a:r>
            <a:r>
              <a:rPr lang="en-US" dirty="0" smtClean="0"/>
              <a:t>LINQ, etc.)</a:t>
            </a:r>
            <a:endParaRPr lang="en-US" dirty="0" smtClean="0"/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</a:t>
            </a:r>
            <a:r>
              <a:rPr lang="en-US" dirty="0" smtClean="0"/>
              <a:t>MVC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4681</TotalTime>
  <Words>618</Words>
  <Application>Microsoft Office PowerPoint</Application>
  <PresentationFormat>Custom</PresentationFormat>
  <Paragraphs>134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16x9</vt:lpstr>
      <vt:lpstr>ASP.NET MVC Introduction </vt:lpstr>
      <vt:lpstr>Have a Question?</vt:lpstr>
      <vt:lpstr>ASP.NET History</vt:lpstr>
      <vt:lpstr>Microsoft Web Platform </vt:lpstr>
      <vt:lpstr>Microsoft Web Platform </vt:lpstr>
      <vt:lpstr>ASP.NET      vs       ASP.NET Core</vt:lpstr>
      <vt:lpstr>Development styles in Web Pages/MVC/WebForms</vt:lpstr>
      <vt:lpstr>ASP.NET MVC</vt:lpstr>
      <vt:lpstr>ASP.NET MVC (2)</vt:lpstr>
      <vt:lpstr>Extensible</vt:lpstr>
      <vt:lpstr>Clean URLs</vt:lpstr>
      <vt:lpstr>Helpful Visual Studio Extensions </vt:lpstr>
      <vt:lpstr>Summary</vt:lpstr>
      <vt:lpstr>ASP.NET MVC Introduction </vt:lpstr>
      <vt:lpstr>License</vt:lpstr>
      <vt:lpstr>Free Trainings @ Software University</vt:lpstr>
    </vt:vector>
  </TitlesOfParts>
  <Manager>Svetlin Nakov</Manager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 Basics - State Management</dc:title>
  <dc:subject>Java, Bootstrap, Cookies, Sessions</dc:subject>
  <dc:creator>Software University Foundation</dc:creator>
  <cp:keywords>Java, Bootstrap, Cookies, Sessions</cp:keywords>
  <dc:description>https://softuni.bg/courses/java-web-development-basics</dc:description>
  <cp:lastModifiedBy>Божидар Гевечано</cp:lastModifiedBy>
  <cp:revision>195</cp:revision>
  <dcterms:created xsi:type="dcterms:W3CDTF">2014-01-02T17:00:34Z</dcterms:created>
  <dcterms:modified xsi:type="dcterms:W3CDTF">2017-03-06T15:53:42Z</dcterms:modified>
  <cp:category>Java, Bootstrap, Cookies, Sessions</cp:category>
  <dc:language>English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