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394" r:id="rId3"/>
    <p:sldId id="500" r:id="rId4"/>
    <p:sldId id="581" r:id="rId5"/>
    <p:sldId id="582" r:id="rId6"/>
    <p:sldId id="583" r:id="rId7"/>
    <p:sldId id="586" r:id="rId8"/>
    <p:sldId id="600" r:id="rId9"/>
    <p:sldId id="601" r:id="rId10"/>
    <p:sldId id="603" r:id="rId11"/>
    <p:sldId id="619" r:id="rId12"/>
    <p:sldId id="620" r:id="rId13"/>
    <p:sldId id="622" r:id="rId14"/>
    <p:sldId id="621" r:id="rId15"/>
    <p:sldId id="623" r:id="rId16"/>
    <p:sldId id="624" r:id="rId17"/>
    <p:sldId id="625" r:id="rId18"/>
    <p:sldId id="626" r:id="rId19"/>
    <p:sldId id="627" r:id="rId20"/>
    <p:sldId id="628" r:id="rId21"/>
    <p:sldId id="630" r:id="rId22"/>
    <p:sldId id="632" r:id="rId23"/>
    <p:sldId id="518" r:id="rId24"/>
    <p:sldId id="352" r:id="rId25"/>
    <p:sldId id="393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500"/>
            <p14:sldId id="581"/>
            <p14:sldId id="582"/>
            <p14:sldId id="583"/>
            <p14:sldId id="586"/>
            <p14:sldId id="600"/>
            <p14:sldId id="601"/>
            <p14:sldId id="603"/>
            <p14:sldId id="619"/>
            <p14:sldId id="620"/>
            <p14:sldId id="622"/>
            <p14:sldId id="621"/>
            <p14:sldId id="623"/>
            <p14:sldId id="624"/>
            <p14:sldId id="625"/>
            <p14:sldId id="626"/>
            <p14:sldId id="627"/>
            <p14:sldId id="628"/>
            <p14:sldId id="630"/>
            <p14:sldId id="632"/>
          </p14:sldIdLst>
        </p14:section>
        <p14:section name="Conclusion" id="{CAD93B16-9430-4CD6-BD17-69844E1E5D8E}">
          <p14:sldIdLst>
            <p14:sldId id="51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AA72D4"/>
    <a:srgbClr val="E85C0E"/>
    <a:srgbClr val="6B854E"/>
    <a:srgbClr val="FBEEDC"/>
    <a:srgbClr val="F8DC9E"/>
    <a:srgbClr val="FBEEC9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0" autoAdjust="0"/>
    <p:restoredTop sz="93775" autoAdjust="0"/>
  </p:normalViewPr>
  <p:slideViewPr>
    <p:cSldViewPr>
      <p:cViewPr varScale="1">
        <p:scale>
          <a:sx n="88" d="100"/>
          <a:sy n="88" d="100"/>
        </p:scale>
        <p:origin x="437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system.web.http.results(v=vs.118)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fragistics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/>
          </a:bodyPr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 dirty="0"/>
              <a:t>Unit Testing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5158695" y="3592572"/>
            <a:ext cx="177362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>
                <a:effectLst/>
              </a:rPr>
              <a:t>ASP.NET </a:t>
            </a:r>
          </a:p>
          <a:p>
            <a:r>
              <a:rPr lang="en-US" dirty="0">
                <a:effectLst/>
              </a:rPr>
              <a:t>Unit Testing</a:t>
            </a:r>
            <a:endParaRPr lang="en-US" dirty="0"/>
          </a:p>
        </p:txBody>
      </p:sp>
      <p:pic>
        <p:nvPicPr>
          <p:cNvPr id="16" name="Picture 2" descr="http://iconinfolinks.com/wp-content/uploads/2011/11/Testing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71" y="4229146"/>
            <a:ext cx="3040690" cy="2024232"/>
          </a:xfrm>
          <a:prstGeom prst="roundRect">
            <a:avLst>
              <a:gd name="adj" fmla="val 250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88681" y="1629864"/>
            <a:ext cx="8151812" cy="712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</a:rPr>
              <a:t>Unit </a:t>
            </a:r>
            <a:r>
              <a:rPr lang="en-US" sz="4000" spc="200" dirty="0" smtClean="0">
                <a:solidFill>
                  <a:srgbClr val="F0A22E"/>
                </a:solidFill>
              </a:rPr>
              <a:t>Testing</a:t>
            </a:r>
            <a:r>
              <a:rPr lang="en-US" sz="4000" spc="200" dirty="0">
                <a:solidFill>
                  <a:srgbClr val="F0A22E"/>
                </a:solidFill>
              </a:rPr>
              <a:t> </a:t>
            </a:r>
            <a:r>
              <a:rPr lang="en-US" sz="4000" spc="200" dirty="0" smtClean="0">
                <a:solidFill>
                  <a:srgbClr val="F0A22E"/>
                </a:solidFill>
              </a:rPr>
              <a:t>Web API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28800"/>
            <a:ext cx="11804822" cy="4892676"/>
          </a:xfrm>
        </p:spPr>
        <p:txBody>
          <a:bodyPr/>
          <a:lstStyle/>
          <a:p>
            <a:r>
              <a:rPr lang="en-US" dirty="0" smtClean="0"/>
              <a:t>In our controllers we return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IHttpActionResult</a:t>
            </a:r>
            <a:r>
              <a:rPr lang="en-US" dirty="0" smtClean="0"/>
              <a:t> which can give us information about the returned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StatusCode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ViewModel.</a:t>
            </a:r>
          </a:p>
          <a:p>
            <a:r>
              <a:rPr lang="en-US" dirty="0"/>
              <a:t>In the unit test we can handle this in </a:t>
            </a:r>
            <a:r>
              <a:rPr lang="en-US" dirty="0" smtClean="0"/>
              <a:t>by receiving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HttpResult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System.Web.Http.Results.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400" dirty="0"/>
              <a:t>From it we can extract the response and even check response header if needed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returned status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4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negotiated content result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52" y="1600200"/>
            <a:ext cx="109002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3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smtClean="0"/>
              <a:t>status code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600200"/>
            <a:ext cx="935955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752600"/>
            <a:ext cx="11804822" cy="4968876"/>
          </a:xfrm>
        </p:spPr>
        <p:txBody>
          <a:bodyPr/>
          <a:lstStyle/>
          <a:p>
            <a:r>
              <a:rPr lang="en-US" dirty="0" smtClean="0"/>
              <a:t>Since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ModelState.IsValid</a:t>
            </a:r>
            <a:r>
              <a:rPr lang="en-US" dirty="0" smtClean="0"/>
              <a:t> is called when the application is binding our request parameters to a binding object, we cannot have an adequate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ModelState</a:t>
            </a:r>
            <a:r>
              <a:rPr lang="en-US" dirty="0" smtClean="0"/>
              <a:t> while testing. Therefore we have 2 options:</a:t>
            </a:r>
          </a:p>
          <a:p>
            <a:pPr lvl="1"/>
            <a:r>
              <a:rPr lang="en-US" dirty="0" smtClean="0"/>
              <a:t>Trust that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ModelState</a:t>
            </a:r>
            <a:r>
              <a:rPr lang="en-US" dirty="0" smtClean="0"/>
              <a:t> validation works correctly and not test it</a:t>
            </a:r>
          </a:p>
          <a:p>
            <a:pPr lvl="1"/>
            <a:r>
              <a:rPr lang="en-US" dirty="0" smtClean="0"/>
              <a:t>Call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Validate</a:t>
            </a:r>
            <a:r>
              <a:rPr lang="en-US" dirty="0" smtClean="0"/>
              <a:t> method of the controller explicitly in the unit test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Model State Validation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6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02276"/>
          </a:xfrm>
        </p:spPr>
        <p:txBody>
          <a:bodyPr/>
          <a:lstStyle/>
          <a:p>
            <a:r>
              <a:rPr lang="en-US" dirty="0" smtClean="0"/>
              <a:t>Here the Car name should has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MinLenght</a:t>
            </a:r>
            <a:r>
              <a:rPr lang="en-US" dirty="0" smtClean="0"/>
              <a:t> of 3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 State </a:t>
            </a:r>
            <a:r>
              <a:rPr lang="en-US" dirty="0" smtClean="0"/>
              <a:t>Validation (Example)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2018153"/>
            <a:ext cx="7986713" cy="450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2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you need to create an interface for the current </a:t>
            </a:r>
            <a:r>
              <a:rPr lang="en-US" dirty="0" err="1" smtClean="0"/>
              <a:t>DBContext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</a:t>
            </a:r>
            <a:r>
              <a:rPr lang="en-US" dirty="0" smtClean="0"/>
              <a:t>the DbSet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7236" y="1752600"/>
            <a:ext cx="10671176" cy="5896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public class FakeDbSet&lt;T&gt; : </a:t>
            </a:r>
            <a:r>
              <a:rPr lang="en-US" sz="2400" dirty="0" err="1"/>
              <a:t>DbSet</a:t>
            </a:r>
            <a:r>
              <a:rPr lang="en-US" sz="2400" dirty="0"/>
              <a:t>&lt;T&gt;, IEnumerable&lt;T&gt;, IQueryable where T : class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private HashSet&lt;T&gt; set;</a:t>
            </a:r>
          </a:p>
          <a:p>
            <a:pPr marL="0" indent="0">
              <a:buNone/>
            </a:pPr>
            <a:r>
              <a:rPr lang="en-US" sz="2400" dirty="0"/>
              <a:t>        private IQueryable _query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public FakeDbSet()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        this.set = new HashSet&lt;T&gt;();</a:t>
            </a:r>
          </a:p>
          <a:p>
            <a:pPr marL="0" indent="0">
              <a:buNone/>
            </a:pPr>
            <a:r>
              <a:rPr lang="en-US" sz="2400" dirty="0" smtClean="0"/>
              <a:t>            this._query = this.set.AsQueryable();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fr-FR" sz="2400" dirty="0"/>
              <a:t>        </a:t>
            </a:r>
            <a:endParaRPr lang="en-US" sz="24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5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the </a:t>
            </a:r>
            <a:r>
              <a:rPr lang="en-US" dirty="0" smtClean="0"/>
              <a:t>DbSet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141387"/>
            <a:ext cx="1067117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 smtClean="0"/>
              <a:t>	    public </a:t>
            </a:r>
            <a:r>
              <a:rPr lang="fr-FR" sz="2400" dirty="0"/>
              <a:t>override T </a:t>
            </a:r>
            <a:r>
              <a:rPr lang="fr-FR" sz="2400" dirty="0" err="1"/>
              <a:t>Add</a:t>
            </a:r>
            <a:r>
              <a:rPr lang="fr-FR" sz="2400" dirty="0"/>
              <a:t>(T entity)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this.set.Add</a:t>
            </a:r>
            <a:r>
              <a:rPr lang="en-US" sz="2400" dirty="0"/>
              <a:t>(entity);</a:t>
            </a:r>
          </a:p>
          <a:p>
            <a:pPr marL="0" indent="0">
              <a:buNone/>
            </a:pPr>
            <a:r>
              <a:rPr lang="en-US" sz="2400" dirty="0"/>
              <a:t>            return entity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       }</a:t>
            </a:r>
          </a:p>
          <a:p>
            <a:pPr marL="0" indent="0">
              <a:buNone/>
            </a:pPr>
            <a:r>
              <a:rPr lang="fr-FR" sz="2400" dirty="0" smtClean="0"/>
              <a:t>        </a:t>
            </a:r>
            <a:r>
              <a:rPr lang="fr-FR" sz="2400" dirty="0"/>
              <a:t>public override T Remove(T entity)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this.set.Remove(entity);</a:t>
            </a:r>
          </a:p>
          <a:p>
            <a:pPr marL="0" indent="0">
              <a:buNone/>
            </a:pPr>
            <a:r>
              <a:rPr lang="en-US" sz="2400" dirty="0"/>
              <a:t>            return entity;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}</a:t>
            </a:r>
            <a:endParaRPr lang="en-US" sz="24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6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the </a:t>
            </a:r>
            <a:r>
              <a:rPr lang="en-US" dirty="0" smtClean="0"/>
              <a:t>DbSet (3)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141387"/>
            <a:ext cx="10671176" cy="47974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 System.Linq.Expressions.Expression IQueryable.Expression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get { return this._query.Expression; }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IQueryProvider IQueryable.Provider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get { return </a:t>
            </a:r>
            <a:r>
              <a:rPr lang="en-US" sz="2400" dirty="0" err="1"/>
              <a:t>this._query.Provider</a:t>
            </a:r>
            <a:r>
              <a:rPr lang="en-US" sz="2400" dirty="0"/>
              <a:t>; }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  <a:endParaRPr lang="en-US" sz="24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the </a:t>
            </a:r>
            <a:r>
              <a:rPr lang="en-US" dirty="0" smtClean="0"/>
              <a:t>DbSet (4)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141387"/>
            <a:ext cx="10671176" cy="47974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System.Collections.IEnumerator System.Collections.IEnumerable.GetEnumerator()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return this.set.GetEnumerator();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IEnumerator&lt;T&gt; IEnumerable&lt;T&gt;.GetEnumerator()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return this.set.GetEnumerator();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  <a:endParaRPr lang="en-US" sz="24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8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the DbContex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3048000"/>
            <a:ext cx="10671176" cy="3172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public interface INewsContext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DbSet&lt;News&gt; News { get;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int SaveChanges();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  <a:endParaRPr lang="en-US" sz="24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201" y="1622507"/>
            <a:ext cx="10733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will need an interface for the database, because we would like to inject it and mock it in the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415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the DbContex</a:t>
            </a:r>
            <a:r>
              <a:rPr lang="bg-BG" dirty="0" smtClean="0"/>
              <a:t> </a:t>
            </a:r>
            <a:r>
              <a:rPr lang="en-US" dirty="0" smtClean="0"/>
              <a:t>(2)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5217" y="2449540"/>
            <a:ext cx="10671176" cy="42719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 public class FakeNewsContext : </a:t>
            </a:r>
            <a:r>
              <a:rPr lang="en-US" sz="2400" dirty="0" smtClean="0"/>
              <a:t>INewsContext</a:t>
            </a:r>
          </a:p>
          <a:p>
            <a:pPr marL="0" indent="0">
              <a:buNone/>
            </a:pPr>
            <a:r>
              <a:rPr lang="en-US" sz="2400" dirty="0"/>
              <a:t>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public FakeNewsContext</a:t>
            </a:r>
            <a:r>
              <a:rPr lang="en-US" sz="2400" dirty="0" smtClean="0"/>
              <a:t>()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/>
              <a:t>{</a:t>
            </a:r>
            <a:r>
              <a:rPr lang="en-US" sz="2400" dirty="0" smtClean="0"/>
              <a:t>    </a:t>
            </a:r>
            <a:r>
              <a:rPr lang="en-US" sz="2400" dirty="0"/>
              <a:t>this.News = new FakeNewsDbSet</a:t>
            </a:r>
            <a:r>
              <a:rPr lang="en-US" sz="2400" dirty="0" smtClean="0"/>
              <a:t>(); }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public DbSet&lt;News&gt; News { get; }</a:t>
            </a:r>
          </a:p>
          <a:p>
            <a:pPr marL="0" indent="0">
              <a:buNone/>
            </a:pPr>
            <a:r>
              <a:rPr lang="en-US" sz="2400" dirty="0"/>
              <a:t>        public int SaveChanges</a:t>
            </a:r>
            <a:r>
              <a:rPr lang="en-US" sz="2400" dirty="0" smtClean="0"/>
              <a:t>() { return </a:t>
            </a:r>
            <a:r>
              <a:rPr lang="en-US" sz="2400" dirty="0"/>
              <a:t>0</a:t>
            </a:r>
            <a:r>
              <a:rPr lang="en-US" sz="2400" dirty="0" smtClean="0"/>
              <a:t>;  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  <a:endParaRPr lang="en-US" sz="24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206" y="1371600"/>
            <a:ext cx="10733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Next implement that interface in the original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DbContext</a:t>
            </a:r>
            <a:r>
              <a:rPr lang="en-US" sz="2800" dirty="0" smtClean="0"/>
              <a:t> and in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FakeDbContext</a:t>
            </a:r>
            <a:r>
              <a:rPr lang="en-US" sz="2800" dirty="0" smtClean="0"/>
              <a:t>, using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FakeDbSet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the DbContex</a:t>
            </a:r>
            <a:r>
              <a:rPr lang="bg-BG" dirty="0" smtClean="0"/>
              <a:t> </a:t>
            </a:r>
            <a:r>
              <a:rPr lang="en-US" dirty="0" smtClean="0"/>
              <a:t>(3)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5217" y="2080465"/>
            <a:ext cx="10671176" cy="10218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public Service(INewsContext context</a:t>
            </a:r>
            <a:r>
              <a:rPr lang="en-US" sz="2400" dirty="0" smtClean="0"/>
              <a:t>)  { this.Context </a:t>
            </a:r>
            <a:r>
              <a:rPr lang="en-US" sz="2400" dirty="0"/>
              <a:t>= context</a:t>
            </a:r>
            <a:r>
              <a:rPr lang="en-US" sz="2400" dirty="0" smtClean="0"/>
              <a:t>; }</a:t>
            </a:r>
          </a:p>
          <a:p>
            <a:pPr marL="0" indent="0">
              <a:buNone/>
            </a:pPr>
            <a:r>
              <a:rPr lang="en-US" sz="2400" dirty="0" smtClean="0"/>
              <a:t>protected INewsContext Context { get; }</a:t>
            </a:r>
            <a:endParaRPr lang="en-US" sz="1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206" y="1371600"/>
            <a:ext cx="10733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we can easily </a:t>
            </a:r>
            <a:r>
              <a:rPr lang="en-US" sz="2800" dirty="0" smtClean="0"/>
              <a:t>Inject the original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DbContext</a:t>
            </a:r>
            <a:r>
              <a:rPr lang="en-US" sz="2800" dirty="0" smtClean="0"/>
              <a:t> in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Service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3206" y="4572000"/>
            <a:ext cx="10671176" cy="10218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FakeNewsContext context = new FakeNewsContext();  </a:t>
            </a:r>
          </a:p>
          <a:p>
            <a:pPr marL="0" indent="0">
              <a:buNone/>
            </a:pPr>
            <a:r>
              <a:rPr lang="en-US" sz="2400" dirty="0" smtClean="0"/>
              <a:t>NewsController </a:t>
            </a:r>
            <a:r>
              <a:rPr lang="en-US" sz="2400" dirty="0"/>
              <a:t>controller = new </a:t>
            </a:r>
            <a:r>
              <a:rPr lang="en-US" sz="2400" dirty="0" smtClean="0"/>
              <a:t>NewsController(new </a:t>
            </a:r>
            <a:r>
              <a:rPr lang="en-US" sz="2400" dirty="0"/>
              <a:t>NewsService(context));</a:t>
            </a:r>
            <a:endParaRPr lang="en-US" sz="24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206" y="3405935"/>
            <a:ext cx="10733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And also we can put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fake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implementation</a:t>
            </a:r>
            <a:r>
              <a:rPr lang="en-US" sz="2800" dirty="0" smtClean="0"/>
              <a:t> of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DbContext</a:t>
            </a:r>
            <a:r>
              <a:rPr lang="en-US" sz="2800" dirty="0" smtClean="0"/>
              <a:t> when instantiating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service</a:t>
            </a:r>
            <a:r>
              <a:rPr lang="en-US" sz="2800" dirty="0" smtClean="0"/>
              <a:t> in the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Unit test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Ways to Test a Web Service</a:t>
            </a:r>
          </a:p>
          <a:p>
            <a:pPr lvl="1"/>
            <a:r>
              <a:rPr lang="en-US" dirty="0"/>
              <a:t>Unit Testing </a:t>
            </a:r>
            <a:endParaRPr lang="en-US" dirty="0" smtClean="0"/>
          </a:p>
          <a:p>
            <a:pPr lvl="1"/>
            <a:r>
              <a:rPr lang="en-US" dirty="0" smtClean="0"/>
              <a:t>Testing </a:t>
            </a:r>
            <a:r>
              <a:rPr lang="en-US" dirty="0"/>
              <a:t>the Web Service Layers</a:t>
            </a:r>
          </a:p>
          <a:p>
            <a:pPr lvl="1"/>
            <a:r>
              <a:rPr lang="en-US" dirty="0"/>
              <a:t>Unit Testing the Data Layer</a:t>
            </a:r>
          </a:p>
          <a:p>
            <a:pPr lvl="1"/>
            <a:r>
              <a:rPr lang="en-US" dirty="0"/>
              <a:t>Unit Testing the Repositories Layer</a:t>
            </a:r>
          </a:p>
          <a:p>
            <a:pPr lvl="1"/>
            <a:r>
              <a:rPr lang="en-US" dirty="0"/>
              <a:t>Unit Testing the Services (Controllers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5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/>
              <a:t>Web Service 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84" y="1937190"/>
            <a:ext cx="5691928" cy="3015810"/>
          </a:xfrm>
          <a:prstGeom prst="roundRect">
            <a:avLst>
              <a:gd name="adj" fmla="val 2186"/>
            </a:avLst>
          </a:prstGeom>
        </p:spPr>
      </p:pic>
      <p:pic>
        <p:nvPicPr>
          <p:cNvPr id="2054" name="Picture 6" descr="http://www.himumsaiddad.com/Content/img/qa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098632"/>
            <a:ext cx="2105025" cy="210502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904676" y="1201958"/>
            <a:ext cx="2996170" cy="2944674"/>
            <a:chOff x="904676" y="865326"/>
            <a:chExt cx="2996170" cy="294467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2052" name="Picture 4" descr="http://pixabay.com/static/uploads/photo/2013/10/01/16/55/magnifying-glass-189254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676" y="865326"/>
              <a:ext cx="2996170" cy="2944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523809">
              <a:off x="2262617" y="1522124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45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unit testing </a:t>
            </a:r>
            <a:r>
              <a:rPr lang="en-US" dirty="0"/>
              <a:t>is much like a regular unit testing</a:t>
            </a:r>
          </a:p>
          <a:p>
            <a:pPr lvl="1"/>
            <a:r>
              <a:rPr lang="en-US" dirty="0"/>
              <a:t>Writing test methods to test classes and their methods</a:t>
            </a:r>
          </a:p>
          <a:p>
            <a:r>
              <a:rPr lang="en-US" dirty="0"/>
              <a:t>A REST service is build from many more components</a:t>
            </a:r>
          </a:p>
          <a:p>
            <a:pPr lvl="1"/>
            <a:r>
              <a:rPr lang="en-US" dirty="0"/>
              <a:t>Data objects (POCO, data access logic)</a:t>
            </a:r>
          </a:p>
          <a:p>
            <a:pPr lvl="1"/>
            <a:r>
              <a:rPr lang="en-US" dirty="0"/>
              <a:t>HTTP status codes</a:t>
            </a:r>
          </a:p>
          <a:p>
            <a:pPr lvl="1"/>
            <a:r>
              <a:rPr lang="en-US" dirty="0"/>
              <a:t>HTTP response objects</a:t>
            </a:r>
          </a:p>
          <a:p>
            <a:pPr lvl="1"/>
            <a:r>
              <a:rPr lang="en-US" dirty="0"/>
              <a:t>Media types, JSON, XML</a:t>
            </a:r>
          </a:p>
          <a:p>
            <a:pPr lvl="1"/>
            <a:r>
              <a:rPr lang="en-US" dirty="0"/>
              <a:t>Access permissions, 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Unit 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4552645"/>
            <a:ext cx="3020158" cy="1600200"/>
          </a:xfrm>
          <a:prstGeom prst="roundRect">
            <a:avLst>
              <a:gd name="adj" fmla="val 3021"/>
            </a:avLst>
          </a:prstGeom>
        </p:spPr>
      </p:pic>
      <p:grpSp>
        <p:nvGrpSpPr>
          <p:cNvPr id="2" name="Group 1"/>
          <p:cNvGrpSpPr/>
          <p:nvPr/>
        </p:nvGrpSpPr>
        <p:grpSpPr>
          <a:xfrm>
            <a:off x="6704012" y="4114800"/>
            <a:ext cx="1894579" cy="1862016"/>
            <a:chOff x="6704012" y="4114800"/>
            <a:chExt cx="1894579" cy="1862016"/>
          </a:xfrm>
        </p:grpSpPr>
        <p:pic>
          <p:nvPicPr>
            <p:cNvPr id="7" name="Picture 4" descr="http://pixabay.com/static/uploads/photo/2013/10/01/16/55/magnifying-glass-189254_64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012" y="4114800"/>
              <a:ext cx="1894579" cy="1862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271829">
              <a:off x="7523677" y="4488523"/>
              <a:ext cx="10574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2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2209800"/>
            <a:ext cx="11804822" cy="4511676"/>
          </a:xfrm>
        </p:spPr>
        <p:txBody>
          <a:bodyPr>
            <a:normAutofit/>
          </a:bodyPr>
          <a:lstStyle/>
          <a:p>
            <a:r>
              <a:rPr lang="en-US" dirty="0"/>
              <a:t>Levels of Web service testing:</a:t>
            </a:r>
          </a:p>
          <a:p>
            <a:pPr lvl="1"/>
            <a:r>
              <a:rPr lang="en-US" dirty="0"/>
              <a:t>Write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unit tests </a:t>
            </a:r>
            <a:r>
              <a:rPr lang="en-US" dirty="0"/>
              <a:t>to test the C# classes / logic</a:t>
            </a:r>
          </a:p>
          <a:p>
            <a:pPr lvl="2"/>
            <a:r>
              <a:rPr lang="en-US" dirty="0"/>
              <a:t>Test all objects, their constructors, properties and methods</a:t>
            </a:r>
          </a:p>
          <a:p>
            <a:pPr lvl="2"/>
            <a:r>
              <a:rPr lang="en-US" dirty="0"/>
              <a:t>Test the data access layer and repositories (CRUD operations)</a:t>
            </a:r>
          </a:p>
          <a:p>
            <a:pPr lvl="2"/>
            <a:r>
              <a:rPr lang="en-US" dirty="0"/>
              <a:t>Test the services / controllers (mock the database operations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 Unit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6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24401"/>
            <a:ext cx="9296400" cy="1631902"/>
          </a:xfrm>
        </p:spPr>
        <p:txBody>
          <a:bodyPr/>
          <a:lstStyle/>
          <a:p>
            <a:r>
              <a:rPr lang="en-US" dirty="0"/>
              <a:t>Unit Testing the Service Layer (Web API Controllers)</a:t>
            </a:r>
          </a:p>
        </p:txBody>
      </p:sp>
      <p:pic>
        <p:nvPicPr>
          <p:cNvPr id="9218" name="Picture 2" descr="http://www.theanswerpage.com/images/icons/aesthetica/png/128x128/database_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14478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betasite.paymentchex.com/wp-content/uploads/2014/06/Bpms_building-block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397" y="1120585"/>
            <a:ext cx="2994215" cy="299421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627812" y="1143000"/>
            <a:ext cx="2971800" cy="2971800"/>
            <a:chOff x="8272178" y="3124200"/>
            <a:chExt cx="2971800" cy="2971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2178" y="3124200"/>
              <a:ext cx="2971800" cy="29718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 rot="20269778">
              <a:off x="8521098" y="3793927"/>
              <a:ext cx="13452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38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the Service Layer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524000"/>
            <a:ext cx="11804822" cy="5197476"/>
          </a:xfrm>
        </p:spPr>
        <p:txBody>
          <a:bodyPr/>
          <a:lstStyle/>
          <a:p>
            <a:r>
              <a:rPr lang="en-US" dirty="0"/>
              <a:t>Testing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service layer </a:t>
            </a:r>
            <a:r>
              <a:rPr lang="en-US" dirty="0"/>
              <a:t>actually means</a:t>
            </a:r>
          </a:p>
          <a:p>
            <a:pPr lvl="1"/>
            <a:r>
              <a:rPr lang="en-US" dirty="0"/>
              <a:t>Testing the Web API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dirty="0"/>
              <a:t> and the REST API</a:t>
            </a:r>
          </a:p>
          <a:p>
            <a:r>
              <a:rPr lang="en-US" dirty="0"/>
              <a:t>Two main things to test:</a:t>
            </a:r>
          </a:p>
          <a:p>
            <a:pPr lvl="1"/>
            <a:r>
              <a:rPr lang="en-US" dirty="0"/>
              <a:t>Test if the controllers work correctly as C# classes</a:t>
            </a:r>
          </a:p>
          <a:p>
            <a:pPr lvl="2"/>
            <a:r>
              <a:rPr lang="en-US" dirty="0"/>
              <a:t>Using mocking or fake repositories to avoid database operations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if the endpoints of the REST services return data correctly</a:t>
            </a:r>
          </a:p>
          <a:p>
            <a:pPr lvl="2"/>
            <a:r>
              <a:rPr lang="en-US" dirty="0"/>
              <a:t>Check the HTTP status code and the returned content (JSON / XML)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3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600200"/>
            <a:ext cx="11804822" cy="5121276"/>
          </a:xfrm>
        </p:spPr>
        <p:txBody>
          <a:bodyPr/>
          <a:lstStyle/>
          <a:p>
            <a:r>
              <a:rPr lang="en-US" dirty="0"/>
              <a:t>Repositories may be faked (mocked)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use a mocking framework like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Moq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FakeItEasy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JustMock</a:t>
            </a:r>
            <a:r>
              <a:rPr lang="en-US" dirty="0"/>
              <a:t>, …</a:t>
            </a:r>
          </a:p>
          <a:p>
            <a:r>
              <a:rPr lang="en-US" dirty="0"/>
              <a:t>Mocking the repositories</a:t>
            </a:r>
          </a:p>
          <a:p>
            <a:pPr lvl="1"/>
            <a:r>
              <a:rPr lang="en-US" dirty="0"/>
              <a:t>Separates the controller testing from the data store testing</a:t>
            </a:r>
          </a:p>
          <a:p>
            <a:pPr lvl="1"/>
            <a:r>
              <a:rPr lang="en-US" dirty="0"/>
              <a:t>Mocked tests run faster, but catch less bugs</a:t>
            </a:r>
          </a:p>
          <a:p>
            <a:r>
              <a:rPr lang="en-US" dirty="0"/>
              <a:t>Integration tests (without mocks)</a:t>
            </a:r>
          </a:p>
          <a:p>
            <a:pPr lvl="1"/>
            <a:r>
              <a:rPr lang="en-US" dirty="0"/>
              <a:t>More complex, run slower, but catch more problems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108420"/>
            <a:ext cx="9577597" cy="1110780"/>
          </a:xfrm>
        </p:spPr>
        <p:txBody>
          <a:bodyPr>
            <a:normAutofit/>
          </a:bodyPr>
          <a:lstStyle/>
          <a:p>
            <a:r>
              <a:rPr lang="en-US" sz="3800" dirty="0"/>
              <a:t>Unit Testing Controllers with Fake Repositories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6980</TotalTime>
  <Words>906</Words>
  <Application>Microsoft Office PowerPoint</Application>
  <PresentationFormat>Custom</PresentationFormat>
  <Paragraphs>176</Paragraphs>
  <Slides>24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ASP.NET Unit Testing</vt:lpstr>
      <vt:lpstr>Have a Question?</vt:lpstr>
      <vt:lpstr>Table of Contents</vt:lpstr>
      <vt:lpstr>Web Service Testing</vt:lpstr>
      <vt:lpstr>Web Service Unit Testing</vt:lpstr>
      <vt:lpstr>WS Unit Testing</vt:lpstr>
      <vt:lpstr>Unit Testing the Service Layer (Web API Controllers)</vt:lpstr>
      <vt:lpstr>Unit Testing the Service Layer</vt:lpstr>
      <vt:lpstr>Unit Testing Controllers with Fake Repositories</vt:lpstr>
      <vt:lpstr>Testing the returned status code </vt:lpstr>
      <vt:lpstr>Testing negotiated content result</vt:lpstr>
      <vt:lpstr>Testing status code</vt:lpstr>
      <vt:lpstr>Testing Model State Validation </vt:lpstr>
      <vt:lpstr>Testing Model State Validation (Example)</vt:lpstr>
      <vt:lpstr>Mocking the DbSet</vt:lpstr>
      <vt:lpstr>Mocking the DbSet (2)</vt:lpstr>
      <vt:lpstr>Mocking the DbSet (3)</vt:lpstr>
      <vt:lpstr>Mocking the DbSet (4)</vt:lpstr>
      <vt:lpstr>Mocking the DbContex</vt:lpstr>
      <vt:lpstr>Mocking the DbContex (2) </vt:lpstr>
      <vt:lpstr>Mocking the DbContex (3) </vt:lpstr>
      <vt:lpstr>ASP.NET Unit Testing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 Basics - State Management</dc:title>
  <dc:subject>Java, Bootstrap, Cookies, Sessions</dc:subject>
  <dc:creator>Software University Foundation</dc:creator>
  <cp:keywords>Java, Bootstrap, Cookies, Sessions</cp:keywords>
  <dc:description>https://softuni.bg/courses/java-web-development-basics</dc:description>
  <cp:lastModifiedBy>Божидар Гевечано</cp:lastModifiedBy>
  <cp:revision>276</cp:revision>
  <dcterms:created xsi:type="dcterms:W3CDTF">2014-01-02T17:00:34Z</dcterms:created>
  <dcterms:modified xsi:type="dcterms:W3CDTF">2017-04-18T10:22:21Z</dcterms:modified>
  <cp:category>Java, Bootstrap, Cookies, Sessions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