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46"/>
  </p:notesMasterIdLst>
  <p:handoutMasterIdLst>
    <p:handoutMasterId r:id="rId47"/>
  </p:handoutMasterIdLst>
  <p:sldIdLst>
    <p:sldId id="394" r:id="rId4"/>
    <p:sldId id="423" r:id="rId5"/>
    <p:sldId id="485" r:id="rId6"/>
    <p:sldId id="484" r:id="rId7"/>
    <p:sldId id="494" r:id="rId8"/>
    <p:sldId id="496" r:id="rId9"/>
    <p:sldId id="497" r:id="rId10"/>
    <p:sldId id="498" r:id="rId11"/>
    <p:sldId id="424" r:id="rId12"/>
    <p:sldId id="425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430" r:id="rId29"/>
    <p:sldId id="431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477" r:id="rId42"/>
    <p:sldId id="493" r:id="rId43"/>
    <p:sldId id="478" r:id="rId44"/>
    <p:sldId id="393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FF98"/>
    <a:srgbClr val="F9F0AB"/>
    <a:srgbClr val="F9E6AB"/>
    <a:srgbClr val="F9FAAB"/>
    <a:srgbClr val="767691"/>
    <a:srgbClr val="7676A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 autoAdjust="0"/>
  </p:normalViewPr>
  <p:slideViewPr>
    <p:cSldViewPr>
      <p:cViewPr varScale="1">
        <p:scale>
          <a:sx n="74" d="100"/>
          <a:sy n="74" d="100"/>
        </p:scale>
        <p:origin x="-510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2/18/2016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C800-527C-48C6-9E1D-0DF98F736630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736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23D46-FE71-4750-A545-10D210E8D4D7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199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orefx/blob/master/src/System.Linq/src/System/Linq/SelectMany.c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fx/tree/master/src/System.Linq/src/System/Lin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50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46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advanced-csharp" TargetMode="External"/><Relationship Id="rId10" Type="http://schemas.openxmlformats.org/officeDocument/2006/relationships/image" Target="../media/image45.png"/><Relationship Id="rId19" Type="http://schemas.openxmlformats.org/officeDocument/2006/relationships/image" Target="../media/image49.png"/><Relationship Id="rId4" Type="http://schemas.openxmlformats.org/officeDocument/2006/relationships/image" Target="../media/image4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orefx/blob/master/src/System.Linq/src/System/Linq/Count.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orefx/blob/master/src/System.Linq/src/System/Linq/First.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09600"/>
            <a:ext cx="7986499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768501"/>
            <a:ext cx="7986499" cy="1275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Data Aggregation and Nested </a:t>
            </a:r>
            <a:r>
              <a:rPr lang="en-US" dirty="0"/>
              <a:t>Q</a:t>
            </a:r>
            <a:r>
              <a:rPr lang="en-US" dirty="0" smtClean="0"/>
              <a:t>ueries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C:\Documents\Courses\OOP\OOP Images\Screen Shot 2014-04-26 at 8.27.08 PM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3558" y="3886200"/>
            <a:ext cx="5365417" cy="22884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ocuments\Courses\OOP\OOP Images\java-lambda-expressi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424" y="4419600"/>
            <a:ext cx="1607188" cy="160020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 bwMode="auto">
          <a:xfrm>
            <a:off x="817613" y="4465165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Ivan </a:t>
            </a:r>
            <a:r>
              <a:rPr lang="en-US" dirty="0" err="1"/>
              <a:t>Y</a:t>
            </a:r>
            <a:r>
              <a:rPr lang="en-US" dirty="0" err="1" smtClean="0"/>
              <a:t>onkov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/>
        </p:nvSpPr>
        <p:spPr bwMode="auto">
          <a:xfrm>
            <a:off x="817614" y="4935064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/>
        </p:nvSpPr>
        <p:spPr bwMode="auto">
          <a:xfrm>
            <a:off x="817613" y="5379565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/>
        </p:nvSpPr>
        <p:spPr bwMode="auto">
          <a:xfrm>
            <a:off x="817613" y="5720727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2" y="4038600"/>
            <a:ext cx="1925294" cy="21128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672948" y="3955857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grouping is a concept of aggregatio</a:t>
            </a:r>
            <a:r>
              <a:rPr lang="en-US" dirty="0" smtClean="0"/>
              <a:t>n by association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concept is available in any data manipulation tools and data storages e.g. Databases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Most of the popular  databases are using a declarative language called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SQL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Age FROM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59459"/>
              </p:ext>
            </p:extLst>
          </p:nvPr>
        </p:nvGraphicFramePr>
        <p:xfrm>
          <a:off x="1293812" y="5029200"/>
          <a:ext cx="81258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28"/>
                <a:gridCol w="2708628"/>
                <a:gridCol w="270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Pesho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Dragan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Cankov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119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Usually in the previous scenario students can be grouped by certain criteria (e.g. average age by </a:t>
            </a:r>
            <a:r>
              <a:rPr lang="en-US" dirty="0" err="1" smtClean="0"/>
              <a:t>FirstName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AVG(Age) FROM Students GROUP BY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FirstName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59946"/>
              </p:ext>
            </p:extLst>
          </p:nvPr>
        </p:nvGraphicFramePr>
        <p:xfrm>
          <a:off x="1370012" y="3581400"/>
          <a:ext cx="81258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/>
                <a:gridCol w="4062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AVG(Age)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Georgi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76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Groupin</a:t>
            </a:r>
            <a:r>
              <a:rPr lang="en-US" dirty="0" smtClean="0"/>
              <a:t>g can be applied on a data collection using the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GroupBy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extension method or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group </a:t>
            </a:r>
            <a:r>
              <a:rPr lang="en-US" dirty="0" smtClean="0"/>
              <a:t>keyword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After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en-US" dirty="0" smtClean="0"/>
              <a:t> keyword is the value which should be added to that particular group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</a:t>
            </a:r>
            <a:r>
              <a:rPr lang="en-US" dirty="0" smtClean="0"/>
              <a:t> clause</a:t>
            </a:r>
            <a:r>
              <a:rPr lang="en-US" dirty="0"/>
              <a:t> </a:t>
            </a:r>
            <a:r>
              <a:rPr lang="en-US" dirty="0" smtClean="0"/>
              <a:t>denotes the key (association) in which the data should be grouped 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8012" y="2514600"/>
            <a:ext cx="1074986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rom {rangeVariable} in {collection}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{value}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{key}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nto {groupVariable}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{groupVariable}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41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For instance if the task is to group collection of cities by their first letter: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After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en-US" dirty="0" smtClean="0"/>
              <a:t> keyword should be each city in that group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After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</a:t>
            </a:r>
            <a:r>
              <a:rPr lang="en-US" dirty="0" smtClean="0"/>
              <a:t>clause should be the condition (first letter of that city)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812" y="3924925"/>
            <a:ext cx="1074986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citiesByLetter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from city in cities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group city by city[0]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into citiesWithLetter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select citiesWithLetter;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90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1600199"/>
            <a:ext cx="4419600" cy="471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99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</a:t>
            </a:r>
            <a:r>
              <a:rPr lang="en-US" dirty="0" smtClean="0"/>
              <a:t>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1770845"/>
            <a:ext cx="402010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770845"/>
            <a:ext cx="4001301" cy="148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3886200"/>
            <a:ext cx="83185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</a:t>
            </a:r>
            <a:r>
              <a:rPr lang="en-US" dirty="0" smtClean="0"/>
              <a:t>(6)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2438400"/>
            <a:ext cx="1042819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002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</a:t>
            </a:r>
            <a:r>
              <a:rPr lang="en-US" dirty="0" smtClean="0"/>
              <a:t>(7)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previous code results into an enumerable collection of groups.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group consists of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char </a:t>
            </a:r>
            <a:r>
              <a:rPr lang="en-US" dirty="0" smtClean="0"/>
              <a:t>as a key (the first letter of the city)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Enumerable of strings (each city that starts with that letter)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collection can be enumerated. Each value will be a group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group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Key </a:t>
            </a:r>
            <a:r>
              <a:rPr lang="en-US" dirty="0" smtClean="0"/>
              <a:t>property – the first letter (char)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enumerated to return each city name</a:t>
            </a:r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2619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</a:t>
            </a:r>
            <a:r>
              <a:rPr lang="en-US" dirty="0" smtClean="0"/>
              <a:t>(8)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057400"/>
            <a:ext cx="1077218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00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</a:t>
            </a:r>
            <a:r>
              <a:rPr lang="en-US" dirty="0" smtClean="0"/>
              <a:t>(9)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981200"/>
            <a:ext cx="93089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205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LINQ Performance Benchmarks</a:t>
            </a:r>
            <a:endParaRPr lang="en-US" dirty="0" smtClean="0"/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Data Grouping</a:t>
            </a:r>
          </a:p>
          <a:p>
            <a:pPr marL="749246" lvl="1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Group By Clause</a:t>
            </a:r>
            <a:endParaRPr lang="en-US" dirty="0"/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Nested Queries</a:t>
            </a:r>
          </a:p>
          <a:p>
            <a:pPr marL="749246" lvl="1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Declarative</a:t>
            </a:r>
          </a:p>
          <a:p>
            <a:pPr marL="749246" lvl="1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 err="1" smtClean="0"/>
              <a:t>SelectMany</a:t>
            </a:r>
            <a:r>
              <a:rPr lang="en-US" dirty="0" smtClean="0"/>
              <a:t>()</a:t>
            </a:r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 rot="201166">
            <a:off x="4890502" y="3429000"/>
            <a:ext cx="141326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20000" b="1" dirty="0" smtClean="0">
                <a:ln w="17780" cmpd="sng">
                  <a:solidFill>
                    <a:schemeClr val="bg2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endParaRPr lang="en-US" sz="20000" b="1" dirty="0">
              <a:ln w="17780" cmpd="sng">
                <a:solidFill>
                  <a:schemeClr val="bg2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innerShdw blurRad="114300">
                  <a:prstClr val="black"/>
                </a:inn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9" name="Picture 5" descr="C:\Documents\Courses\OOP\OOP Images\Query_Manag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41" y="2004249"/>
            <a:ext cx="1716088" cy="171608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\Courses\OOP\OOP Images\dynamic_blue_lef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6750">
            <a:off x="7653737" y="797325"/>
            <a:ext cx="2176681" cy="217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09012" y="2895600"/>
            <a:ext cx="2875101" cy="31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3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</a:t>
            </a:r>
            <a:r>
              <a:rPr lang="en-US" dirty="0" smtClean="0"/>
              <a:t>(10)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Let’s make the grouping from the first slides – Average Age of Students by their first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have the following definition of a Student class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3419341"/>
            <a:ext cx="7848600" cy="30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28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</a:t>
            </a:r>
            <a:r>
              <a:rPr lang="en-US" dirty="0" smtClean="0"/>
              <a:t>(11)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And the following collection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1" y="2057400"/>
            <a:ext cx="475873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535813" y="1790699"/>
            <a:ext cx="6089822" cy="4343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Petar</a:t>
            </a:r>
            <a:r>
              <a:rPr lang="en-US" dirty="0" smtClean="0"/>
              <a:t> (22+30)/2 = 52/2 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26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Georgi</a:t>
            </a:r>
            <a:r>
              <a:rPr lang="en-US" dirty="0" smtClean="0"/>
              <a:t> (20+38)/2 = 58/2 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29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Ivan (24)/1 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24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Mimi (18+16+20)/3 = 54/3 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18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7054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</a:t>
            </a:r>
            <a:r>
              <a:rPr lang="en-US" dirty="0" smtClean="0"/>
              <a:t>(12)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need to group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Age </a:t>
            </a:r>
            <a:r>
              <a:rPr lang="en-US" dirty="0" smtClean="0"/>
              <a:t>by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FirstName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result will be key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enumerable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Age’s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Then we need to aggregate Enumerable of Ages to their Average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anonymous object can be returned instead of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IGrouping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3886200"/>
            <a:ext cx="5581649" cy="271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859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</a:t>
            </a:r>
            <a:r>
              <a:rPr lang="en-US" dirty="0" smtClean="0"/>
              <a:t>(13)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result will be Enumerable of Anonymous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resulting Enumerable can be enumerated and each anonymous object printed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3505200"/>
            <a:ext cx="924723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843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</a:t>
            </a:r>
            <a:r>
              <a:rPr lang="en-US" dirty="0" smtClean="0"/>
              <a:t>(14)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result is as expected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2380445"/>
            <a:ext cx="890262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699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</a:t>
            </a:r>
            <a:r>
              <a:rPr lang="en-US" dirty="0" smtClean="0"/>
              <a:t>(15)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functional approach will require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GroupBy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abstraction of the delegate is: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&lt;Student,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StudentKey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&gt;, 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&lt;Student,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StudentValue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34" y="3276599"/>
            <a:ext cx="6819878" cy="332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10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1549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Queries</a:t>
            </a:r>
            <a:endParaRPr lang="bg-BG" dirty="0"/>
          </a:p>
        </p:txBody>
      </p:sp>
      <p:pic>
        <p:nvPicPr>
          <p:cNvPr id="16386" name="Picture 2" descr="http://russian-crafts.com/images/nesting-dolls/nesting-doll-fir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1676400"/>
            <a:ext cx="4419600" cy="35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69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Very often we need to deal with the </a:t>
            </a:r>
            <a:r>
              <a:rPr lang="en-US" dirty="0" smtClean="0"/>
              <a:t>collection matching problem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 sort an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find products in one shop that are not present in any 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find how many people in collection of people are dating any of the rest of the collection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3FF98"/>
                </a:solidFill>
              </a:rPr>
              <a:t>And we will talk about the last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Student </a:t>
            </a:r>
            <a:r>
              <a:rPr lang="en-US" dirty="0"/>
              <a:t>definition is expanded with a string property holding the name of their current 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1900238"/>
            <a:ext cx="35623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318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 (2)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Student </a:t>
            </a:r>
            <a:r>
              <a:rPr lang="en-US" dirty="0" smtClean="0"/>
              <a:t>definition now looks like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GoesOutWith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property holds the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another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Student </a:t>
            </a:r>
            <a:r>
              <a:rPr lang="en-US" dirty="0" smtClean="0"/>
              <a:t>instance in the pool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81200"/>
            <a:ext cx="671637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904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 (3)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students </a:t>
            </a:r>
            <a:r>
              <a:rPr lang="en-US" dirty="0" smtClean="0"/>
              <a:t>collection now has students with their dates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2103281"/>
            <a:ext cx="5867400" cy="414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096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84" y="4746008"/>
            <a:ext cx="9959128" cy="820600"/>
          </a:xfrm>
        </p:spPr>
        <p:txBody>
          <a:bodyPr/>
          <a:lstStyle/>
          <a:p>
            <a:r>
              <a:rPr lang="en-US" dirty="0" smtClean="0"/>
              <a:t>LINQ Performance Benchmark</a:t>
            </a:r>
            <a:endParaRPr lang="en-US" dirty="0"/>
          </a:p>
        </p:txBody>
      </p:sp>
      <p:pic>
        <p:nvPicPr>
          <p:cNvPr id="1026" name="Picture 2" descr="http://dl.maximumpc.com/galleries/benchmarking/stopwatch_4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828800"/>
            <a:ext cx="352425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93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 (4)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en-US" dirty="0" smtClean="0"/>
              <a:t>Our task is to get each student and find all other students that goes out with this student (or at least with its </a:t>
            </a:r>
            <a:r>
              <a:rPr lang="en-US" dirty="0" err="1" smtClean="0"/>
              <a:t>FirstName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instance we start traversing the collection with “</a:t>
            </a:r>
            <a:r>
              <a:rPr lang="en-US" dirty="0" err="1" smtClean="0"/>
              <a:t>Petar</a:t>
            </a:r>
            <a:r>
              <a:rPr lang="en-US" dirty="0" smtClean="0"/>
              <a:t>”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seems that “Mimi” and “Geri” are dating “</a:t>
            </a:r>
            <a:r>
              <a:rPr lang="en-US" dirty="0" err="1" smtClean="0"/>
              <a:t>Petar</a:t>
            </a:r>
            <a:r>
              <a:rPr lang="en-US" dirty="0" smtClean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Then we hit “</a:t>
            </a:r>
            <a:r>
              <a:rPr lang="en-US" dirty="0" err="1" smtClean="0"/>
              <a:t>Georgi</a:t>
            </a:r>
            <a:r>
              <a:rPr lang="en-US" dirty="0" smtClean="0"/>
              <a:t>”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seems that “Kali” and “</a:t>
            </a:r>
            <a:r>
              <a:rPr lang="en-US" dirty="0" err="1" smtClean="0"/>
              <a:t>Vanq</a:t>
            </a:r>
            <a:r>
              <a:rPr lang="en-US" dirty="0" smtClean="0"/>
              <a:t>” are dating student with first name “</a:t>
            </a:r>
            <a:r>
              <a:rPr lang="en-US" dirty="0" err="1" smtClean="0"/>
              <a:t>Georgi</a:t>
            </a:r>
            <a:r>
              <a:rPr lang="en-US" dirty="0" smtClean="0"/>
              <a:t>” (don’t take in mind that it’s not the same </a:t>
            </a:r>
            <a:r>
              <a:rPr lang="en-US" dirty="0" err="1" smtClean="0"/>
              <a:t>Georgi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order to find that out we need to travers the collection over again for each iteration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It’s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query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49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 (5)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 smtClean="0"/>
              <a:t>For each range variable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student </a:t>
            </a:r>
            <a:r>
              <a:rPr lang="en-US" dirty="0" smtClean="0"/>
              <a:t>introduce a nested range variable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otherStudent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to try the matchmaking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Find these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otherStudents</a:t>
            </a:r>
            <a:r>
              <a:rPr lang="en-US" dirty="0" smtClean="0"/>
              <a:t> whose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GoesOutWith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property is the same as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student’s</a:t>
            </a:r>
            <a:r>
              <a:rPr lang="en-US" dirty="0" smtClean="0"/>
              <a:t> property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FirstName</a:t>
            </a:r>
            <a:endParaRPr lang="en-US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362200"/>
            <a:ext cx="641773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4876800"/>
            <a:ext cx="1015511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201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 (6)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 smtClean="0"/>
              <a:t>The association (key) we will group by will be the student’s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FirstName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values we will push to that association will be the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FirstName’s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otherStudents</a:t>
            </a:r>
            <a:r>
              <a:rPr lang="en-US" dirty="0" smtClean="0"/>
              <a:t> that dates this student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result should be a string key and an enumerable of strings as a value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3652838"/>
            <a:ext cx="9876102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342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 (7)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8" y="1981200"/>
            <a:ext cx="1054294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021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 (8)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 smtClean="0"/>
              <a:t>Enumerate the group collection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2286000"/>
            <a:ext cx="1046142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072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 (9)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 smtClean="0"/>
              <a:t>The result has duplicates because there are some keys twice and the nested query finds their corresponding dates once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35" y="2819400"/>
            <a:ext cx="1026082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59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 (10)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 smtClean="0"/>
              <a:t>The same can be achieved via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SelectMany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 </a:t>
            </a:r>
            <a:r>
              <a:rPr lang="en-US" dirty="0" smtClean="0"/>
              <a:t>extension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takes two delegates as arguments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&lt;T,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IEnumerable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&lt;TC&gt;&gt;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collectionSelector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&lt;T, TC,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TResult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resultSelector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The implementation can be translated to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8806" y="4335511"/>
            <a:ext cx="9971136" cy="957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(rangeVar) =&gt; return collection,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(rangeVar, nestedRangeVar) =&gt; return resultObject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87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 (11)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1499314"/>
            <a:ext cx="10515600" cy="480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444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 (12)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79412" y="1219200"/>
            <a:ext cx="1132545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usual implementation of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SelectMany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dirty="0" smtClean="0"/>
              <a:t> uses nested loops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https://github.com/dotnet/corefx/blob/master/src/System.Linq/src/System/Linq/SelectMany.cs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5612" y="3657600"/>
            <a:ext cx="112014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(TSource element in source)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(TCollection subElement in collectionSelector(element))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yield return resultSelector(element, subElement);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30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 smtClean="0"/>
              <a:t> can be slower if used instead of DS internal functionality </a:t>
            </a:r>
            <a:endParaRPr lang="en-US" dirty="0" smtClean="0"/>
          </a:p>
          <a:p>
            <a:pPr marL="358775" lvl="1" indent="-358775"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Grouping </a:t>
            </a:r>
            <a:r>
              <a:rPr lang="en-US" dirty="0" smtClean="0"/>
              <a:t>is setting data under association</a:t>
            </a:r>
          </a:p>
          <a:p>
            <a:pPr marL="663522" lvl="2" indent="-358775"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dirty="0" smtClean="0"/>
              <a:t>Can be used with data aggregation</a:t>
            </a:r>
            <a:endParaRPr lang="en-US" dirty="0" smtClean="0"/>
          </a:p>
          <a:p>
            <a:pPr marL="358775" indent="-358775"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Queries </a:t>
            </a:r>
            <a:r>
              <a:rPr lang="en-US" dirty="0" smtClean="0"/>
              <a:t>usually match an element with any other element in the collection</a:t>
            </a:r>
          </a:p>
          <a:p>
            <a:pPr marL="358775" indent="-358775"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LINQ </a:t>
            </a:r>
            <a:r>
              <a:rPr lang="en-US" dirty="0" smtClean="0"/>
              <a:t>is open source</a:t>
            </a:r>
          </a:p>
          <a:p>
            <a:pPr marL="663521" lvl="1" indent="-358775"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Take a look on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GitHub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58775" indent="-358775">
              <a:lnSpc>
                <a:spcPct val="95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33" y="4343400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5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LINQ extension methods extend all implementations of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IEnumerable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&lt;T&gt;</a:t>
            </a:r>
            <a:r>
              <a:rPr lang="en-US" dirty="0" smtClean="0"/>
              <a:t> in a consistent manner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Because of the above interface all the extended collections can be enumerated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extension methods use the enumeration property in order to do their work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E.g. to determine the count of the collection, LINQ’s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Count() </a:t>
            </a:r>
            <a:r>
              <a:rPr lang="en-US" dirty="0" smtClean="0"/>
              <a:t>method enumerates the collection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methods in most cases are not adapted to the specifics of the concrete collection they are called on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Performance Benchmark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Programming Part 2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15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Calling directly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Count </a:t>
            </a:r>
            <a:r>
              <a:rPr lang="en-US" dirty="0" smtClean="0"/>
              <a:t>property on lists takes only one step 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Alternatively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Count()</a:t>
            </a:r>
            <a:r>
              <a:rPr lang="en-US" dirty="0" smtClean="0"/>
              <a:t> extensions method is slower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Performance Benchmark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4724400"/>
            <a:ext cx="10363198" cy="1748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sw.Start();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cnt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nums.Count();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sw.Stop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Console.WriteLine(sw.Elapsed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246812" y="3124200"/>
            <a:ext cx="5712301" cy="519716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00:00:00.0000034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2610" y="1752600"/>
            <a:ext cx="10363198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Stopwatch sw = new Stopwatch();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sw.Start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cnt =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nums.Count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10M elements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sw.Stop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Console.WriteLine(sw.Elapsed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6246810" y="5742551"/>
            <a:ext cx="5712301" cy="519716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00:00:00.0012423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8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LINQ’s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Count() </a:t>
            </a:r>
            <a:r>
              <a:rPr lang="en-US" dirty="0" smtClean="0"/>
              <a:t>Source code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https://github.com/dotnet/corefx/blob/master/src/System.Linq/src/System/Linq/Count.cs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Performance Benchmark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3406462"/>
            <a:ext cx="10363198" cy="296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(IEnumerator&lt;TSource&gt; e = source.GetEnumerator())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checked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(e.MoveNext()) count++;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Taking value by key in dictionary takes only one step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Alternatively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FirstOrDefault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dirty="0" smtClean="0"/>
              <a:t> extension method is slower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Performance Benchmark (4)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4724400"/>
            <a:ext cx="10363198" cy="17704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sw.Start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names.Keys.FirstOrDefault(k =&gt; k == "name_1000");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sw.Stop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Console.WriteLine(sw.Elapsed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246812" y="3124200"/>
            <a:ext cx="5712301" cy="519716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00:00:00.0000667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2610" y="1752600"/>
            <a:ext cx="10363198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Stopwatch();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sw.Start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names["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name_1000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"]; // 10k names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sw.Stop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Console.WriteLine(sw.Elapsed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6246810" y="5742551"/>
            <a:ext cx="5712301" cy="519716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00:00:00.0005525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9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LINQ’s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FirstOrDefault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 </a:t>
            </a:r>
            <a:r>
              <a:rPr lang="en-US" dirty="0" smtClean="0"/>
              <a:t>Source code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github.com/dotnet/corefx/blob/master/src/System.Linq/src/System/Linq/First.cs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Tries to use the default ordering, otherwise flattens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Performance Benchmark (5)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733800"/>
            <a:ext cx="10972800" cy="2989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OrderedEnumerable&lt;TSource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source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OrderedEnumerable&lt;TSource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(ordered != null) return ordered.FirstOrDefault(predicate);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(TSource element in source)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(predicate(element)) return element;</a:t>
            </a:r>
          </a:p>
          <a:p>
            <a:pPr marL="14760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7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441" y="5078718"/>
            <a:ext cx="10969943" cy="941082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Data Grouping</a:t>
            </a:r>
            <a:endParaRPr lang="bg-BG" dirty="0"/>
          </a:p>
        </p:txBody>
      </p:sp>
      <p:pic>
        <p:nvPicPr>
          <p:cNvPr id="4100" name="Picture 4" descr="http://www.codefap.com/wp-content/uploads/2012/11/grouping-tiles-in-Windows-8-omkar-bhagat-codef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2415862"/>
            <a:ext cx="626532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80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5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1644</Words>
  <Application>Microsoft Office PowerPoint</Application>
  <PresentationFormat>Custom</PresentationFormat>
  <Paragraphs>308</Paragraphs>
  <Slides>42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SoftUni 16x9</vt:lpstr>
      <vt:lpstr>5_SoftUni 16x9</vt:lpstr>
      <vt:lpstr>Functional Programming</vt:lpstr>
      <vt:lpstr>Table of Contents</vt:lpstr>
      <vt:lpstr>LINQ Performance Benchmark</vt:lpstr>
      <vt:lpstr>LINQ Performance Benchmark</vt:lpstr>
      <vt:lpstr>LINQ Performance Benchmark (2)</vt:lpstr>
      <vt:lpstr>LINQ Performance Benchmark (3)</vt:lpstr>
      <vt:lpstr>LINQ Performance Benchmark (4)</vt:lpstr>
      <vt:lpstr>LINQ Performance Benchmark (5)</vt:lpstr>
      <vt:lpstr>Data Grouping</vt:lpstr>
      <vt:lpstr>Data Grouping</vt:lpstr>
      <vt:lpstr>Data Grouping (2)</vt:lpstr>
      <vt:lpstr>Data Grouping (2)</vt:lpstr>
      <vt:lpstr>Data Grouping (3)</vt:lpstr>
      <vt:lpstr>Data Grouping (4)</vt:lpstr>
      <vt:lpstr>Data Grouping (5)</vt:lpstr>
      <vt:lpstr>Data Grouping (6)</vt:lpstr>
      <vt:lpstr>Data Grouping (7)</vt:lpstr>
      <vt:lpstr>Data Grouping (8)</vt:lpstr>
      <vt:lpstr>Data Grouping (9)</vt:lpstr>
      <vt:lpstr>Data Grouping (10)</vt:lpstr>
      <vt:lpstr>Data Grouping (11)</vt:lpstr>
      <vt:lpstr>Data Grouping (12)</vt:lpstr>
      <vt:lpstr>Data Grouping (13)</vt:lpstr>
      <vt:lpstr>Data Grouping (14)</vt:lpstr>
      <vt:lpstr>Data Grouping (15)</vt:lpstr>
      <vt:lpstr>Nested Queries</vt:lpstr>
      <vt:lpstr>Nested Queries</vt:lpstr>
      <vt:lpstr>Nested Queries (2)</vt:lpstr>
      <vt:lpstr>Nested Queries (3)</vt:lpstr>
      <vt:lpstr>Nested Queries (4)</vt:lpstr>
      <vt:lpstr>Nested Queries (5)</vt:lpstr>
      <vt:lpstr>Nested Queries (6)</vt:lpstr>
      <vt:lpstr>Nested Queries (7)</vt:lpstr>
      <vt:lpstr>Nested Queries (8)</vt:lpstr>
      <vt:lpstr>Nested Queries (9)</vt:lpstr>
      <vt:lpstr>Nested Queries (10)</vt:lpstr>
      <vt:lpstr>Nested Queries (11)</vt:lpstr>
      <vt:lpstr>Nested Queries (12)</vt:lpstr>
      <vt:lpstr>Summary</vt:lpstr>
      <vt:lpstr>Functional Programming Part 2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subject>Advanced C# Course</dc:subject>
  <dc:creator/>
  <cp:keywords>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2016-02-19T00:00:29Z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