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78" r:id="rId5"/>
    <p:sldId id="425" r:id="rId6"/>
    <p:sldId id="426" r:id="rId7"/>
    <p:sldId id="427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71" r:id="rId16"/>
    <p:sldId id="437" r:id="rId17"/>
    <p:sldId id="438" r:id="rId18"/>
    <p:sldId id="441" r:id="rId19"/>
    <p:sldId id="442" r:id="rId20"/>
    <p:sldId id="443" r:id="rId21"/>
    <p:sldId id="444" r:id="rId22"/>
    <p:sldId id="445" r:id="rId23"/>
    <p:sldId id="446" r:id="rId24"/>
    <p:sldId id="448" r:id="rId25"/>
    <p:sldId id="449" r:id="rId26"/>
    <p:sldId id="450" r:id="rId27"/>
    <p:sldId id="451" r:id="rId28"/>
    <p:sldId id="452" r:id="rId29"/>
    <p:sldId id="454" r:id="rId30"/>
    <p:sldId id="455" r:id="rId31"/>
    <p:sldId id="472" r:id="rId32"/>
    <p:sldId id="477" r:id="rId33"/>
    <p:sldId id="419" r:id="rId34"/>
    <p:sldId id="420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20A1C5-B7C7-4741-8AD6-016F9C731D91}">
          <p14:sldIdLst>
            <p14:sldId id="274"/>
            <p14:sldId id="276"/>
            <p14:sldId id="478"/>
          </p14:sldIdLst>
        </p14:section>
        <p14:section name="Introduction to ORM" id="{DEC7EB40-21A7-498D-9510-2B689D106646}">
          <p14:sldIdLst>
            <p14:sldId id="425"/>
            <p14:sldId id="426"/>
            <p14:sldId id="427"/>
            <p14:sldId id="429"/>
            <p14:sldId id="430"/>
          </p14:sldIdLst>
        </p14:section>
        <p14:section name="Entity Framework" id="{EA0EEF64-29BD-458D-9961-DB0A619EA29C}">
          <p14:sldIdLst>
            <p14:sldId id="431"/>
            <p14:sldId id="432"/>
            <p14:sldId id="433"/>
            <p14:sldId id="434"/>
            <p14:sldId id="435"/>
            <p14:sldId id="471"/>
            <p14:sldId id="437"/>
            <p14:sldId id="438"/>
          </p14:sldIdLst>
        </p14:section>
        <p14:section name="Reading Data with Entity Framework" id="{77F45782-4B23-49CB-9CF9-C7DB84B7F97F}">
          <p14:sldIdLst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reate, Update and Delete using Entity Framework" id="{F50AECD3-DB70-45C0-939F-624F539B3F89}">
          <p14:sldIdLst>
            <p14:sldId id="448"/>
            <p14:sldId id="449"/>
            <p14:sldId id="450"/>
            <p14:sldId id="451"/>
            <p14:sldId id="452"/>
          </p14:sldIdLst>
        </p14:section>
        <p14:section name="Extending Entity Classes" id="{213E81CA-6BA0-4953-8E08-16C545E5D220}">
          <p14:sldIdLst>
            <p14:sldId id="454"/>
            <p14:sldId id="455"/>
          </p14:sldIdLst>
        </p14:section>
        <p14:section name="Questions and Licenses" id="{695C58A5-8797-48A3-AE38-24418B0C2272}">
          <p14:sldIdLst>
            <p14:sldId id="472"/>
            <p14:sldId id="477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5DE"/>
    <a:srgbClr val="FBEEDC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4" autoAdjust="0"/>
    <p:restoredTop sz="94533" autoAdjust="0"/>
  </p:normalViewPr>
  <p:slideViewPr>
    <p:cSldViewPr>
      <p:cViewPr varScale="1">
        <p:scale>
          <a:sx n="87" d="100"/>
          <a:sy n="87" d="100"/>
        </p:scale>
        <p:origin x="202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6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6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6D39-56EC-4F7C-8E53-8780FF68416A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5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6E3A-B5C2-4FA5-A78F-413386A30624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61012" y="152400"/>
            <a:ext cx="5401141" cy="146837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Entity framework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4341034"/>
            <a:ext cx="8068141" cy="1280903"/>
          </a:xfrm>
        </p:spPr>
        <p:txBody>
          <a:bodyPr>
            <a:normAutofit/>
          </a:bodyPr>
          <a:lstStyle/>
          <a:p>
            <a:r>
              <a:rPr lang="en-US" dirty="0"/>
              <a:t>ORM Concepts, Entity Framework, </a:t>
            </a:r>
            <a:r>
              <a:rPr lang="en-US" noProof="1"/>
              <a:t>DbContext</a:t>
            </a:r>
            <a:r>
              <a:rPr lang="en-US" dirty="0"/>
              <a:t>, CRUD Operations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dirty="0"/>
              <a:t>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standard ORM framework for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a run-time infrastructure for managing SQL-based database data as .NET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The relational database schema is mapped to an object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Visual Studio provides built-in tools for generating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data models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 mappings consist of C# classes, XML and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EF provides a powerful data manipulation API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CRUD operations and complex querying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EF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291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Maps tables, views, stored procedures and functions as .NET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LINQ-based data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SELECTs</a:t>
            </a:r>
            <a:r>
              <a:rPr lang="en-US" dirty="0"/>
              <a:t> on the database server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Parameterized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CRUD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reate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ead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pdate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elete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/ deleting / upgrading the database schema</a:t>
            </a:r>
          </a:p>
          <a:p>
            <a:pPr>
              <a:lnSpc>
                <a:spcPct val="100000"/>
              </a:lnSpc>
            </a:pPr>
            <a:r>
              <a:rPr lang="en-US" dirty="0"/>
              <a:t>Tracks changes to in-memory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Features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609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Works with any 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an Entity Framework data provider</a:t>
            </a:r>
          </a:p>
          <a:p>
            <a:pPr>
              <a:lnSpc>
                <a:spcPct val="100000"/>
              </a:lnSpc>
            </a:pPr>
            <a:r>
              <a:rPr lang="en-US" dirty="0"/>
              <a:t>Work with a visual model, database or with your own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Has very good default behavior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flexible for more granular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Open source – independent release cycle</a:t>
            </a:r>
            <a:r>
              <a:rPr lang="en-US" noProof="1">
                <a:hlinkClick r:id="rId2"/>
              </a:rPr>
              <a:t>github.com/aspnet/EntityFramework</a:t>
            </a:r>
            <a:r>
              <a:rPr lang="en-US" noProof="1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Features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652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SQL query in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(use a DB Visual designer or code first)</a:t>
            </a:r>
          </a:p>
        </p:txBody>
      </p:sp>
    </p:spTree>
    <p:extLst>
      <p:ext uri="{BB962C8B-B14F-4D97-AF65-F5344CB8AC3E}">
        <p14:creationId xmlns:p14="http://schemas.microsoft.com/office/powerpoint/2010/main" val="221624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"Save Changes"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holds</a:t>
            </a:r>
            <a:r>
              <a:rPr lang="en-US" dirty="0"/>
              <a:t> the </a:t>
            </a:r>
            <a:r>
              <a:rPr lang="en-US" i="1" dirty="0"/>
              <a:t>database connection </a:t>
            </a:r>
            <a:r>
              <a:rPr lang="en-US" dirty="0"/>
              <a:t>and the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LINQ-based data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identity tracking, change tracking, and API for CRUD operations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dirty="0"/>
              <a:t>(objects with their attributes and relations)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database table is typically mapped to a single C# entity 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12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Associations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(relationship mappings)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Concurrency control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dirty="0"/>
              <a:t>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control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locking by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concurrency conflict detection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student.Courses.Where(…);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7" y="-1141883"/>
            <a:ext cx="12952412" cy="86328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763587" y="1143000"/>
            <a:ext cx="13487400" cy="1568497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Reading Data with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Entity Framework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0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sz="3600" dirty="0"/>
              <a:t> class is generated by the Visual Studio designer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Context</a:t>
            </a:r>
            <a:r>
              <a:rPr lang="en-US" sz="3600" dirty="0"/>
              <a:t> provides: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Methods for accessing entities (object sets) 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Methods for creating new entities (</a:t>
            </a:r>
            <a:r>
              <a:rPr lang="en-US" sz="37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Add()</a:t>
            </a:r>
            <a:r>
              <a:rPr lang="en-US" sz="37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dirty="0"/>
              <a:t>methods)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Ability to manipulate database data though entity classes</a:t>
            </a:r>
          </a:p>
          <a:p>
            <a:pPr lvl="2">
              <a:lnSpc>
                <a:spcPct val="100000"/>
              </a:lnSpc>
            </a:pPr>
            <a:r>
              <a:rPr lang="en-US" sz="3700" dirty="0"/>
              <a:t> </a:t>
            </a:r>
            <a:r>
              <a:rPr lang="en-US" sz="3500" dirty="0"/>
              <a:t>Read, modify, delete, insert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Easily navigate through the table relationships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Executing LINQ queries as native SQL queries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Create the DB schema in the database server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154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create instance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the constructor you can pass a database connection string and mapping source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properties: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dirty="0"/>
              <a:t> –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/>
              <a:t> to be used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CommandTimeout</a:t>
            </a:r>
            <a:r>
              <a:rPr lang="en-US" dirty="0"/>
              <a:t> – SQL commands execution timeout in the DB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 entity classes (tables) are listed as properties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IDbSet&lt;Employee&gt;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softUniEntities = new SoftUniEntities();</a:t>
            </a:r>
          </a:p>
        </p:txBody>
      </p:sp>
    </p:spTree>
    <p:extLst>
      <p:ext uri="{BB962C8B-B14F-4D97-AF65-F5344CB8AC3E}">
        <p14:creationId xmlns:p14="http://schemas.microsoft.com/office/powerpoint/2010/main" val="108141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2" y="1676400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ORM Technologies – Basic Concepts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Entity Framework –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Data with EF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operations using Entity Framework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Extending Entity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28" y="4572000"/>
            <a:ext cx="1807490" cy="1807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33" y="12954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Executing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 query over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/>
              <a:t> entity: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7024" y="4419600"/>
            <a:ext cx="876458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200" noProof="1">
                <a:solidFill>
                  <a:srgbClr val="FBEEDC"/>
                </a:solidFill>
              </a:rPr>
              <a:t>public partial class SoftUniEntities : DbContext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public IDbSet&lt;Employee&gt; Employees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public IDbSet&lt;Project&gt; Projects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public IDbSet&lt;Department&gt; Departments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598612" y="1872496"/>
            <a:ext cx="87645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e in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e.JobTitle == "Design Engineer"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e; 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09012" y="2369728"/>
            <a:ext cx="2672167" cy="1464052"/>
          </a:xfrm>
          <a:prstGeom prst="wedgeRoundRectCallout">
            <a:avLst>
              <a:gd name="adj1" fmla="val -73058"/>
              <a:gd name="adj2" fmla="val -311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be translated to an SQL query by EF</a:t>
            </a:r>
          </a:p>
        </p:txBody>
      </p:sp>
    </p:spTree>
    <p:extLst>
      <p:ext uri="{BB962C8B-B14F-4D97-AF65-F5344CB8AC3E}">
        <p14:creationId xmlns:p14="http://schemas.microsoft.com/office/powerpoint/2010/main" val="30927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4224" y="4960435"/>
            <a:ext cx="815498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828800"/>
            <a:ext cx="8153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76231" y="3318934"/>
            <a:ext cx="3718998" cy="535755"/>
          </a:xfrm>
          <a:prstGeom prst="wedgeRoundRectCallout">
            <a:avLst>
              <a:gd name="adj1" fmla="val -92229"/>
              <a:gd name="adj2" fmla="val -539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called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projection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75212" y="3782668"/>
            <a:ext cx="3201014" cy="1118120"/>
          </a:xfrm>
          <a:prstGeom prst="wedgeRoundRectCallout">
            <a:avLst>
              <a:gd name="adj1" fmla="val -69604"/>
              <a:gd name="adj2" fmla="val -452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executes the query</a:t>
            </a:r>
          </a:p>
        </p:txBody>
      </p:sp>
    </p:spTree>
    <p:extLst>
      <p:ext uri="{BB962C8B-B14F-4D97-AF65-F5344CB8AC3E}">
        <p14:creationId xmlns:p14="http://schemas.microsoft.com/office/powerpoint/2010/main" val="6672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the native database SQL command behind a query: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will print the SQL native query executed at the database server to select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printed to file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class instead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class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Logging the Native SQL Queries</a:t>
            </a:r>
            <a:endParaRPr lang="bg-BG" sz="39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2" y="1981200"/>
            <a:ext cx="10363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>
                <a:solidFill>
                  <a:srgbClr val="FBEEDC"/>
                </a:solidFill>
              </a:rPr>
              <a:t>var query = context.Employees;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Console.WriteLine(query.ToString());</a:t>
            </a:r>
          </a:p>
        </p:txBody>
      </p:sp>
    </p:spTree>
    <p:extLst>
      <p:ext uri="{BB962C8B-B14F-4D97-AF65-F5344CB8AC3E}">
        <p14:creationId xmlns:p14="http://schemas.microsoft.com/office/powerpoint/2010/main" val="386546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219200"/>
            <a:ext cx="9296400" cy="3736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4012" y="4955638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70B5DE"/>
                </a:solidFill>
              </a:rPr>
              <a:t>with EF</a:t>
            </a:r>
          </a:p>
        </p:txBody>
      </p:sp>
    </p:spTree>
    <p:extLst>
      <p:ext uri="{BB962C8B-B14F-4D97-AF65-F5344CB8AC3E}">
        <p14:creationId xmlns:p14="http://schemas.microsoft.com/office/powerpoint/2010/main" val="69633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collection: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 executes the SQL insert / update / delete commands in the database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286000"/>
            <a:ext cx="8689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6812" y="4937893"/>
            <a:ext cx="4938600" cy="535755"/>
          </a:xfrm>
          <a:prstGeom prst="wedgeRoundRectCallout">
            <a:avLst>
              <a:gd name="adj1" fmla="val -65200"/>
              <a:gd name="adj2" fmla="val -32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INSERT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12429" y="2060781"/>
            <a:ext cx="2841366" cy="838200"/>
          </a:xfrm>
          <a:prstGeom prst="wedgeRoundRectCallout">
            <a:avLst>
              <a:gd name="adj1" fmla="val -67664"/>
              <a:gd name="adj2" fmla="val -17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10699" y="4059736"/>
            <a:ext cx="4572000" cy="535755"/>
          </a:xfrm>
          <a:prstGeom prst="wedgeRoundRectCallout">
            <a:avLst>
              <a:gd name="adj1" fmla="val -60498"/>
              <a:gd name="adj2" fmla="val 495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object for inserting</a:t>
            </a:r>
          </a:p>
        </p:txBody>
      </p:sp>
    </p:spTree>
    <p:extLst>
      <p:ext uri="{BB962C8B-B14F-4D97-AF65-F5344CB8AC3E}">
        <p14:creationId xmlns:p14="http://schemas.microsoft.com/office/powerpoint/2010/main" val="24105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also add cascading entities to the database: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way we don't have to 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dirty="0"/>
              <a:t> individually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will be added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/>
              <a:t> entity 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Inserts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993475"/>
            <a:ext cx="1051877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50065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load an entity, modify it and call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automatically tracks all changes made on its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2" y="4346138"/>
            <a:ext cx="105011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05567" y="5648581"/>
            <a:ext cx="2514600" cy="886202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04212" y="4525368"/>
            <a:ext cx="2999371" cy="1342032"/>
          </a:xfrm>
          <a:prstGeom prst="wedgeRoundRectCallout">
            <a:avLst>
              <a:gd name="adj1" fmla="val -70858"/>
              <a:gd name="adj2" fmla="val -161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 SELECT to load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420111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method performs the delete action in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10366376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673" y="3200400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21608" y="4925960"/>
            <a:ext cx="3500539" cy="941440"/>
          </a:xfrm>
          <a:prstGeom prst="wedgeRoundRectCallout">
            <a:avLst>
              <a:gd name="adj1" fmla="val -67309"/>
              <a:gd name="adj2" fmla="val -257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33830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754188" y="-152400"/>
            <a:ext cx="16840200" cy="746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676" y="838200"/>
            <a:ext cx="8938472" cy="820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Extending Entity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57748" y="5410200"/>
            <a:ext cx="10416328" cy="71903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Add Methods like ToString(), Equals(), etc…</a:t>
            </a:r>
          </a:p>
        </p:txBody>
      </p:sp>
    </p:spTree>
    <p:extLst>
      <p:ext uri="{BB962C8B-B14F-4D97-AF65-F5344CB8AC3E}">
        <p14:creationId xmlns:p14="http://schemas.microsoft.com/office/powerpoint/2010/main" val="132938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noProof="1"/>
              <a:t>using "database first" or "model first" entity classes are separate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.cs</a:t>
            </a:r>
            <a:r>
              <a:rPr lang="en-US" noProof="1"/>
              <a:t> files, </a:t>
            </a:r>
            <a:r>
              <a:rPr lang="en-US" dirty="0"/>
              <a:t>generated by T4 template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XXXModel.tt</a:t>
            </a:r>
          </a:p>
          <a:p>
            <a:pPr lvl="1"/>
            <a:r>
              <a:rPr lang="en-US" dirty="0"/>
              <a:t>Each time we update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EntitiesModel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from the database all files are generated anew</a:t>
            </a:r>
          </a:p>
          <a:p>
            <a:pPr lvl="1"/>
            <a:r>
              <a:rPr lang="en-US" dirty="0"/>
              <a:t>If we add methods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dirty="0"/>
              <a:t>, they will be lost</a:t>
            </a:r>
          </a:p>
          <a:p>
            <a:pPr lvl="1"/>
            <a:r>
              <a:rPr lang="en-US" dirty="0"/>
              <a:t>Entity classes are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partial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extend them in another file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When using "code first" this is not a problem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Entity Classes</a:t>
            </a:r>
          </a:p>
        </p:txBody>
      </p:sp>
    </p:spTree>
    <p:extLst>
      <p:ext uri="{BB962C8B-B14F-4D97-AF65-F5344CB8AC3E}">
        <p14:creationId xmlns:p14="http://schemas.microsoft.com/office/powerpoint/2010/main" val="4063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29722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59045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 frameworks</a:t>
            </a:r>
            <a:r>
              <a:rPr lang="en-US" dirty="0"/>
              <a:t> maps database schema to</a:t>
            </a:r>
            <a:br>
              <a:rPr lang="en-US" dirty="0"/>
            </a:br>
            <a:r>
              <a:rPr lang="en-US" dirty="0"/>
              <a:t>objects in a programming language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Facilitates development process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dirty="0"/>
              <a:t>is the standard ORM for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work with any database if there is provider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operations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LINQ-based data queries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Translated to SQL at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Automatically tracks changes to in-memory objects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78" y="1295400"/>
            <a:ext cx="3236215" cy="24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65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Entity Framework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82014" y="2407356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49543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9" y="0"/>
            <a:ext cx="1242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7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Mapping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is a programming technique for automatic mapping data and schema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Between relational database tables and object-oriented classes and objects</a:t>
            </a:r>
          </a:p>
          <a:p>
            <a:pPr>
              <a:lnSpc>
                <a:spcPct val="110000"/>
              </a:lnSpc>
            </a:pPr>
            <a:r>
              <a:rPr lang="en-US" dirty="0"/>
              <a:t>ORM creates 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virtual object database</a:t>
            </a:r>
            <a:r>
              <a:rPr lang="en-US" dirty="0"/>
              <a:t>"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used from within the programming language (C# or Java…)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automate the ORM process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A.k.a.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Persistence Frameworks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Technologies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736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typically provide the following functionality:</a:t>
            </a:r>
          </a:p>
          <a:p>
            <a:pPr lvl="1"/>
            <a:r>
              <a:rPr lang="en-US" dirty="0"/>
              <a:t>Creating object model by database schema (DB first model)</a:t>
            </a:r>
          </a:p>
          <a:p>
            <a:pPr lvl="1"/>
            <a:r>
              <a:rPr lang="en-US" dirty="0"/>
              <a:t>Creating database schema by object model</a:t>
            </a:r>
            <a:r>
              <a:rPr lang="bg-BG" dirty="0"/>
              <a:t> (</a:t>
            </a:r>
            <a:r>
              <a:rPr lang="en-US" dirty="0"/>
              <a:t>code first model)</a:t>
            </a:r>
          </a:p>
          <a:p>
            <a:pPr lvl="1"/>
            <a:r>
              <a:rPr lang="en-US" dirty="0"/>
              <a:t>Querying data by object-oriented API (e.g. LINQ queries)</a:t>
            </a:r>
          </a:p>
          <a:p>
            <a:pPr lvl="1"/>
            <a:r>
              <a:rPr lang="en-US" dirty="0"/>
              <a:t>Data manipulation operations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– create, retrieve, update, delete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frameworks</a:t>
            </a:r>
            <a:r>
              <a:rPr lang="en-US" dirty="0"/>
              <a:t> automatically generate SQL to perform the requested data operations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Object-relational mapping (ORM) advantages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 productivity: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Abstract from differences between object and relational world</a:t>
            </a:r>
          </a:p>
          <a:p>
            <a:pPr lvl="2">
              <a:lnSpc>
                <a:spcPct val="100000"/>
              </a:lnSpc>
            </a:pPr>
            <a:r>
              <a:rPr lang="da-DK" dirty="0"/>
              <a:t>Complexity hidden within the 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of the CRUD operations for complex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Reduced performance </a:t>
            </a:r>
            <a:r>
              <a:rPr lang="en-US" dirty="0"/>
              <a:t>(due to overhead or incorrect ORM use)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flexibility (some operations are hard for implementing)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9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Built-in ORM tools in .NET Framework and VS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Entity Framework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LINQ-to-SQL</a:t>
            </a:r>
            <a:r>
              <a:rPr lang="en-US" dirty="0"/>
              <a:t> (Not used)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Both combine entity class mappings and code generation, SQL is generated at runtime</a:t>
            </a:r>
          </a:p>
          <a:p>
            <a:pPr>
              <a:lnSpc>
                <a:spcPct val="110000"/>
              </a:lnSpc>
            </a:pPr>
            <a:r>
              <a:rPr lang="en-US" dirty="0"/>
              <a:t>Third party ORM tools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Nhibernate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Telerik</a:t>
            </a:r>
            <a:r>
              <a:rPr lang="en-US" dirty="0"/>
              <a:t> OpenAccess 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833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1653</Words>
  <Application>Microsoft Office PowerPoint</Application>
  <PresentationFormat>Custom</PresentationFormat>
  <Paragraphs>306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Introduction to Entity framework </vt:lpstr>
      <vt:lpstr>Table of Contents</vt:lpstr>
      <vt:lpstr>Questions</vt:lpstr>
      <vt:lpstr>PowerPoint Presentation</vt:lpstr>
      <vt:lpstr>ORM Technologies</vt:lpstr>
      <vt:lpstr>ORM Frameworks</vt:lpstr>
      <vt:lpstr>ORM Advantages and Disadvantages</vt:lpstr>
      <vt:lpstr>ORM Frameworks in .NET</vt:lpstr>
      <vt:lpstr>PowerPoint Presentation</vt:lpstr>
      <vt:lpstr>Overview of EF</vt:lpstr>
      <vt:lpstr>Entity Framework Features</vt:lpstr>
      <vt:lpstr>Entity Framework Features (2)</vt:lpstr>
      <vt:lpstr>EF: Basic Workflow</vt:lpstr>
      <vt:lpstr>EF: Basic Workflow (2)</vt:lpstr>
      <vt:lpstr>EF Components</vt:lpstr>
      <vt:lpstr>EF Components (2)</vt:lpstr>
      <vt:lpstr>Reading Data with  Entity Framework</vt:lpstr>
      <vt:lpstr>The DbContext Class</vt:lpstr>
      <vt:lpstr>Using DbContext Class</vt:lpstr>
      <vt:lpstr>Reading Data with LINQ Query</vt:lpstr>
      <vt:lpstr>Reading Data with LINQ Query</vt:lpstr>
      <vt:lpstr>Logging the Native SQL Queries</vt:lpstr>
      <vt:lpstr>PowerPoint Presentation</vt:lpstr>
      <vt:lpstr>Creating New Data</vt:lpstr>
      <vt:lpstr>Cascading Inserts</vt:lpstr>
      <vt:lpstr>Updating Existing Data</vt:lpstr>
      <vt:lpstr>Deleting Existing Data</vt:lpstr>
      <vt:lpstr>Extending Entity Classes</vt:lpstr>
      <vt:lpstr>Extending Entity Classes</vt:lpstr>
      <vt:lpstr>Summary</vt:lpstr>
      <vt:lpstr>Introduction to Entity Framework 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Introduction-to-EntityFramework\03.%20DB-Advanced-EntityFramework-Introduction-to-EntityFramework</dc:title>
  <dc:subject>Software Development Course</dc:subject>
  <dc:creator/>
  <cp:keywords>Databases, SQL, programming, SoftUni, Software University, programming, software development, software engineering, course,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2016-10-26T09:50:20Z</dcterms:modified>
  <cp:category>Databases, SQL, programming, SoftUni, Software University, programming, software development, software engineering, course,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