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32"/>
  </p:notesMasterIdLst>
  <p:handoutMasterIdLst>
    <p:handoutMasterId r:id="rId33"/>
  </p:handoutMasterIdLst>
  <p:sldIdLst>
    <p:sldId id="274" r:id="rId3"/>
    <p:sldId id="276" r:id="rId4"/>
    <p:sldId id="488" r:id="rId5"/>
    <p:sldId id="472" r:id="rId6"/>
    <p:sldId id="473" r:id="rId7"/>
    <p:sldId id="474" r:id="rId8"/>
    <p:sldId id="475" r:id="rId9"/>
    <p:sldId id="476" r:id="rId10"/>
    <p:sldId id="477" r:id="rId11"/>
    <p:sldId id="478" r:id="rId12"/>
    <p:sldId id="479" r:id="rId13"/>
    <p:sldId id="480" r:id="rId14"/>
    <p:sldId id="481" r:id="rId15"/>
    <p:sldId id="482" r:id="rId16"/>
    <p:sldId id="483" r:id="rId17"/>
    <p:sldId id="484" r:id="rId18"/>
    <p:sldId id="485" r:id="rId19"/>
    <p:sldId id="487" r:id="rId20"/>
    <p:sldId id="490" r:id="rId21"/>
    <p:sldId id="491" r:id="rId22"/>
    <p:sldId id="494" r:id="rId23"/>
    <p:sldId id="492" r:id="rId24"/>
    <p:sldId id="495" r:id="rId25"/>
    <p:sldId id="493" r:id="rId26"/>
    <p:sldId id="496" r:id="rId27"/>
    <p:sldId id="497" r:id="rId28"/>
    <p:sldId id="489" r:id="rId29"/>
    <p:sldId id="419" r:id="rId30"/>
    <p:sldId id="420" r:id="rId3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BE60"/>
    <a:srgbClr val="F0A22E"/>
    <a:srgbClr val="FBEEDC"/>
    <a:srgbClr val="603A14"/>
    <a:srgbClr val="E85C0E"/>
    <a:srgbClr val="BAB398"/>
    <a:srgbClr val="ADA485"/>
    <a:srgbClr val="C6C0AA"/>
    <a:srgbClr val="663606"/>
    <a:srgbClr val="663106"/>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6" autoAdjust="0"/>
    <p:restoredTop sz="65428" autoAdjust="0"/>
  </p:normalViewPr>
  <p:slideViewPr>
    <p:cSldViewPr>
      <p:cViewPr varScale="1">
        <p:scale>
          <a:sx n="57" d="100"/>
          <a:sy n="57" d="100"/>
        </p:scale>
        <p:origin x="1454" y="43"/>
      </p:cViewPr>
      <p:guideLst>
        <p:guide orient="horz" pos="2160"/>
        <p:guide pos="3839"/>
      </p:guideLst>
    </p:cSldViewPr>
  </p:slideViewPr>
  <p:outlineViewPr>
    <p:cViewPr>
      <p:scale>
        <a:sx n="33" d="100"/>
        <a:sy n="33" d="100"/>
      </p:scale>
      <p:origin x="0" y="-6192"/>
    </p:cViewPr>
  </p:outlin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11/9/2016</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11/9/2016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91415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i="0" kern="1200" dirty="0">
                <a:solidFill>
                  <a:schemeClr val="tx1"/>
                </a:solidFill>
                <a:effectLst/>
                <a:latin typeface="+mn-lt"/>
                <a:ea typeface="+mn-ea"/>
                <a:cs typeface="+mn-cs"/>
              </a:rPr>
              <a:t>Note:</a:t>
            </a:r>
            <a:r>
              <a:rPr lang="en-US" sz="1600" b="0" i="0" kern="1200" dirty="0">
                <a:solidFill>
                  <a:schemeClr val="tx1"/>
                </a:solidFill>
                <a:effectLst/>
                <a:latin typeface="+mn-lt"/>
                <a:ea typeface="+mn-ea"/>
                <a:cs typeface="+mn-cs"/>
              </a:rPr>
              <a:t> Please notice that the name of the joining table is specified in the </a:t>
            </a:r>
            <a:r>
              <a:rPr lang="en-US" sz="1600" b="0" i="0" kern="1200" dirty="0" err="1">
                <a:solidFill>
                  <a:schemeClr val="tx1"/>
                </a:solidFill>
                <a:effectLst/>
                <a:latin typeface="+mn-lt"/>
                <a:ea typeface="+mn-ea"/>
                <a:cs typeface="+mn-cs"/>
              </a:rPr>
              <a:t>ToTable</a:t>
            </a:r>
            <a:r>
              <a:rPr lang="en-US" sz="1600" b="0" i="0" kern="1200" dirty="0">
                <a:solidFill>
                  <a:schemeClr val="tx1"/>
                </a:solidFill>
                <a:effectLst/>
                <a:latin typeface="+mn-lt"/>
                <a:ea typeface="+mn-ea"/>
                <a:cs typeface="+mn-cs"/>
              </a:rPr>
              <a:t>() method in the Map() function above.</a:t>
            </a:r>
          </a:p>
          <a:p>
            <a:r>
              <a:rPr lang="en-US" sz="1600" b="1" i="0" kern="1200" dirty="0">
                <a:solidFill>
                  <a:schemeClr val="tx1"/>
                </a:solidFill>
                <a:effectLst/>
                <a:latin typeface="+mn-lt"/>
                <a:ea typeface="+mn-ea"/>
                <a:cs typeface="+mn-cs"/>
              </a:rPr>
              <a:t>NOTE:</a:t>
            </a:r>
            <a:r>
              <a:rPr lang="en-US" sz="1600" b="0" i="0" kern="1200" dirty="0">
                <a:solidFill>
                  <a:schemeClr val="tx1"/>
                </a:solidFill>
                <a:effectLst/>
                <a:latin typeface="+mn-lt"/>
                <a:ea typeface="+mn-ea"/>
                <a:cs typeface="+mn-cs"/>
              </a:rPr>
              <a:t>  An explicit</a:t>
            </a:r>
            <a:r>
              <a:rPr lang="en-US" sz="1600" b="0" i="0" kern="1200" baseline="0" dirty="0">
                <a:solidFill>
                  <a:schemeClr val="tx1"/>
                </a:solidFill>
                <a:effectLst/>
                <a:latin typeface="+mn-lt"/>
                <a:ea typeface="+mn-ea"/>
                <a:cs typeface="+mn-cs"/>
              </a:rPr>
              <a:t> usage of the Fluent API is needed when we want to create a self referencing many-to-many or one-to-zero-or-one relationship.</a:t>
            </a:r>
          </a:p>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1207420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The </a:t>
            </a:r>
            <a:r>
              <a:rPr lang="en-US" sz="1600" b="0" i="0" kern="1200" dirty="0" err="1">
                <a:solidFill>
                  <a:schemeClr val="tx1"/>
                </a:solidFill>
                <a:effectLst/>
                <a:latin typeface="+mn-lt"/>
                <a:ea typeface="+mn-ea"/>
                <a:cs typeface="+mn-cs"/>
              </a:rPr>
              <a:t>InverseProperty</a:t>
            </a:r>
            <a:r>
              <a:rPr lang="en-US" sz="1600" b="0" i="0" kern="1200" dirty="0">
                <a:solidFill>
                  <a:schemeClr val="tx1"/>
                </a:solidFill>
                <a:effectLst/>
                <a:latin typeface="+mn-lt"/>
                <a:ea typeface="+mn-ea"/>
                <a:cs typeface="+mn-cs"/>
              </a:rPr>
              <a:t> attribute is used when you have multiple relationships between classes.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1129607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The code above will generate</a:t>
            </a:r>
            <a:r>
              <a:rPr lang="en-US" sz="1600" b="0" i="0" kern="1200" baseline="0" dirty="0">
                <a:solidFill>
                  <a:schemeClr val="tx1"/>
                </a:solidFill>
                <a:effectLst/>
                <a:latin typeface="+mn-lt"/>
                <a:ea typeface="+mn-ea"/>
                <a:cs typeface="+mn-cs"/>
              </a:rPr>
              <a:t> 4 columns for the foreign keys and not 2. The reason for this is that the both Towns are of type Town in the Person class and vice versa in the Town class and because of that EF can’t decide which is which. This is why we have to do this explicitly by attaching the inverse property attribute to the collection and “point” which is the desired property in the Person class.</a:t>
            </a:r>
          </a:p>
          <a:p>
            <a:endParaRPr lang="en-US" sz="1600" b="0" i="0" kern="1200" baseline="0" dirty="0">
              <a:solidFill>
                <a:schemeClr val="tx1"/>
              </a:solidFill>
              <a:effectLst/>
              <a:latin typeface="+mn-lt"/>
              <a:ea typeface="+mn-ea"/>
              <a:cs typeface="+mn-cs"/>
            </a:endParaRPr>
          </a:p>
          <a:p>
            <a:r>
              <a:rPr lang="en-US" sz="1600" b="0" i="0" kern="1200" baseline="0" dirty="0">
                <a:solidFill>
                  <a:schemeClr val="tx1"/>
                </a:solidFill>
                <a:effectLst/>
                <a:latin typeface="+mn-lt"/>
                <a:ea typeface="+mn-ea"/>
                <a:cs typeface="+mn-cs"/>
              </a:rPr>
              <a:t>Here is how we do this: </a:t>
            </a:r>
          </a:p>
          <a:p>
            <a:r>
              <a:rPr lang="en-US" sz="1600" kern="1200" dirty="0">
                <a:solidFill>
                  <a:schemeClr val="tx1"/>
                </a:solidFill>
                <a:latin typeface="+mn-lt"/>
                <a:ea typeface="+mn-ea"/>
                <a:cs typeface="+mn-cs"/>
              </a:rPr>
              <a:t>[</a:t>
            </a:r>
            <a:r>
              <a:rPr lang="en-US" sz="1600" kern="1200" dirty="0" err="1">
                <a:solidFill>
                  <a:schemeClr val="tx1"/>
                </a:solidFill>
                <a:latin typeface="+mn-lt"/>
                <a:ea typeface="+mn-ea"/>
                <a:cs typeface="+mn-cs"/>
              </a:rPr>
              <a:t>InverseProperty</a:t>
            </a:r>
            <a:r>
              <a:rPr lang="en-US" sz="1600" kern="1200" dirty="0">
                <a:solidFill>
                  <a:schemeClr val="tx1"/>
                </a:solidFill>
                <a:latin typeface="+mn-lt"/>
                <a:ea typeface="+mn-ea"/>
                <a:cs typeface="+mn-cs"/>
              </a:rPr>
              <a:t>("</a:t>
            </a:r>
            <a:r>
              <a:rPr lang="en-US" sz="1600" kern="1200" dirty="0" err="1">
                <a:solidFill>
                  <a:schemeClr val="tx1"/>
                </a:solidFill>
                <a:latin typeface="+mn-lt"/>
                <a:ea typeface="+mn-ea"/>
                <a:cs typeface="+mn-cs"/>
              </a:rPr>
              <a:t>BornTown</a:t>
            </a:r>
            <a:r>
              <a:rPr lang="en-US" sz="1600" kern="1200" dirty="0">
                <a:solidFill>
                  <a:schemeClr val="tx1"/>
                </a:solidFill>
                <a:latin typeface="+mn-lt"/>
                <a:ea typeface="+mn-ea"/>
                <a:cs typeface="+mn-cs"/>
              </a:rPr>
              <a:t>")]</a:t>
            </a:r>
          </a:p>
          <a:p>
            <a:r>
              <a:rPr lang="en-US" sz="1600" kern="1200" dirty="0">
                <a:solidFill>
                  <a:schemeClr val="tx1"/>
                </a:solidFill>
                <a:latin typeface="+mn-lt"/>
                <a:ea typeface="+mn-ea"/>
                <a:cs typeface="+mn-cs"/>
              </a:rPr>
              <a:t>public </a:t>
            </a:r>
            <a:r>
              <a:rPr lang="en-US" sz="1600" kern="1200" dirty="0" err="1">
                <a:solidFill>
                  <a:schemeClr val="tx1"/>
                </a:solidFill>
                <a:latin typeface="+mn-lt"/>
                <a:ea typeface="+mn-ea"/>
                <a:cs typeface="+mn-cs"/>
              </a:rPr>
              <a:t>ICollection</a:t>
            </a:r>
            <a:r>
              <a:rPr lang="en-US" sz="1600" kern="1200" dirty="0">
                <a:solidFill>
                  <a:schemeClr val="tx1"/>
                </a:solidFill>
                <a:latin typeface="+mn-lt"/>
                <a:ea typeface="+mn-ea"/>
                <a:cs typeface="+mn-cs"/>
              </a:rPr>
              <a:t>&lt;Person&gt; </a:t>
            </a:r>
            <a:r>
              <a:rPr lang="en-US" sz="1600" kern="1200" dirty="0" err="1">
                <a:solidFill>
                  <a:schemeClr val="tx1"/>
                </a:solidFill>
                <a:latin typeface="+mn-lt"/>
                <a:ea typeface="+mn-ea"/>
                <a:cs typeface="+mn-cs"/>
              </a:rPr>
              <a:t>BornPeople</a:t>
            </a:r>
            <a:r>
              <a:rPr lang="en-US" sz="1600" kern="1200" dirty="0">
                <a:solidFill>
                  <a:schemeClr val="tx1"/>
                </a:solidFill>
                <a:latin typeface="+mn-lt"/>
                <a:ea typeface="+mn-ea"/>
                <a:cs typeface="+mn-cs"/>
              </a:rPr>
              <a:t> { get; set; }</a:t>
            </a:r>
          </a:p>
          <a:p>
            <a:endParaRPr lang="en-US" sz="1600" kern="1200" dirty="0">
              <a:solidFill>
                <a:schemeClr val="tx1"/>
              </a:solidFill>
              <a:latin typeface="+mn-lt"/>
              <a:ea typeface="+mn-ea"/>
              <a:cs typeface="+mn-cs"/>
            </a:endParaRPr>
          </a:p>
          <a:p>
            <a:r>
              <a:rPr lang="en-US" sz="1600" kern="1200" dirty="0">
                <a:solidFill>
                  <a:schemeClr val="tx1"/>
                </a:solidFill>
                <a:latin typeface="+mn-lt"/>
                <a:ea typeface="+mn-ea"/>
                <a:cs typeface="+mn-cs"/>
              </a:rPr>
              <a:t>[</a:t>
            </a:r>
            <a:r>
              <a:rPr lang="en-US" sz="1600" kern="1200" dirty="0" err="1">
                <a:solidFill>
                  <a:schemeClr val="tx1"/>
                </a:solidFill>
                <a:latin typeface="+mn-lt"/>
                <a:ea typeface="+mn-ea"/>
                <a:cs typeface="+mn-cs"/>
              </a:rPr>
              <a:t>InverseProperty</a:t>
            </a:r>
            <a:r>
              <a:rPr lang="en-US" sz="1600" kern="1200" dirty="0">
                <a:solidFill>
                  <a:schemeClr val="tx1"/>
                </a:solidFill>
                <a:latin typeface="+mn-lt"/>
                <a:ea typeface="+mn-ea"/>
                <a:cs typeface="+mn-cs"/>
              </a:rPr>
              <a:t>("</a:t>
            </a:r>
            <a:r>
              <a:rPr lang="en-US" sz="1600" kern="1200" dirty="0" err="1">
                <a:solidFill>
                  <a:schemeClr val="tx1"/>
                </a:solidFill>
                <a:latin typeface="+mn-lt"/>
                <a:ea typeface="+mn-ea"/>
                <a:cs typeface="+mn-cs"/>
              </a:rPr>
              <a:t>LivingTown</a:t>
            </a:r>
            <a:r>
              <a:rPr lang="en-US" sz="1600" kern="1200" dirty="0">
                <a:solidFill>
                  <a:schemeClr val="tx1"/>
                </a:solidFill>
                <a:latin typeface="+mn-lt"/>
                <a:ea typeface="+mn-ea"/>
                <a:cs typeface="+mn-cs"/>
              </a:rPr>
              <a:t>")]</a:t>
            </a:r>
          </a:p>
          <a:p>
            <a:r>
              <a:rPr lang="en-US" sz="1600" kern="1200" dirty="0">
                <a:solidFill>
                  <a:schemeClr val="tx1"/>
                </a:solidFill>
                <a:latin typeface="+mn-lt"/>
                <a:ea typeface="+mn-ea"/>
                <a:cs typeface="+mn-cs"/>
              </a:rPr>
              <a:t>public </a:t>
            </a:r>
            <a:r>
              <a:rPr lang="en-US" sz="1600" kern="1200" dirty="0" err="1">
                <a:solidFill>
                  <a:schemeClr val="tx1"/>
                </a:solidFill>
                <a:latin typeface="+mn-lt"/>
                <a:ea typeface="+mn-ea"/>
                <a:cs typeface="+mn-cs"/>
              </a:rPr>
              <a:t>ICollection</a:t>
            </a:r>
            <a:r>
              <a:rPr lang="en-US" sz="1600" kern="1200" dirty="0">
                <a:solidFill>
                  <a:schemeClr val="tx1"/>
                </a:solidFill>
                <a:latin typeface="+mn-lt"/>
                <a:ea typeface="+mn-ea"/>
                <a:cs typeface="+mn-cs"/>
              </a:rPr>
              <a:t>&lt;Person&gt; </a:t>
            </a:r>
            <a:r>
              <a:rPr lang="en-US" sz="1600" kern="1200" dirty="0" err="1">
                <a:solidFill>
                  <a:schemeClr val="tx1"/>
                </a:solidFill>
                <a:latin typeface="+mn-lt"/>
                <a:ea typeface="+mn-ea"/>
                <a:cs typeface="+mn-cs"/>
              </a:rPr>
              <a:t>LivingPeople</a:t>
            </a:r>
            <a:r>
              <a:rPr lang="en-US" sz="1600" kern="1200" dirty="0">
                <a:solidFill>
                  <a:schemeClr val="tx1"/>
                </a:solidFill>
                <a:latin typeface="+mn-lt"/>
                <a:ea typeface="+mn-ea"/>
                <a:cs typeface="+mn-cs"/>
              </a:rPr>
              <a:t> { get; set; }</a:t>
            </a:r>
            <a:endParaRPr lang="bg-BG" sz="1600" kern="1200" dirty="0">
              <a:solidFill>
                <a:schemeClr val="tx1"/>
              </a:solidFill>
              <a:latin typeface="+mn-lt"/>
              <a:ea typeface="+mn-ea"/>
              <a:cs typeface="+mn-cs"/>
            </a:endParaRPr>
          </a:p>
          <a:p>
            <a:endParaRPr lang="bg-BG" sz="1600" b="0" i="0" kern="1200" baseline="0" dirty="0">
              <a:solidFill>
                <a:schemeClr val="tx1"/>
              </a:solidFill>
              <a:effectLst/>
              <a:latin typeface="+mn-lt"/>
              <a:ea typeface="+mn-ea"/>
              <a:cs typeface="+mn-cs"/>
            </a:endParaRPr>
          </a:p>
          <a:p>
            <a:r>
              <a:rPr lang="en-US" sz="1600" b="0" i="0" kern="1200" baseline="0" dirty="0">
                <a:solidFill>
                  <a:schemeClr val="tx1"/>
                </a:solidFill>
                <a:effectLst/>
                <a:latin typeface="+mn-lt"/>
                <a:ea typeface="+mn-ea"/>
                <a:cs typeface="+mn-cs"/>
              </a:rPr>
              <a:t>However after migrating a pretty ugly exception is going to appear and one of the ways to handle it is to add the following to the migration Up method:</a:t>
            </a:r>
          </a:p>
          <a:p>
            <a:endParaRPr lang="en-US" sz="1600" b="0" i="0" kern="1200" baseline="0" dirty="0">
              <a:solidFill>
                <a:schemeClr val="tx1"/>
              </a:solidFill>
              <a:effectLst/>
              <a:latin typeface="+mn-lt"/>
              <a:ea typeface="+mn-ea"/>
              <a:cs typeface="+mn-cs"/>
            </a:endParaRPr>
          </a:p>
          <a:p>
            <a:r>
              <a:rPr lang="en-US" sz="1600" kern="1200" dirty="0" err="1">
                <a:solidFill>
                  <a:schemeClr val="tx1"/>
                </a:solidFill>
                <a:latin typeface="+mn-lt"/>
                <a:ea typeface="+mn-ea"/>
                <a:cs typeface="+mn-cs"/>
              </a:rPr>
              <a:t>DropIndex</a:t>
            </a:r>
            <a:r>
              <a:rPr lang="en-US" sz="1600" kern="1200" dirty="0">
                <a:solidFill>
                  <a:schemeClr val="tx1"/>
                </a:solidFill>
                <a:latin typeface="+mn-lt"/>
                <a:ea typeface="+mn-ea"/>
                <a:cs typeface="+mn-cs"/>
              </a:rPr>
              <a:t>("</a:t>
            </a:r>
            <a:r>
              <a:rPr lang="en-US" sz="1600" kern="1200" dirty="0" err="1">
                <a:solidFill>
                  <a:schemeClr val="tx1"/>
                </a:solidFill>
                <a:latin typeface="+mn-lt"/>
                <a:ea typeface="+mn-ea"/>
                <a:cs typeface="+mn-cs"/>
              </a:rPr>
              <a:t>dbo.People</a:t>
            </a:r>
            <a:r>
              <a:rPr lang="en-US" sz="1600" kern="1200" dirty="0">
                <a:solidFill>
                  <a:schemeClr val="tx1"/>
                </a:solidFill>
                <a:latin typeface="+mn-lt"/>
                <a:ea typeface="+mn-ea"/>
                <a:cs typeface="+mn-cs"/>
              </a:rPr>
              <a:t>", new[] { "</a:t>
            </a:r>
            <a:r>
              <a:rPr lang="en-US" sz="1600" kern="1200" dirty="0" err="1">
                <a:solidFill>
                  <a:schemeClr val="tx1"/>
                </a:solidFill>
                <a:latin typeface="+mn-lt"/>
                <a:ea typeface="+mn-ea"/>
                <a:cs typeface="+mn-cs"/>
              </a:rPr>
              <a:t>BornTown_Id</a:t>
            </a:r>
            <a:r>
              <a:rPr lang="en-US" sz="1600" kern="1200" dirty="0">
                <a:solidFill>
                  <a:schemeClr val="tx1"/>
                </a:solidFill>
                <a:latin typeface="+mn-lt"/>
                <a:ea typeface="+mn-ea"/>
                <a:cs typeface="+mn-cs"/>
              </a:rPr>
              <a:t>" });</a:t>
            </a:r>
          </a:p>
          <a:p>
            <a:r>
              <a:rPr lang="en-US" sz="1600" kern="1200" dirty="0" err="1">
                <a:solidFill>
                  <a:schemeClr val="tx1"/>
                </a:solidFill>
                <a:latin typeface="+mn-lt"/>
                <a:ea typeface="+mn-ea"/>
                <a:cs typeface="+mn-cs"/>
              </a:rPr>
              <a:t>DropForeignKey</a:t>
            </a:r>
            <a:r>
              <a:rPr lang="en-US" sz="1600" kern="1200" dirty="0">
                <a:solidFill>
                  <a:schemeClr val="tx1"/>
                </a:solidFill>
                <a:latin typeface="+mn-lt"/>
                <a:ea typeface="+mn-ea"/>
                <a:cs typeface="+mn-cs"/>
              </a:rPr>
              <a:t>("</a:t>
            </a:r>
            <a:r>
              <a:rPr lang="en-US" sz="1600" kern="1200" dirty="0" err="1">
                <a:solidFill>
                  <a:schemeClr val="tx1"/>
                </a:solidFill>
                <a:latin typeface="+mn-lt"/>
                <a:ea typeface="+mn-ea"/>
                <a:cs typeface="+mn-cs"/>
              </a:rPr>
              <a:t>dbo.People</a:t>
            </a:r>
            <a:r>
              <a:rPr lang="en-US" sz="1600" kern="1200" dirty="0">
                <a:solidFill>
                  <a:schemeClr val="tx1"/>
                </a:solidFill>
                <a:latin typeface="+mn-lt"/>
                <a:ea typeface="+mn-ea"/>
                <a:cs typeface="+mn-cs"/>
              </a:rPr>
              <a:t>", "</a:t>
            </a:r>
            <a:r>
              <a:rPr lang="en-US" sz="1600" kern="1200" dirty="0" err="1">
                <a:solidFill>
                  <a:schemeClr val="tx1"/>
                </a:solidFill>
                <a:latin typeface="+mn-lt"/>
                <a:ea typeface="+mn-ea"/>
                <a:cs typeface="+mn-cs"/>
              </a:rPr>
              <a:t>FK_dbo.People_dbo.Towns_BornTown_Id</a:t>
            </a:r>
            <a:r>
              <a:rPr lang="en-US" sz="1600" kern="1200" dirty="0">
                <a:solidFill>
                  <a:schemeClr val="tx1"/>
                </a:solidFill>
                <a:latin typeface="+mn-lt"/>
                <a:ea typeface="+mn-ea"/>
                <a:cs typeface="+mn-cs"/>
              </a:rPr>
              <a:t>"); </a:t>
            </a:r>
          </a:p>
          <a:p>
            <a:r>
              <a:rPr lang="en-US" sz="1600" kern="1200" dirty="0" err="1">
                <a:solidFill>
                  <a:schemeClr val="tx1"/>
                </a:solidFill>
                <a:latin typeface="+mn-lt"/>
                <a:ea typeface="+mn-ea"/>
                <a:cs typeface="+mn-cs"/>
              </a:rPr>
              <a:t>DropIndex</a:t>
            </a:r>
            <a:r>
              <a:rPr lang="en-US" sz="1600" kern="1200" dirty="0">
                <a:solidFill>
                  <a:schemeClr val="tx1"/>
                </a:solidFill>
                <a:latin typeface="+mn-lt"/>
                <a:ea typeface="+mn-ea"/>
                <a:cs typeface="+mn-cs"/>
              </a:rPr>
              <a:t>("</a:t>
            </a:r>
            <a:r>
              <a:rPr lang="en-US" sz="1600" kern="1200" dirty="0" err="1">
                <a:solidFill>
                  <a:schemeClr val="tx1"/>
                </a:solidFill>
                <a:latin typeface="+mn-lt"/>
                <a:ea typeface="+mn-ea"/>
                <a:cs typeface="+mn-cs"/>
              </a:rPr>
              <a:t>dbo.People</a:t>
            </a:r>
            <a:r>
              <a:rPr lang="en-US" sz="1600" kern="1200" dirty="0">
                <a:solidFill>
                  <a:schemeClr val="tx1"/>
                </a:solidFill>
                <a:latin typeface="+mn-lt"/>
                <a:ea typeface="+mn-ea"/>
                <a:cs typeface="+mn-cs"/>
              </a:rPr>
              <a:t>", new[] { "</a:t>
            </a:r>
            <a:r>
              <a:rPr lang="en-US" sz="1600" kern="1200" dirty="0" err="1">
                <a:solidFill>
                  <a:schemeClr val="tx1"/>
                </a:solidFill>
                <a:latin typeface="+mn-lt"/>
                <a:ea typeface="+mn-ea"/>
                <a:cs typeface="+mn-cs"/>
              </a:rPr>
              <a:t>LivingTown_Id</a:t>
            </a:r>
            <a:r>
              <a:rPr lang="en-US" sz="1600" kern="1200" dirty="0">
                <a:solidFill>
                  <a:schemeClr val="tx1"/>
                </a:solidFill>
                <a:latin typeface="+mn-lt"/>
                <a:ea typeface="+mn-ea"/>
                <a:cs typeface="+mn-cs"/>
              </a:rPr>
              <a:t>" });</a:t>
            </a:r>
          </a:p>
          <a:p>
            <a:r>
              <a:rPr lang="en-US" sz="1600" kern="1200" dirty="0" err="1">
                <a:solidFill>
                  <a:schemeClr val="tx1"/>
                </a:solidFill>
                <a:latin typeface="+mn-lt"/>
                <a:ea typeface="+mn-ea"/>
                <a:cs typeface="+mn-cs"/>
              </a:rPr>
              <a:t>DropForeignKey</a:t>
            </a:r>
            <a:r>
              <a:rPr lang="en-US" sz="1600" kern="1200" dirty="0">
                <a:solidFill>
                  <a:schemeClr val="tx1"/>
                </a:solidFill>
                <a:latin typeface="+mn-lt"/>
                <a:ea typeface="+mn-ea"/>
                <a:cs typeface="+mn-cs"/>
              </a:rPr>
              <a:t>("</a:t>
            </a:r>
            <a:r>
              <a:rPr lang="en-US" sz="1600" kern="1200" dirty="0" err="1">
                <a:solidFill>
                  <a:schemeClr val="tx1"/>
                </a:solidFill>
                <a:latin typeface="+mn-lt"/>
                <a:ea typeface="+mn-ea"/>
                <a:cs typeface="+mn-cs"/>
              </a:rPr>
              <a:t>dbo.People</a:t>
            </a:r>
            <a:r>
              <a:rPr lang="en-US" sz="1600" kern="1200" dirty="0">
                <a:solidFill>
                  <a:schemeClr val="tx1"/>
                </a:solidFill>
                <a:latin typeface="+mn-lt"/>
                <a:ea typeface="+mn-ea"/>
                <a:cs typeface="+mn-cs"/>
              </a:rPr>
              <a:t>", "</a:t>
            </a:r>
            <a:r>
              <a:rPr lang="en-US" sz="1600" kern="1200" dirty="0" err="1">
                <a:solidFill>
                  <a:schemeClr val="tx1"/>
                </a:solidFill>
                <a:latin typeface="+mn-lt"/>
                <a:ea typeface="+mn-ea"/>
                <a:cs typeface="+mn-cs"/>
              </a:rPr>
              <a:t>FK_dbo.People_dbo.Towns_LivingTown_Id</a:t>
            </a:r>
            <a:r>
              <a:rPr lang="en-US" sz="1600" kern="1200" dirty="0">
                <a:solidFill>
                  <a:schemeClr val="tx1"/>
                </a:solidFill>
                <a:latin typeface="+mn-lt"/>
                <a:ea typeface="+mn-ea"/>
                <a:cs typeface="+mn-cs"/>
              </a:rPr>
              <a:t>");</a:t>
            </a:r>
          </a:p>
          <a:p>
            <a:endParaRPr lang="en-US" sz="1600" kern="1200" dirty="0">
              <a:solidFill>
                <a:schemeClr val="tx1"/>
              </a:solidFill>
              <a:latin typeface="+mn-lt"/>
              <a:ea typeface="+mn-ea"/>
              <a:cs typeface="+mn-cs"/>
            </a:endParaRPr>
          </a:p>
          <a:p>
            <a:r>
              <a:rPr lang="en-US" sz="1600" b="1" kern="1200" dirty="0">
                <a:solidFill>
                  <a:schemeClr val="tx1"/>
                </a:solidFill>
                <a:latin typeface="+mn-lt"/>
                <a:ea typeface="+mn-ea"/>
                <a:cs typeface="+mn-cs"/>
              </a:rPr>
              <a:t>NOTE</a:t>
            </a:r>
            <a:r>
              <a:rPr lang="en-US" sz="1600" b="1" kern="1200" baseline="0" dirty="0">
                <a:solidFill>
                  <a:schemeClr val="tx1"/>
                </a:solidFill>
                <a:latin typeface="+mn-lt"/>
                <a:ea typeface="+mn-ea"/>
                <a:cs typeface="+mn-cs"/>
              </a:rPr>
              <a:t> </a:t>
            </a:r>
            <a:r>
              <a:rPr lang="en-US" sz="1600" kern="1200" dirty="0">
                <a:solidFill>
                  <a:schemeClr val="tx1"/>
                </a:solidFill>
                <a:latin typeface="+mn-lt"/>
                <a:ea typeface="+mn-ea"/>
                <a:cs typeface="+mn-cs"/>
              </a:rPr>
              <a:t>that</a:t>
            </a:r>
            <a:r>
              <a:rPr lang="en-US" sz="1600" kern="1200" baseline="0" dirty="0">
                <a:solidFill>
                  <a:schemeClr val="tx1"/>
                </a:solidFill>
                <a:latin typeface="+mn-lt"/>
                <a:ea typeface="+mn-ea"/>
                <a:cs typeface="+mn-cs"/>
              </a:rPr>
              <a:t> the parameters above, such as Index name and Foreign Key name are now for the current table and they will change for other tables.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703939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2280824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In the TPH mapping scenario, all types in an inheritance hierarchy are mapped to a single table. A discriminator column is used to identify the type of each row. When creating your model with Code First, TPH is the default strategy for the types that participate in the inheritance hierarchy. By default, the discriminator column is added to the table with the name “Discriminator” and the CLR type name of each type in the hierarchy is used for the discriminator values. You can modify the default behavior by using the fluent API.</a:t>
            </a:r>
          </a:p>
          <a:p>
            <a:endParaRPr lang="en-US" sz="1600" b="0" i="0" kern="1200" dirty="0">
              <a:solidFill>
                <a:schemeClr val="tx1"/>
              </a:solidFill>
              <a:effectLst/>
              <a:latin typeface="+mn-lt"/>
              <a:ea typeface="+mn-ea"/>
              <a:cs typeface="+mn-cs"/>
            </a:endParaRPr>
          </a:p>
          <a:p>
            <a:r>
              <a:rPr lang="en-US" sz="1600" b="0" i="0" kern="1200" dirty="0">
                <a:solidFill>
                  <a:schemeClr val="tx1"/>
                </a:solidFill>
                <a:effectLst/>
                <a:latin typeface="+mn-lt"/>
                <a:ea typeface="+mn-ea"/>
                <a:cs typeface="+mn-cs"/>
              </a:rPr>
              <a:t>Additional</a:t>
            </a:r>
            <a:r>
              <a:rPr lang="en-US" sz="1600" b="0" i="0" kern="1200" baseline="0" dirty="0">
                <a:solidFill>
                  <a:schemeClr val="tx1"/>
                </a:solidFill>
                <a:effectLst/>
                <a:latin typeface="+mn-lt"/>
                <a:ea typeface="+mn-ea"/>
                <a:cs typeface="+mn-cs"/>
              </a:rPr>
              <a:t> information can be found here: https://weblogs.asp.net/manavi/inheritance-mapping-strategies-with-entity-framework-code-first-ctp5-part-1-table-per-hierarchy-tph</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3665528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 fastest</a:t>
            </a:r>
            <a:r>
              <a:rPr lang="en-US" baseline="0" dirty="0"/>
              <a:t> and most optimized of all the hierarchy table mappings. </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488996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In the TPT mapping scenario, all types are mapped to individual tables. Properties that belong solely to a base type or derived type are stored in a table that maps to that type. Tables that map to derived types also store a foreign key that joins the derived table with the base table.</a:t>
            </a:r>
          </a:p>
          <a:p>
            <a:endParaRPr lang="en-US" sz="1600" b="0" i="0" kern="1200" dirty="0">
              <a:solidFill>
                <a:schemeClr val="tx1"/>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Additional</a:t>
            </a:r>
            <a:r>
              <a:rPr lang="en-US" sz="1600" b="0" i="0" kern="1200" baseline="0" dirty="0">
                <a:solidFill>
                  <a:schemeClr val="tx1"/>
                </a:solidFill>
                <a:effectLst/>
                <a:latin typeface="+mn-lt"/>
                <a:ea typeface="+mn-ea"/>
                <a:cs typeface="+mn-cs"/>
              </a:rPr>
              <a:t> information can be found here: https://weblogs.asp.net/manavi/inheritance-mapping-strategies-with-entity-framework-code-first-ctp5-part-2-table-per-type-tpt</a:t>
            </a:r>
            <a:endParaRPr lang="en-US" dirty="0"/>
          </a:p>
          <a:p>
            <a:endParaRPr lang="en-US" sz="1600" b="0" i="0" kern="120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val="2525218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3983708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In Table per Concrete type (aka Table per Concrete class) we use </a:t>
            </a:r>
            <a:r>
              <a:rPr lang="en-US" sz="1600" b="0" i="0" u="sng" kern="1200" dirty="0">
                <a:solidFill>
                  <a:schemeClr val="tx1"/>
                </a:solidFill>
                <a:effectLst/>
                <a:latin typeface="+mn-lt"/>
                <a:ea typeface="+mn-ea"/>
                <a:cs typeface="+mn-cs"/>
              </a:rPr>
              <a:t>exactly one table</a:t>
            </a:r>
            <a:r>
              <a:rPr lang="en-US" sz="1600" b="0" i="0" kern="1200" dirty="0">
                <a:solidFill>
                  <a:schemeClr val="tx1"/>
                </a:solidFill>
                <a:effectLst/>
                <a:latin typeface="+mn-lt"/>
                <a:ea typeface="+mn-ea"/>
                <a:cs typeface="+mn-cs"/>
              </a:rPr>
              <a:t> for </a:t>
            </a:r>
            <a:r>
              <a:rPr lang="en-US" sz="1600" b="0" i="0" u="sng" kern="1200" dirty="0">
                <a:solidFill>
                  <a:schemeClr val="tx1"/>
                </a:solidFill>
                <a:effectLst/>
                <a:latin typeface="+mn-lt"/>
                <a:ea typeface="+mn-ea"/>
                <a:cs typeface="+mn-cs"/>
              </a:rPr>
              <a:t>each (</a:t>
            </a:r>
            <a:r>
              <a:rPr lang="en-US" sz="1600" b="0" i="0" u="sng" kern="1200" dirty="0" err="1">
                <a:solidFill>
                  <a:schemeClr val="tx1"/>
                </a:solidFill>
                <a:effectLst/>
                <a:latin typeface="+mn-lt"/>
                <a:ea typeface="+mn-ea"/>
                <a:cs typeface="+mn-cs"/>
              </a:rPr>
              <a:t>nonabstract</a:t>
            </a:r>
            <a:r>
              <a:rPr lang="en-US" sz="1600" b="0" i="0" u="sng" kern="1200" dirty="0">
                <a:solidFill>
                  <a:schemeClr val="tx1"/>
                </a:solidFill>
                <a:effectLst/>
                <a:latin typeface="+mn-lt"/>
                <a:ea typeface="+mn-ea"/>
                <a:cs typeface="+mn-cs"/>
              </a:rPr>
              <a:t>) class</a:t>
            </a:r>
            <a:r>
              <a:rPr lang="en-US" sz="1600" b="0" i="0" kern="1200" dirty="0">
                <a:solidFill>
                  <a:schemeClr val="tx1"/>
                </a:solidFill>
                <a:effectLst/>
                <a:latin typeface="+mn-lt"/>
                <a:ea typeface="+mn-ea"/>
                <a:cs typeface="+mn-cs"/>
              </a:rPr>
              <a:t>. All properties of a class, including inherited properties, can be mapped to columns of this table. Polymorphism and inheritance relationships completely from the SQL schema.</a:t>
            </a:r>
          </a:p>
          <a:p>
            <a:endParaRPr lang="en-US" sz="1600" b="0" i="0" kern="1200" dirty="0">
              <a:solidFill>
                <a:schemeClr val="tx1"/>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Additional</a:t>
            </a:r>
            <a:r>
              <a:rPr lang="en-US" sz="1600" b="0" i="0" kern="1200" baseline="0" dirty="0">
                <a:solidFill>
                  <a:schemeClr val="tx1"/>
                </a:solidFill>
                <a:effectLst/>
                <a:latin typeface="+mn-lt"/>
                <a:ea typeface="+mn-ea"/>
                <a:cs typeface="+mn-cs"/>
              </a:rPr>
              <a:t> information can be found here: https://weblogs.asp.net/manavi/inheritance-mapping-strategies-with-entity-framework-code-first-ctp5-part-3-table-per-concrete-type-tpc-and-choosing-strategy-guidelines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Tree>
    <p:extLst>
      <p:ext uri="{BB962C8B-B14F-4D97-AF65-F5344CB8AC3E}">
        <p14:creationId xmlns:p14="http://schemas.microsoft.com/office/powerpoint/2010/main" val="3766676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1034768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1347497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Tree>
    <p:extLst>
      <p:ext uri="{BB962C8B-B14F-4D97-AF65-F5344CB8AC3E}">
        <p14:creationId xmlns:p14="http://schemas.microsoft.com/office/powerpoint/2010/main" val="1113818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180013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Tree>
    <p:extLst>
      <p:ext uri="{BB962C8B-B14F-4D97-AF65-F5344CB8AC3E}">
        <p14:creationId xmlns:p14="http://schemas.microsoft.com/office/powerpoint/2010/main" val="21509941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Tree>
    <p:extLst>
      <p:ext uri="{BB962C8B-B14F-4D97-AF65-F5344CB8AC3E}">
        <p14:creationId xmlns:p14="http://schemas.microsoft.com/office/powerpoint/2010/main" val="3111553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1835896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navigational properties here</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1682780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4173683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dirty="0"/>
              <a:t>NOTE: When using Fluent API for configuring the relationship, we suppose that there is no attribute set for the foreign key.</a:t>
            </a:r>
          </a:p>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1326172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If </a:t>
            </a:r>
            <a:r>
              <a:rPr lang="en-US" sz="1600" b="0" i="0" kern="1200" dirty="0" err="1">
                <a:solidFill>
                  <a:schemeClr val="tx1"/>
                </a:solidFill>
                <a:effectLst/>
                <a:latin typeface="+mn-lt"/>
                <a:ea typeface="+mn-ea"/>
                <a:cs typeface="+mn-cs"/>
              </a:rPr>
              <a:t>foreignkey</a:t>
            </a:r>
            <a:r>
              <a:rPr lang="en-US" sz="1600" b="0" i="0" kern="1200" dirty="0">
                <a:solidFill>
                  <a:schemeClr val="tx1"/>
                </a:solidFill>
                <a:effectLst/>
                <a:latin typeface="+mn-lt"/>
                <a:ea typeface="+mn-ea"/>
                <a:cs typeface="+mn-cs"/>
              </a:rPr>
              <a:t> property name is not as per the convention, for example, Student entity uses different name of </a:t>
            </a:r>
            <a:r>
              <a:rPr lang="en-US" sz="1600" b="0" i="0" kern="1200" dirty="0" err="1">
                <a:solidFill>
                  <a:schemeClr val="tx1"/>
                </a:solidFill>
                <a:effectLst/>
                <a:latin typeface="+mn-lt"/>
                <a:ea typeface="+mn-ea"/>
                <a:cs typeface="+mn-cs"/>
              </a:rPr>
              <a:t>foreignkey</a:t>
            </a:r>
            <a:r>
              <a:rPr lang="en-US" sz="1600" b="0" i="0" kern="1200" dirty="0">
                <a:solidFill>
                  <a:schemeClr val="tx1"/>
                </a:solidFill>
                <a:effectLst/>
                <a:latin typeface="+mn-lt"/>
                <a:ea typeface="+mn-ea"/>
                <a:cs typeface="+mn-cs"/>
              </a:rPr>
              <a:t> for Standard entity than </a:t>
            </a:r>
            <a:r>
              <a:rPr lang="en-US" sz="1600" b="0" i="0" kern="1200" dirty="0" err="1">
                <a:solidFill>
                  <a:schemeClr val="tx1"/>
                </a:solidFill>
                <a:effectLst/>
                <a:latin typeface="+mn-lt"/>
                <a:ea typeface="+mn-ea"/>
                <a:cs typeface="+mn-cs"/>
              </a:rPr>
              <a:t>StandardId</a:t>
            </a:r>
            <a:r>
              <a:rPr lang="en-US" sz="1600" b="0" i="0" kern="1200" dirty="0">
                <a:solidFill>
                  <a:schemeClr val="tx1"/>
                </a:solidFill>
                <a:effectLst/>
                <a:latin typeface="+mn-lt"/>
                <a:ea typeface="+mn-ea"/>
                <a:cs typeface="+mn-cs"/>
              </a:rPr>
              <a:t> then we need to apply ForeignKey attribute on a property.</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3234736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dirty="0"/>
              <a:t>NOTE: When using Fluent API for configuring the relationship, we suppose that there is no attribute set for the foreign key.</a:t>
            </a:r>
          </a:p>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224735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The code shown above will create the following database when we perform some operation using context class. The Code-First will create </a:t>
            </a:r>
            <a:r>
              <a:rPr lang="en-US" sz="1600" b="1" i="0" kern="1200" dirty="0">
                <a:solidFill>
                  <a:schemeClr val="tx1"/>
                </a:solidFill>
                <a:effectLst/>
                <a:latin typeface="+mn-lt"/>
                <a:ea typeface="+mn-ea"/>
                <a:cs typeface="+mn-cs"/>
              </a:rPr>
              <a:t>Students</a:t>
            </a:r>
            <a:r>
              <a:rPr lang="en-US" sz="1600" b="0" i="0" kern="1200" dirty="0">
                <a:solidFill>
                  <a:schemeClr val="tx1"/>
                </a:solidFill>
                <a:effectLst/>
                <a:latin typeface="+mn-lt"/>
                <a:ea typeface="+mn-ea"/>
                <a:cs typeface="+mn-cs"/>
              </a:rPr>
              <a:t>, </a:t>
            </a:r>
            <a:r>
              <a:rPr lang="en-US" sz="1600" b="1" i="0" kern="1200" dirty="0">
                <a:solidFill>
                  <a:schemeClr val="tx1"/>
                </a:solidFill>
                <a:effectLst/>
                <a:latin typeface="+mn-lt"/>
                <a:ea typeface="+mn-ea"/>
                <a:cs typeface="+mn-cs"/>
              </a:rPr>
              <a:t>Courses</a:t>
            </a:r>
            <a:r>
              <a:rPr lang="en-US" sz="1600" b="0" i="0" kern="1200" dirty="0">
                <a:solidFill>
                  <a:schemeClr val="tx1"/>
                </a:solidFill>
                <a:effectLst/>
                <a:latin typeface="+mn-lt"/>
                <a:ea typeface="+mn-ea"/>
                <a:cs typeface="+mn-cs"/>
              </a:rPr>
              <a:t> and a third joining table </a:t>
            </a:r>
            <a:r>
              <a:rPr lang="en-US" sz="1600" b="1" i="0" kern="1200" dirty="0" err="1">
                <a:solidFill>
                  <a:schemeClr val="tx1"/>
                </a:solidFill>
                <a:effectLst/>
                <a:latin typeface="+mn-lt"/>
                <a:ea typeface="+mn-ea"/>
                <a:cs typeface="+mn-cs"/>
              </a:rPr>
              <a:t>StudentCourses</a:t>
            </a:r>
            <a:r>
              <a:rPr lang="en-US" sz="1600" b="0" i="0" kern="1200" dirty="0">
                <a:solidFill>
                  <a:schemeClr val="tx1"/>
                </a:solidFill>
                <a:effectLst/>
                <a:latin typeface="+mn-lt"/>
                <a:ea typeface="+mn-ea"/>
                <a:cs typeface="+mn-cs"/>
              </a:rPr>
              <a:t>. The </a:t>
            </a:r>
            <a:r>
              <a:rPr lang="en-US" sz="1600" b="0" i="0" kern="1200" dirty="0" err="1">
                <a:solidFill>
                  <a:schemeClr val="tx1"/>
                </a:solidFill>
                <a:effectLst/>
                <a:latin typeface="+mn-lt"/>
                <a:ea typeface="+mn-ea"/>
                <a:cs typeface="+mn-cs"/>
              </a:rPr>
              <a:t>StudentCourses</a:t>
            </a:r>
            <a:r>
              <a:rPr lang="en-US" sz="1600" b="0" i="0" kern="1200" dirty="0">
                <a:solidFill>
                  <a:schemeClr val="tx1"/>
                </a:solidFill>
                <a:effectLst/>
                <a:latin typeface="+mn-lt"/>
                <a:ea typeface="+mn-ea"/>
                <a:cs typeface="+mn-cs"/>
              </a:rPr>
              <a:t> table will include PK (Primary Key) of both the tables - </a:t>
            </a:r>
            <a:r>
              <a:rPr lang="en-US" sz="1600" b="0" i="0" kern="1200" dirty="0" err="1">
                <a:solidFill>
                  <a:schemeClr val="tx1"/>
                </a:solidFill>
                <a:effectLst/>
                <a:latin typeface="+mn-lt"/>
                <a:ea typeface="+mn-ea"/>
                <a:cs typeface="+mn-cs"/>
              </a:rPr>
              <a:t>Student_StudentId</a:t>
            </a:r>
            <a:r>
              <a:rPr lang="en-US" sz="1600" b="0" i="0" kern="1200" dirty="0">
                <a:solidFill>
                  <a:schemeClr val="tx1"/>
                </a:solidFill>
                <a:effectLst/>
                <a:latin typeface="+mn-lt"/>
                <a:ea typeface="+mn-ea"/>
                <a:cs typeface="+mn-cs"/>
              </a:rPr>
              <a:t> &amp; </a:t>
            </a:r>
            <a:r>
              <a:rPr lang="en-US" sz="1600" b="0" i="0" kern="1200" dirty="0" err="1">
                <a:solidFill>
                  <a:schemeClr val="tx1"/>
                </a:solidFill>
                <a:effectLst/>
                <a:latin typeface="+mn-lt"/>
                <a:ea typeface="+mn-ea"/>
                <a:cs typeface="+mn-cs"/>
              </a:rPr>
              <a:t>Course_CourseId</a:t>
            </a:r>
            <a:r>
              <a:rPr lang="en-US" sz="1600" b="0" i="0" kern="1200" dirty="0">
                <a:solidFill>
                  <a:schemeClr val="tx1"/>
                </a:solidFill>
                <a:effectLst/>
                <a:latin typeface="+mn-lt"/>
                <a:ea typeface="+mn-ea"/>
                <a:cs typeface="+mn-cs"/>
              </a:rPr>
              <a:t> as shown below.</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24892093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13"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4D455D32-06C3-46C6-B497-FD550A39B57D}" type="datetime1">
              <a:rPr lang="en-US" smtClean="0"/>
              <a:t>11/9/2016</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3" name="Picture 2"/>
          <p:cNvPicPr>
            <a:picLocks noChangeAspect="1"/>
          </p:cNvPicPr>
          <p:nvPr userDrawn="1"/>
        </p:nvPicPr>
        <p:blipFill>
          <a:blip r:embed="rId13"/>
          <a:stretch>
            <a:fillRect/>
          </a:stretch>
        </p:blipFill>
        <p:spPr>
          <a:xfrm rot="20967714">
            <a:off x="457076" y="2405125"/>
            <a:ext cx="2338944" cy="2395502"/>
          </a:xfrm>
          <a:prstGeom prst="rect">
            <a:avLst/>
          </a:prstGeom>
        </p:spPr>
      </p:pic>
      <p:sp>
        <p:nvSpPr>
          <p:cNvPr id="19" name="Rectangle 18"/>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en-US" sz="6600" b="1" dirty="0">
                <a:solidFill>
                  <a:srgbClr val="F3BE60"/>
                </a:solidFill>
              </a:rPr>
              <a:t>Questions?</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19653513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52B8F1D6-C360-4856-9CA2-094087A52595}" type="datetime1">
              <a:rPr lang="en-US" smtClean="0"/>
              <a:t>11/9/2016</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oftuni.bg/" TargetMode="External"/><Relationship Id="rId7" Type="http://schemas.openxmlformats.org/officeDocument/2006/relationships/hyperlink" Target="http://softuni.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creativecommons.org/licenses/by-nc-sa/4.0/" TargetMode="External"/><Relationship Id="rId9"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komfo.com/" TargetMode="External"/><Relationship Id="rId13" Type="http://schemas.openxmlformats.org/officeDocument/2006/relationships/image" Target="../media/image18.png"/><Relationship Id="rId18" Type="http://schemas.openxmlformats.org/officeDocument/2006/relationships/hyperlink" Target="http://netpeak.bg/" TargetMode="External"/><Relationship Id="rId3" Type="http://schemas.openxmlformats.org/officeDocument/2006/relationships/hyperlink" Target="https://softuni.bg/courses/" TargetMode="External"/><Relationship Id="rId21" Type="http://schemas.openxmlformats.org/officeDocument/2006/relationships/image" Target="../media/image22.png"/><Relationship Id="rId7" Type="http://schemas.openxmlformats.org/officeDocument/2006/relationships/image" Target="../media/image15.png"/><Relationship Id="rId12" Type="http://schemas.openxmlformats.org/officeDocument/2006/relationships/hyperlink" Target="http://www.softwaregroup-bg.com/" TargetMode="External"/><Relationship Id="rId17" Type="http://schemas.openxmlformats.org/officeDocument/2006/relationships/image" Target="../media/image20.png"/><Relationship Id="rId2" Type="http://schemas.openxmlformats.org/officeDocument/2006/relationships/notesSlide" Target="../notesSlides/notesSlide21.xml"/><Relationship Id="rId16" Type="http://schemas.openxmlformats.org/officeDocument/2006/relationships/hyperlink" Target="http://www.infragistics.com/" TargetMode="External"/><Relationship Id="rId20" Type="http://schemas.openxmlformats.org/officeDocument/2006/relationships/hyperlink" Target="http://www.superhosting.bg/" TargetMode="External"/><Relationship Id="rId1" Type="http://schemas.openxmlformats.org/officeDocument/2006/relationships/slideLayout" Target="../slideLayouts/slideLayout5.xml"/><Relationship Id="rId6" Type="http://schemas.openxmlformats.org/officeDocument/2006/relationships/hyperlink" Target="http://xs-software.com/" TargetMode="External"/><Relationship Id="rId11" Type="http://schemas.openxmlformats.org/officeDocument/2006/relationships/image" Target="../media/image17.png"/><Relationship Id="rId5" Type="http://schemas.openxmlformats.org/officeDocument/2006/relationships/image" Target="../media/image14.png"/><Relationship Id="rId15" Type="http://schemas.openxmlformats.org/officeDocument/2006/relationships/image" Target="../media/image19.png"/><Relationship Id="rId23" Type="http://schemas.openxmlformats.org/officeDocument/2006/relationships/image" Target="../media/image23.png"/><Relationship Id="rId10" Type="http://schemas.openxmlformats.org/officeDocument/2006/relationships/hyperlink" Target="http://smartit.bg/" TargetMode="External"/><Relationship Id="rId19" Type="http://schemas.openxmlformats.org/officeDocument/2006/relationships/image" Target="../media/image21.png"/><Relationship Id="rId4" Type="http://schemas.openxmlformats.org/officeDocument/2006/relationships/hyperlink" Target="http://www.luxoft.com/" TargetMode="External"/><Relationship Id="rId9" Type="http://schemas.openxmlformats.org/officeDocument/2006/relationships/image" Target="../media/image16.png"/><Relationship Id="rId14" Type="http://schemas.openxmlformats.org/officeDocument/2006/relationships/hyperlink" Target="http://www.indeavr.com/" TargetMode="External"/><Relationship Id="rId22" Type="http://schemas.openxmlformats.org/officeDocument/2006/relationships/hyperlink" Target="http://www.telenor.bg/"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7.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25.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bg/" TargetMode="External"/><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913312" y="1198628"/>
            <a:ext cx="6391741" cy="1696972"/>
          </a:xfrm>
        </p:spPr>
        <p:txBody>
          <a:bodyPr>
            <a:normAutofit/>
          </a:bodyPr>
          <a:lstStyle/>
          <a:p>
            <a:r>
              <a:rPr lang="en-US" dirty="0"/>
              <a:t>Entity Framework:</a:t>
            </a:r>
            <a:br>
              <a:rPr lang="en-US" dirty="0"/>
            </a:br>
            <a:r>
              <a:rPr lang="en-US" dirty="0"/>
              <a:t>Relations</a:t>
            </a:r>
          </a:p>
        </p:txBody>
      </p:sp>
      <p:sp>
        <p:nvSpPr>
          <p:cNvPr id="7" name="Text Placeholder 6"/>
          <p:cNvSpPr>
            <a:spLocks noGrp="1"/>
          </p:cNvSpPr>
          <p:nvPr>
            <p:ph type="body" sz="quarter" idx="10"/>
          </p:nvPr>
        </p:nvSpPr>
        <p:spPr>
          <a:xfrm>
            <a:off x="760412" y="4456351"/>
            <a:ext cx="3187613" cy="525135"/>
          </a:xfrm>
        </p:spPr>
        <p:txBody>
          <a:bodyPr/>
          <a:lstStyle/>
          <a:p>
            <a:r>
              <a:rPr lang="en-US" dirty="0"/>
              <a:t>SoftUni Team</a:t>
            </a:r>
          </a:p>
        </p:txBody>
      </p:sp>
      <p:sp>
        <p:nvSpPr>
          <p:cNvPr id="8" name="Text Placeholder 7"/>
          <p:cNvSpPr>
            <a:spLocks noGrp="1"/>
          </p:cNvSpPr>
          <p:nvPr>
            <p:ph type="body" sz="quarter" idx="13"/>
          </p:nvPr>
        </p:nvSpPr>
        <p:spPr>
          <a:xfrm>
            <a:off x="760413" y="4889499"/>
            <a:ext cx="3187614" cy="444343"/>
          </a:xfrm>
        </p:spPr>
        <p:txBody>
          <a:bodyPr/>
          <a:lstStyle/>
          <a:p>
            <a:r>
              <a:rPr lang="en-US" dirty="0"/>
              <a:t>Technical Trainers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dirty="0">
                <a:hlinkClick r:id="rId3"/>
              </a:rPr>
              <a:t>http://softuni.bg</a:t>
            </a:r>
            <a:endParaRPr lang="en-US" dirty="0"/>
          </a:p>
        </p:txBody>
      </p:sp>
      <p:pic>
        <p:nvPicPr>
          <p:cNvPr id="1028" name="Picture 4" title="CC-BY-NC-SA License">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983" y="29726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7" name="Picture 16"/>
          <p:cNvPicPr>
            <a:picLocks noChangeAspect="1"/>
          </p:cNvPicPr>
          <p:nvPr/>
        </p:nvPicPr>
        <p:blipFill>
          <a:blip r:embed="rId6"/>
          <a:stretch>
            <a:fillRect/>
          </a:stretch>
        </p:blipFill>
        <p:spPr>
          <a:xfrm>
            <a:off x="9066212" y="4283774"/>
            <a:ext cx="1374333" cy="1211450"/>
          </a:xfrm>
          <a:prstGeom prst="roundRect">
            <a:avLst>
              <a:gd name="adj" fmla="val 3056"/>
            </a:avLst>
          </a:prstGeom>
          <a:ln w="28575">
            <a:solidFill>
              <a:schemeClr val="tx1">
                <a:lumMod val="50000"/>
              </a:schemeClr>
            </a:solidFill>
          </a:ln>
          <a:effectLst/>
        </p:spPr>
      </p:pic>
      <p:pic>
        <p:nvPicPr>
          <p:cNvPr id="18" name="Picture 2" title="Software University Foundation">
            <a:hlinkClick r:id="rId7" tooltip="Software University Foundation"/>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033" t="-12099" r="-4044"/>
          <a:stretch/>
        </p:blipFill>
        <p:spPr bwMode="auto">
          <a:xfrm>
            <a:off x="821983" y="1748710"/>
            <a:ext cx="2172351" cy="795696"/>
          </a:xfrm>
          <a:prstGeom prst="roundRect">
            <a:avLst>
              <a:gd name="adj" fmla="val 3940"/>
            </a:avLst>
          </a:prstGeom>
          <a:solidFill>
            <a:srgbClr val="231F20">
              <a:alpha val="50000"/>
            </a:srgbClr>
          </a:solidFill>
          <a:ln>
            <a:solidFill>
              <a:schemeClr val="accent1">
                <a:lumMod val="75000"/>
                <a:alpha val="50000"/>
              </a:schemeClr>
            </a:solidFill>
          </a:ln>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3484039" y="3830714"/>
            <a:ext cx="2133598" cy="2341486"/>
          </a:xfrm>
          <a:prstGeom prst="rect">
            <a:avLst/>
          </a:prstGeom>
        </p:spPr>
      </p:pic>
      <p:sp>
        <p:nvSpPr>
          <p:cNvPr id="15" name="TextBox 14"/>
          <p:cNvSpPr txBox="1"/>
          <p:nvPr/>
        </p:nvSpPr>
        <p:spPr>
          <a:xfrm rot="576164">
            <a:off x="4834650" y="3709278"/>
            <a:ext cx="1840697" cy="720197"/>
          </a:xfrm>
          <a:prstGeom prst="rect">
            <a:avLst/>
          </a:prstGeom>
          <a:noFill/>
        </p:spPr>
        <p:txBody>
          <a:bodyPr wrap="none" rtlCol="0">
            <a:spAutoFit/>
          </a:bodyPr>
          <a:lstStyle/>
          <a:p>
            <a:pPr algn="ctr">
              <a:lnSpc>
                <a:spcPct val="85000"/>
              </a:lnSpc>
            </a:pP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Database</a:t>
            </a:r>
          </a:p>
          <a:p>
            <a:pPr algn="ctr">
              <a:lnSpc>
                <a:spcPct val="85000"/>
              </a:lnSpc>
            </a:pP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Applications</a:t>
            </a:r>
          </a:p>
        </p:txBody>
      </p:sp>
    </p:spTree>
    <p:extLst>
      <p:ext uri="{BB962C8B-B14F-4D97-AF65-F5344CB8AC3E}">
        <p14:creationId xmlns:p14="http://schemas.microsoft.com/office/powerpoint/2010/main" val="3215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3" name="Content Placeholder 2"/>
          <p:cNvSpPr>
            <a:spLocks noGrp="1"/>
          </p:cNvSpPr>
          <p:nvPr>
            <p:ph idx="1"/>
          </p:nvPr>
        </p:nvSpPr>
        <p:spPr>
          <a:xfrm>
            <a:off x="163078" y="1827278"/>
            <a:ext cx="5169333" cy="4435476"/>
          </a:xfrm>
        </p:spPr>
        <p:txBody>
          <a:bodyPr>
            <a:noAutofit/>
          </a:bodyPr>
          <a:lstStyle/>
          <a:p>
            <a:pPr marL="0" indent="0">
              <a:buNone/>
            </a:pPr>
            <a:r>
              <a:rPr lang="en-US" sz="2000" dirty="0">
                <a:solidFill>
                  <a:srgbClr val="F3BE60"/>
                </a:solidFill>
              </a:rPr>
              <a:t>class</a:t>
            </a:r>
            <a:r>
              <a:rPr lang="en-US" sz="2000" dirty="0"/>
              <a:t> Student</a:t>
            </a:r>
          </a:p>
          <a:p>
            <a:pPr marL="0" indent="0">
              <a:buNone/>
            </a:pPr>
            <a:r>
              <a:rPr lang="en-US" sz="2000" dirty="0"/>
              <a:t>    {</a:t>
            </a:r>
          </a:p>
          <a:p>
            <a:pPr marL="0" indent="0">
              <a:buNone/>
            </a:pPr>
            <a:r>
              <a:rPr lang="en-US" sz="2000" dirty="0"/>
              <a:t>        </a:t>
            </a:r>
            <a:r>
              <a:rPr lang="en-US" sz="2000" dirty="0">
                <a:solidFill>
                  <a:srgbClr val="F3BE60"/>
                </a:solidFill>
              </a:rPr>
              <a:t>public</a:t>
            </a:r>
            <a:r>
              <a:rPr lang="en-US" sz="2000" dirty="0"/>
              <a:t> </a:t>
            </a:r>
            <a:r>
              <a:rPr lang="en-US" sz="2000" dirty="0">
                <a:solidFill>
                  <a:srgbClr val="F3BE60"/>
                </a:solidFill>
              </a:rPr>
              <a:t>int</a:t>
            </a:r>
            <a:r>
              <a:rPr lang="en-US" sz="2000" dirty="0"/>
              <a:t> StudentId { </a:t>
            </a:r>
            <a:r>
              <a:rPr lang="en-US" sz="2000" dirty="0">
                <a:solidFill>
                  <a:srgbClr val="F3BE60"/>
                </a:solidFill>
              </a:rPr>
              <a:t>get</a:t>
            </a:r>
            <a:r>
              <a:rPr lang="en-US" sz="2000" dirty="0"/>
              <a:t>; </a:t>
            </a:r>
            <a:r>
              <a:rPr lang="en-US" sz="2000" dirty="0">
                <a:solidFill>
                  <a:srgbClr val="F3BE60"/>
                </a:solidFill>
              </a:rPr>
              <a:t>set</a:t>
            </a:r>
            <a:r>
              <a:rPr lang="en-US" sz="2000" dirty="0"/>
              <a:t>; }</a:t>
            </a:r>
          </a:p>
          <a:p>
            <a:pPr marL="0" indent="0">
              <a:buNone/>
            </a:pPr>
            <a:r>
              <a:rPr lang="en-US" sz="2000" dirty="0"/>
              <a:t>        </a:t>
            </a:r>
            <a:r>
              <a:rPr lang="en-US" sz="2000" dirty="0">
                <a:solidFill>
                  <a:srgbClr val="F3BE60"/>
                </a:solidFill>
              </a:rPr>
              <a:t>public</a:t>
            </a:r>
            <a:r>
              <a:rPr lang="en-US" sz="2000" dirty="0"/>
              <a:t> </a:t>
            </a:r>
            <a:r>
              <a:rPr lang="en-US" sz="2000" dirty="0">
                <a:solidFill>
                  <a:srgbClr val="F3BE60"/>
                </a:solidFill>
              </a:rPr>
              <a:t>string</a:t>
            </a:r>
            <a:r>
              <a:rPr lang="en-US" sz="2000" dirty="0"/>
              <a:t> StudentName { </a:t>
            </a:r>
            <a:r>
              <a:rPr lang="en-US" sz="2000" dirty="0">
                <a:solidFill>
                  <a:srgbClr val="F3BE60"/>
                </a:solidFill>
              </a:rPr>
              <a:t>get</a:t>
            </a:r>
            <a:r>
              <a:rPr lang="en-US" sz="2000" dirty="0"/>
              <a:t>; </a:t>
            </a:r>
            <a:r>
              <a:rPr lang="en-US" sz="2000" dirty="0">
                <a:solidFill>
                  <a:srgbClr val="F3BE60"/>
                </a:solidFill>
              </a:rPr>
              <a:t>set</a:t>
            </a:r>
            <a:r>
              <a:rPr lang="en-US" sz="2000" dirty="0"/>
              <a:t>; }</a:t>
            </a:r>
          </a:p>
          <a:p>
            <a:pPr marL="0" indent="0">
              <a:buNone/>
            </a:pPr>
            <a:r>
              <a:rPr lang="en-US" sz="2000" dirty="0"/>
              <a:t>        </a:t>
            </a:r>
            <a:r>
              <a:rPr lang="en-US" sz="2000" dirty="0">
                <a:solidFill>
                  <a:srgbClr val="F3BE60"/>
                </a:solidFill>
              </a:rPr>
              <a:t>public</a:t>
            </a:r>
            <a:r>
              <a:rPr lang="en-US" sz="2000" dirty="0"/>
              <a:t> </a:t>
            </a:r>
            <a:r>
              <a:rPr lang="en-US" sz="2000" dirty="0">
                <a:solidFill>
                  <a:srgbClr val="F3BE60"/>
                </a:solidFill>
              </a:rPr>
              <a:t>int</a:t>
            </a:r>
            <a:r>
              <a:rPr lang="en-US" sz="2000" dirty="0"/>
              <a:t> </a:t>
            </a:r>
            <a:r>
              <a:rPr lang="en-US" sz="2000" dirty="0" err="1"/>
              <a:t>StandardRefId</a:t>
            </a:r>
            <a:r>
              <a:rPr lang="en-US" sz="2000" dirty="0"/>
              <a:t> { </a:t>
            </a:r>
            <a:r>
              <a:rPr lang="en-US" sz="2000" dirty="0">
                <a:solidFill>
                  <a:srgbClr val="F3BE60"/>
                </a:solidFill>
              </a:rPr>
              <a:t>get</a:t>
            </a:r>
            <a:r>
              <a:rPr lang="en-US" sz="2000" dirty="0"/>
              <a:t>; </a:t>
            </a:r>
            <a:r>
              <a:rPr lang="en-US" sz="2000" dirty="0">
                <a:solidFill>
                  <a:srgbClr val="F3BE60"/>
                </a:solidFill>
              </a:rPr>
              <a:t>set</a:t>
            </a:r>
            <a:r>
              <a:rPr lang="en-US" sz="2000" dirty="0"/>
              <a:t>; }</a:t>
            </a:r>
          </a:p>
          <a:p>
            <a:pPr marL="0" indent="0">
              <a:buNone/>
            </a:pPr>
            <a:endParaRPr lang="en-US" sz="2000" dirty="0"/>
          </a:p>
          <a:p>
            <a:pPr marL="0" indent="0">
              <a:buNone/>
            </a:pPr>
            <a:r>
              <a:rPr lang="en-US" sz="2000" dirty="0"/>
              <a:t>        [</a:t>
            </a:r>
            <a:r>
              <a:rPr lang="en-US" sz="2000" dirty="0">
                <a:solidFill>
                  <a:srgbClr val="F3BE60"/>
                </a:solidFill>
              </a:rPr>
              <a:t>ForeignKey</a:t>
            </a:r>
            <a:r>
              <a:rPr lang="en-US" sz="2000" dirty="0"/>
              <a:t>("</a:t>
            </a:r>
            <a:r>
              <a:rPr lang="en-US" sz="2000" dirty="0" err="1"/>
              <a:t>StandardRefId</a:t>
            </a:r>
            <a:r>
              <a:rPr lang="en-US" sz="2000" dirty="0"/>
              <a:t>")]</a:t>
            </a:r>
          </a:p>
          <a:p>
            <a:pPr marL="0" indent="0">
              <a:buNone/>
            </a:pPr>
            <a:r>
              <a:rPr lang="en-US" sz="2000" dirty="0"/>
              <a:t>        </a:t>
            </a:r>
            <a:r>
              <a:rPr lang="en-US" sz="2000" dirty="0">
                <a:solidFill>
                  <a:srgbClr val="F3BE60"/>
                </a:solidFill>
              </a:rPr>
              <a:t>public</a:t>
            </a:r>
            <a:r>
              <a:rPr lang="en-US" sz="2000" dirty="0"/>
              <a:t> </a:t>
            </a:r>
            <a:r>
              <a:rPr lang="en-US" sz="2000" dirty="0">
                <a:solidFill>
                  <a:srgbClr val="F3BE60"/>
                </a:solidFill>
              </a:rPr>
              <a:t>virtual</a:t>
            </a:r>
            <a:r>
              <a:rPr lang="en-US" sz="2000" dirty="0"/>
              <a:t> </a:t>
            </a:r>
            <a:r>
              <a:rPr lang="en-US" sz="2000" dirty="0">
                <a:solidFill>
                  <a:srgbClr val="F3BE60"/>
                </a:solidFill>
              </a:rPr>
              <a:t>Standard</a:t>
            </a:r>
            <a:r>
              <a:rPr lang="en-US" sz="2000" dirty="0"/>
              <a:t> </a:t>
            </a:r>
            <a:r>
              <a:rPr lang="en-US" sz="2000" dirty="0" err="1"/>
              <a:t>Standard</a:t>
            </a:r>
            <a:r>
              <a:rPr lang="en-US" sz="2000" dirty="0"/>
              <a:t> { </a:t>
            </a:r>
            <a:r>
              <a:rPr lang="en-US" sz="2000" dirty="0">
                <a:solidFill>
                  <a:srgbClr val="F3BE60"/>
                </a:solidFill>
              </a:rPr>
              <a:t>get</a:t>
            </a:r>
            <a:r>
              <a:rPr lang="en-US" sz="2000" dirty="0"/>
              <a:t>; </a:t>
            </a:r>
            <a:r>
              <a:rPr lang="en-US" sz="2000" dirty="0">
                <a:solidFill>
                  <a:srgbClr val="F3BE60"/>
                </a:solidFill>
              </a:rPr>
              <a:t>set</a:t>
            </a:r>
            <a:r>
              <a:rPr lang="en-US" sz="2000" dirty="0"/>
              <a:t>; }    }</a:t>
            </a:r>
          </a:p>
        </p:txBody>
      </p:sp>
      <p:sp>
        <p:nvSpPr>
          <p:cNvPr id="7" name="Content Placeholder 2"/>
          <p:cNvSpPr txBox="1">
            <a:spLocks/>
          </p:cNvSpPr>
          <p:nvPr/>
        </p:nvSpPr>
        <p:spPr>
          <a:xfrm>
            <a:off x="5332412" y="1751078"/>
            <a:ext cx="6586622" cy="5042033"/>
          </a:xfrm>
          <a:prstGeom prst="rect">
            <a:avLst/>
          </a:prstGeom>
        </p:spPr>
        <p:txBody>
          <a:bodyPr vert="horz" lIns="108000" tIns="36000" rIns="108000" bIns="36000" rtlCol="0">
            <a:no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000" dirty="0">
                <a:solidFill>
                  <a:srgbClr val="F3BE60"/>
                </a:solidFill>
              </a:rPr>
              <a:t>class</a:t>
            </a:r>
            <a:r>
              <a:rPr lang="en-US" sz="2000" dirty="0"/>
              <a:t> Standard</a:t>
            </a:r>
          </a:p>
          <a:p>
            <a:pPr marL="0" indent="0">
              <a:buNone/>
            </a:pPr>
            <a:r>
              <a:rPr lang="en-US" sz="2000" dirty="0"/>
              <a:t>    {</a:t>
            </a:r>
          </a:p>
          <a:p>
            <a:pPr marL="0" indent="0">
              <a:buNone/>
            </a:pPr>
            <a:r>
              <a:rPr lang="en-US" sz="2000" dirty="0"/>
              <a:t>        </a:t>
            </a:r>
            <a:r>
              <a:rPr lang="en-US" sz="2000" dirty="0">
                <a:solidFill>
                  <a:srgbClr val="F3BE60"/>
                </a:solidFill>
              </a:rPr>
              <a:t>public</a:t>
            </a:r>
            <a:r>
              <a:rPr lang="en-US" sz="2000" dirty="0"/>
              <a:t> Standard()</a:t>
            </a:r>
          </a:p>
          <a:p>
            <a:pPr marL="0" indent="0">
              <a:buNone/>
            </a:pPr>
            <a:r>
              <a:rPr lang="en-US" sz="2000" dirty="0"/>
              <a:t>        {</a:t>
            </a:r>
          </a:p>
          <a:p>
            <a:pPr marL="0" indent="0">
              <a:buNone/>
            </a:pPr>
            <a:r>
              <a:rPr lang="en-US" sz="2000" dirty="0"/>
              <a:t>            Students = </a:t>
            </a:r>
            <a:r>
              <a:rPr lang="en-US" sz="2000" dirty="0">
                <a:solidFill>
                  <a:srgbClr val="F3BE60"/>
                </a:solidFill>
              </a:rPr>
              <a:t>new</a:t>
            </a:r>
            <a:r>
              <a:rPr lang="en-US" sz="2000" dirty="0"/>
              <a:t> </a:t>
            </a:r>
            <a:r>
              <a:rPr lang="en-US" sz="2000" dirty="0" err="1">
                <a:solidFill>
                  <a:srgbClr val="F3BE60"/>
                </a:solidFill>
              </a:rPr>
              <a:t>HashSet</a:t>
            </a:r>
            <a:r>
              <a:rPr lang="en-US" sz="2000" dirty="0"/>
              <a:t>&lt;</a:t>
            </a:r>
            <a:r>
              <a:rPr lang="en-US" sz="2000" dirty="0">
                <a:solidFill>
                  <a:srgbClr val="F3BE60"/>
                </a:solidFill>
              </a:rPr>
              <a:t>Student</a:t>
            </a:r>
            <a:r>
              <a:rPr lang="en-US" sz="2000" dirty="0"/>
              <a:t>&gt;();  </a:t>
            </a:r>
          </a:p>
          <a:p>
            <a:pPr marL="0" indent="0">
              <a:buNone/>
            </a:pPr>
            <a:r>
              <a:rPr lang="en-US" sz="2000" dirty="0"/>
              <a:t>        }</a:t>
            </a:r>
          </a:p>
          <a:p>
            <a:pPr marL="0" indent="0">
              <a:buNone/>
            </a:pPr>
            <a:r>
              <a:rPr lang="en-US" sz="2000" dirty="0"/>
              <a:t>        </a:t>
            </a:r>
            <a:r>
              <a:rPr lang="en-US" sz="2000" dirty="0">
                <a:solidFill>
                  <a:srgbClr val="F3BE60"/>
                </a:solidFill>
              </a:rPr>
              <a:t>public</a:t>
            </a:r>
            <a:r>
              <a:rPr lang="en-US" sz="2000" dirty="0"/>
              <a:t> </a:t>
            </a:r>
            <a:r>
              <a:rPr lang="en-US" sz="2000" dirty="0">
                <a:solidFill>
                  <a:srgbClr val="F3BE60"/>
                </a:solidFill>
              </a:rPr>
              <a:t>int</a:t>
            </a:r>
            <a:r>
              <a:rPr lang="en-US" sz="2000" dirty="0"/>
              <a:t> </a:t>
            </a:r>
            <a:r>
              <a:rPr lang="en-US" sz="2000" dirty="0" err="1"/>
              <a:t>StandardId</a:t>
            </a:r>
            <a:r>
              <a:rPr lang="en-US" sz="2000" dirty="0"/>
              <a:t> { </a:t>
            </a:r>
            <a:r>
              <a:rPr lang="en-US" sz="2000" dirty="0">
                <a:solidFill>
                  <a:srgbClr val="F3BE60"/>
                </a:solidFill>
              </a:rPr>
              <a:t>get</a:t>
            </a:r>
            <a:r>
              <a:rPr lang="en-US" sz="2000" dirty="0"/>
              <a:t>; </a:t>
            </a:r>
            <a:r>
              <a:rPr lang="en-US" sz="2000" dirty="0">
                <a:solidFill>
                  <a:srgbClr val="F3BE60"/>
                </a:solidFill>
              </a:rPr>
              <a:t>set</a:t>
            </a:r>
            <a:r>
              <a:rPr lang="en-US" sz="2000" dirty="0"/>
              <a:t>; }</a:t>
            </a:r>
          </a:p>
          <a:p>
            <a:pPr marL="0" indent="0">
              <a:buNone/>
            </a:pPr>
            <a:r>
              <a:rPr lang="en-US" sz="2000" dirty="0"/>
              <a:t>        </a:t>
            </a:r>
            <a:r>
              <a:rPr lang="en-US" sz="2000" dirty="0">
                <a:solidFill>
                  <a:srgbClr val="F3BE60"/>
                </a:solidFill>
              </a:rPr>
              <a:t>public</a:t>
            </a:r>
            <a:r>
              <a:rPr lang="en-US" sz="2000" dirty="0"/>
              <a:t> </a:t>
            </a:r>
            <a:r>
              <a:rPr lang="en-US" sz="2000" dirty="0">
                <a:solidFill>
                  <a:srgbClr val="F3BE60"/>
                </a:solidFill>
              </a:rPr>
              <a:t>string</a:t>
            </a:r>
            <a:r>
              <a:rPr lang="en-US" sz="2000" dirty="0"/>
              <a:t> Description { </a:t>
            </a:r>
            <a:r>
              <a:rPr lang="en-US" sz="2000" dirty="0">
                <a:solidFill>
                  <a:srgbClr val="F3BE60"/>
                </a:solidFill>
              </a:rPr>
              <a:t>get</a:t>
            </a:r>
            <a:r>
              <a:rPr lang="en-US" sz="2000" dirty="0"/>
              <a:t>; </a:t>
            </a:r>
            <a:r>
              <a:rPr lang="en-US" sz="2000" dirty="0">
                <a:solidFill>
                  <a:srgbClr val="F3BE60"/>
                </a:solidFill>
              </a:rPr>
              <a:t>set</a:t>
            </a:r>
            <a:r>
              <a:rPr lang="en-US" sz="2000" dirty="0"/>
              <a:t>; }	</a:t>
            </a:r>
          </a:p>
          <a:p>
            <a:pPr marL="0" indent="0">
              <a:buNone/>
            </a:pPr>
            <a:r>
              <a:rPr lang="en-US" sz="2000" dirty="0"/>
              <a:t>        </a:t>
            </a:r>
            <a:r>
              <a:rPr lang="en-US" sz="2000" dirty="0">
                <a:solidFill>
                  <a:srgbClr val="F3BE60"/>
                </a:solidFill>
              </a:rPr>
              <a:t>public</a:t>
            </a:r>
            <a:r>
              <a:rPr lang="en-US" sz="2000" dirty="0"/>
              <a:t> </a:t>
            </a:r>
            <a:r>
              <a:rPr lang="en-US" sz="2000" dirty="0">
                <a:solidFill>
                  <a:srgbClr val="F3BE60"/>
                </a:solidFill>
              </a:rPr>
              <a:t>virtual</a:t>
            </a:r>
            <a:r>
              <a:rPr lang="en-US" sz="2000" dirty="0"/>
              <a:t> </a:t>
            </a:r>
            <a:r>
              <a:rPr lang="en-US" sz="2000" dirty="0">
                <a:solidFill>
                  <a:srgbClr val="F3BE60"/>
                </a:solidFill>
              </a:rPr>
              <a:t>ICollection</a:t>
            </a:r>
            <a:r>
              <a:rPr lang="en-US" sz="2000" dirty="0"/>
              <a:t>&lt;</a:t>
            </a:r>
            <a:r>
              <a:rPr lang="en-US" sz="2000" dirty="0">
                <a:solidFill>
                  <a:srgbClr val="F3BE60"/>
                </a:solidFill>
              </a:rPr>
              <a:t>Student</a:t>
            </a:r>
            <a:r>
              <a:rPr lang="en-US" sz="2000" dirty="0"/>
              <a:t>&gt; Students { </a:t>
            </a:r>
            <a:r>
              <a:rPr lang="en-US" sz="2000" dirty="0">
                <a:solidFill>
                  <a:srgbClr val="F3BE60"/>
                </a:solidFill>
              </a:rPr>
              <a:t>get</a:t>
            </a:r>
            <a:r>
              <a:rPr lang="en-US" sz="2000" dirty="0"/>
              <a:t>; </a:t>
            </a:r>
            <a:r>
              <a:rPr lang="en-US" sz="2000" dirty="0">
                <a:solidFill>
                  <a:srgbClr val="F3BE60"/>
                </a:solidFill>
              </a:rPr>
              <a:t>set</a:t>
            </a:r>
            <a:r>
              <a:rPr lang="en-US" sz="2000" dirty="0"/>
              <a:t>; }</a:t>
            </a:r>
          </a:p>
          <a:p>
            <a:pPr marL="0" indent="0">
              <a:buNone/>
            </a:pPr>
            <a:r>
              <a:rPr lang="en-US" sz="2000" dirty="0"/>
              <a:t>    }</a:t>
            </a:r>
            <a:endParaRPr lang="en-US" sz="800" dirty="0"/>
          </a:p>
        </p:txBody>
      </p:sp>
      <p:cxnSp>
        <p:nvCxnSpPr>
          <p:cNvPr id="9" name="Straight Connector 8"/>
          <p:cNvCxnSpPr/>
          <p:nvPr/>
        </p:nvCxnSpPr>
        <p:spPr>
          <a:xfrm>
            <a:off x="5332412" y="1676400"/>
            <a:ext cx="0" cy="4737233"/>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955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11</a:t>
            </a:fld>
            <a:endParaRPr lang="en-US" dirty="0"/>
          </a:p>
        </p:txBody>
      </p:sp>
      <p:sp>
        <p:nvSpPr>
          <p:cNvPr id="4" name="Title 3"/>
          <p:cNvSpPr>
            <a:spLocks noGrp="1"/>
          </p:cNvSpPr>
          <p:nvPr>
            <p:ph type="title"/>
          </p:nvPr>
        </p:nvSpPr>
        <p:spPr>
          <a:xfrm>
            <a:off x="503223" y="2895600"/>
            <a:ext cx="11277600" cy="1110780"/>
          </a:xfrm>
        </p:spPr>
        <p:txBody>
          <a:bodyPr>
            <a:normAutofit fontScale="90000"/>
          </a:bodyPr>
          <a:lstStyle/>
          <a:p>
            <a:pPr algn="ctr"/>
            <a:r>
              <a:rPr lang="en-US" sz="4400" dirty="0"/>
              <a:t>One-to-Many</a:t>
            </a:r>
            <a:br>
              <a:rPr lang="en-US" sz="4400" dirty="0"/>
            </a:br>
            <a:r>
              <a:rPr lang="en-US" sz="4400" dirty="0"/>
              <a:t>(using Fluent API) </a:t>
            </a:r>
          </a:p>
        </p:txBody>
      </p:sp>
    </p:spTree>
    <p:extLst>
      <p:ext uri="{BB962C8B-B14F-4D97-AF65-F5344CB8AC3E}">
        <p14:creationId xmlns:p14="http://schemas.microsoft.com/office/powerpoint/2010/main" val="3151715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12</a:t>
            </a:fld>
            <a:endParaRPr lang="en-US" dirty="0"/>
          </a:p>
        </p:txBody>
      </p:sp>
      <p:sp>
        <p:nvSpPr>
          <p:cNvPr id="10" name="Content Placeholder 2"/>
          <p:cNvSpPr txBox="1">
            <a:spLocks/>
          </p:cNvSpPr>
          <p:nvPr/>
        </p:nvSpPr>
        <p:spPr>
          <a:xfrm>
            <a:off x="2093159" y="2634877"/>
            <a:ext cx="10095666" cy="4086602"/>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900" dirty="0" err="1"/>
              <a:t>modelBuilder.Entity</a:t>
            </a:r>
            <a:r>
              <a:rPr lang="en-US" sz="2900" dirty="0"/>
              <a:t>&lt;</a:t>
            </a:r>
            <a:r>
              <a:rPr lang="en-US" sz="2900" dirty="0">
                <a:solidFill>
                  <a:srgbClr val="F3BE60"/>
                </a:solidFill>
              </a:rPr>
              <a:t>Student</a:t>
            </a:r>
            <a:r>
              <a:rPr lang="en-US" sz="2900" dirty="0"/>
              <a:t>&gt;()</a:t>
            </a:r>
          </a:p>
          <a:p>
            <a:pPr marL="0" indent="0">
              <a:buNone/>
            </a:pPr>
            <a:r>
              <a:rPr lang="en-US" sz="2900" dirty="0"/>
              <a:t>                    .</a:t>
            </a:r>
            <a:r>
              <a:rPr lang="en-US" sz="2900" dirty="0" err="1"/>
              <a:t>HasRequired</a:t>
            </a:r>
            <a:r>
              <a:rPr lang="en-US" sz="2900" dirty="0"/>
              <a:t>&lt;</a:t>
            </a:r>
            <a:r>
              <a:rPr lang="en-US" sz="2900" dirty="0">
                <a:solidFill>
                  <a:srgbClr val="F3BE60"/>
                </a:solidFill>
              </a:rPr>
              <a:t>Standard</a:t>
            </a:r>
            <a:r>
              <a:rPr lang="en-US" sz="2900" dirty="0"/>
              <a:t>&gt;(s =&gt; </a:t>
            </a:r>
            <a:r>
              <a:rPr lang="en-US" sz="2900" dirty="0" err="1"/>
              <a:t>s.Standard</a:t>
            </a:r>
            <a:r>
              <a:rPr lang="en-US" sz="2900" dirty="0"/>
              <a:t>)</a:t>
            </a:r>
          </a:p>
          <a:p>
            <a:pPr marL="0" indent="0">
              <a:buNone/>
            </a:pPr>
            <a:r>
              <a:rPr lang="en-US" sz="2900" dirty="0"/>
              <a:t>                    .</a:t>
            </a:r>
            <a:r>
              <a:rPr lang="en-US" sz="2900" dirty="0" err="1"/>
              <a:t>WithMany</a:t>
            </a:r>
            <a:r>
              <a:rPr lang="en-US" sz="2900" dirty="0"/>
              <a:t>(s =&gt; </a:t>
            </a:r>
            <a:r>
              <a:rPr lang="en-US" sz="2900" dirty="0" err="1"/>
              <a:t>s.Students</a:t>
            </a:r>
            <a:r>
              <a:rPr lang="en-US" sz="2900" dirty="0"/>
              <a:t>)</a:t>
            </a:r>
          </a:p>
          <a:p>
            <a:pPr marL="0" indent="0">
              <a:buNone/>
            </a:pPr>
            <a:r>
              <a:rPr lang="en-US" sz="2900" dirty="0"/>
              <a:t>                    .</a:t>
            </a:r>
            <a:r>
              <a:rPr lang="en-US" sz="2900" dirty="0" err="1"/>
              <a:t>HasForeignKey</a:t>
            </a:r>
            <a:r>
              <a:rPr lang="en-US" sz="2900" dirty="0"/>
              <a:t>(s =&gt; </a:t>
            </a:r>
            <a:r>
              <a:rPr lang="en-US" sz="2900" dirty="0" err="1"/>
              <a:t>s.StandardRefId</a:t>
            </a:r>
            <a:r>
              <a:rPr lang="en-US" sz="2900" dirty="0"/>
              <a:t>);</a:t>
            </a:r>
            <a:endParaRPr lang="en-US" sz="2900" dirty="0"/>
          </a:p>
        </p:txBody>
      </p:sp>
    </p:spTree>
    <p:extLst>
      <p:ext uri="{BB962C8B-B14F-4D97-AF65-F5344CB8AC3E}">
        <p14:creationId xmlns:p14="http://schemas.microsoft.com/office/powerpoint/2010/main" val="48233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13</a:t>
            </a:fld>
            <a:endParaRPr lang="en-US" dirty="0"/>
          </a:p>
        </p:txBody>
      </p:sp>
      <p:sp>
        <p:nvSpPr>
          <p:cNvPr id="4" name="Title 3"/>
          <p:cNvSpPr>
            <a:spLocks noGrp="1"/>
          </p:cNvSpPr>
          <p:nvPr>
            <p:ph type="title"/>
          </p:nvPr>
        </p:nvSpPr>
        <p:spPr>
          <a:xfrm>
            <a:off x="503223" y="2895600"/>
            <a:ext cx="11277600" cy="1110780"/>
          </a:xfrm>
        </p:spPr>
        <p:txBody>
          <a:bodyPr>
            <a:normAutofit fontScale="90000"/>
          </a:bodyPr>
          <a:lstStyle/>
          <a:p>
            <a:pPr algn="ctr"/>
            <a:r>
              <a:rPr lang="en-US" sz="4400" dirty="0"/>
              <a:t>Many-to-Many</a:t>
            </a:r>
            <a:br>
              <a:rPr lang="en-US" sz="4400" dirty="0"/>
            </a:br>
            <a:r>
              <a:rPr lang="en-US" sz="4400" dirty="0"/>
              <a:t>(using attributes) </a:t>
            </a:r>
          </a:p>
        </p:txBody>
      </p:sp>
    </p:spTree>
    <p:extLst>
      <p:ext uri="{BB962C8B-B14F-4D97-AF65-F5344CB8AC3E}">
        <p14:creationId xmlns:p14="http://schemas.microsoft.com/office/powerpoint/2010/main" val="1351651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3" name="Content Placeholder 2"/>
          <p:cNvSpPr>
            <a:spLocks noGrp="1"/>
          </p:cNvSpPr>
          <p:nvPr>
            <p:ph idx="1"/>
          </p:nvPr>
        </p:nvSpPr>
        <p:spPr>
          <a:xfrm>
            <a:off x="779940" y="847567"/>
            <a:ext cx="5181600" cy="5566064"/>
          </a:xfrm>
        </p:spPr>
        <p:txBody>
          <a:bodyPr>
            <a:noAutofit/>
          </a:bodyPr>
          <a:lstStyle/>
          <a:p>
            <a:pPr marL="0" indent="0">
              <a:buNone/>
            </a:pPr>
            <a:r>
              <a:rPr lang="en-US" sz="2000" dirty="0">
                <a:solidFill>
                  <a:srgbClr val="F3BE60"/>
                </a:solidFill>
              </a:rPr>
              <a:t>public</a:t>
            </a:r>
            <a:r>
              <a:rPr lang="en-US" sz="2000" dirty="0"/>
              <a:t> </a:t>
            </a:r>
            <a:r>
              <a:rPr lang="en-US" sz="2000" dirty="0">
                <a:solidFill>
                  <a:srgbClr val="F3BE60"/>
                </a:solidFill>
              </a:rPr>
              <a:t>class</a:t>
            </a:r>
            <a:r>
              <a:rPr lang="en-US" sz="2000" dirty="0"/>
              <a:t> Student</a:t>
            </a:r>
          </a:p>
          <a:p>
            <a:pPr marL="0" indent="0">
              <a:buNone/>
            </a:pPr>
            <a:r>
              <a:rPr lang="en-US" sz="2000" dirty="0"/>
              <a:t>        </a:t>
            </a:r>
            <a:r>
              <a:rPr lang="en-US" sz="2000" dirty="0">
                <a:solidFill>
                  <a:srgbClr val="F3BE60"/>
                </a:solidFill>
              </a:rPr>
              <a:t>public</a:t>
            </a:r>
            <a:r>
              <a:rPr lang="en-US" sz="2000" dirty="0"/>
              <a:t> Student()</a:t>
            </a:r>
          </a:p>
          <a:p>
            <a:pPr marL="0" indent="0">
              <a:buNone/>
            </a:pPr>
            <a:r>
              <a:rPr lang="en-US" sz="2000" dirty="0"/>
              <a:t>        {</a:t>
            </a:r>
          </a:p>
          <a:p>
            <a:pPr marL="0" indent="0">
              <a:buNone/>
            </a:pPr>
            <a:r>
              <a:rPr lang="en-US" sz="2000" dirty="0"/>
              <a:t>            </a:t>
            </a:r>
            <a:r>
              <a:rPr lang="en-US" sz="2000" dirty="0" err="1">
                <a:solidFill>
                  <a:srgbClr val="F3BE60"/>
                </a:solidFill>
              </a:rPr>
              <a:t>this.</a:t>
            </a:r>
            <a:r>
              <a:rPr lang="en-US" sz="2000" dirty="0" err="1"/>
              <a:t>Courses</a:t>
            </a:r>
            <a:r>
              <a:rPr lang="en-US" sz="2000" dirty="0"/>
              <a:t> = </a:t>
            </a:r>
            <a:r>
              <a:rPr lang="en-US" sz="2000" dirty="0">
                <a:solidFill>
                  <a:srgbClr val="F3BE60"/>
                </a:solidFill>
              </a:rPr>
              <a:t>new</a:t>
            </a:r>
            <a:r>
              <a:rPr lang="en-US" sz="2000" dirty="0"/>
              <a:t> </a:t>
            </a:r>
            <a:r>
              <a:rPr lang="en-US" sz="2000" dirty="0" err="1">
                <a:solidFill>
                  <a:srgbClr val="F3BE60"/>
                </a:solidFill>
              </a:rPr>
              <a:t>HashSet</a:t>
            </a:r>
            <a:r>
              <a:rPr lang="en-US" sz="2000" dirty="0"/>
              <a:t>&lt;</a:t>
            </a:r>
            <a:r>
              <a:rPr lang="en-US" sz="2000" dirty="0">
                <a:solidFill>
                  <a:srgbClr val="F3BE60"/>
                </a:solidFill>
              </a:rPr>
              <a:t>Course</a:t>
            </a:r>
            <a:r>
              <a:rPr lang="en-US" sz="2000" dirty="0"/>
              <a:t>&gt;();</a:t>
            </a:r>
          </a:p>
          <a:p>
            <a:pPr marL="0" indent="0">
              <a:buNone/>
            </a:pPr>
            <a:r>
              <a:rPr lang="en-US" sz="2000" dirty="0"/>
              <a:t>        }</a:t>
            </a:r>
          </a:p>
          <a:p>
            <a:pPr marL="0" indent="0">
              <a:buNone/>
            </a:pPr>
            <a:endParaRPr lang="en-US" sz="2000" dirty="0"/>
          </a:p>
          <a:p>
            <a:pPr marL="0" indent="0">
              <a:buNone/>
            </a:pPr>
            <a:r>
              <a:rPr lang="en-US" sz="2000" dirty="0"/>
              <a:t>        </a:t>
            </a:r>
            <a:r>
              <a:rPr lang="en-US" sz="2000" dirty="0">
                <a:solidFill>
                  <a:srgbClr val="F3BE60"/>
                </a:solidFill>
              </a:rPr>
              <a:t>public</a:t>
            </a:r>
            <a:r>
              <a:rPr lang="en-US" sz="2000" dirty="0"/>
              <a:t> </a:t>
            </a:r>
            <a:r>
              <a:rPr lang="en-US" sz="2000" dirty="0">
                <a:solidFill>
                  <a:srgbClr val="F3BE60"/>
                </a:solidFill>
              </a:rPr>
              <a:t>int</a:t>
            </a:r>
            <a:r>
              <a:rPr lang="en-US" sz="2000" dirty="0"/>
              <a:t> StudentId { </a:t>
            </a:r>
            <a:r>
              <a:rPr lang="en-US" sz="2000" dirty="0">
                <a:solidFill>
                  <a:srgbClr val="F3BE60"/>
                </a:solidFill>
              </a:rPr>
              <a:t>get</a:t>
            </a:r>
            <a:r>
              <a:rPr lang="en-US" sz="2000" dirty="0"/>
              <a:t>; </a:t>
            </a:r>
            <a:r>
              <a:rPr lang="en-US" sz="2000" dirty="0">
                <a:solidFill>
                  <a:srgbClr val="F3BE60"/>
                </a:solidFill>
              </a:rPr>
              <a:t>set</a:t>
            </a:r>
            <a:r>
              <a:rPr lang="en-US" sz="2000" dirty="0"/>
              <a:t>; }</a:t>
            </a:r>
          </a:p>
          <a:p>
            <a:pPr marL="0" indent="0">
              <a:buNone/>
            </a:pPr>
            <a:r>
              <a:rPr lang="en-US" sz="2000" dirty="0"/>
              <a:t>        [</a:t>
            </a:r>
            <a:r>
              <a:rPr lang="en-US" sz="2000" dirty="0">
                <a:solidFill>
                  <a:srgbClr val="F3BE60"/>
                </a:solidFill>
              </a:rPr>
              <a:t>Required</a:t>
            </a:r>
            <a:r>
              <a:rPr lang="en-US" sz="2000" dirty="0"/>
              <a:t>]</a:t>
            </a:r>
          </a:p>
          <a:p>
            <a:pPr marL="0" indent="0">
              <a:buNone/>
            </a:pPr>
            <a:r>
              <a:rPr lang="en-US" sz="2000" dirty="0"/>
              <a:t>        </a:t>
            </a:r>
            <a:r>
              <a:rPr lang="en-US" sz="2000" dirty="0">
                <a:solidFill>
                  <a:srgbClr val="F3BE60"/>
                </a:solidFill>
              </a:rPr>
              <a:t>public</a:t>
            </a:r>
            <a:r>
              <a:rPr lang="en-US" sz="2000" dirty="0"/>
              <a:t> </a:t>
            </a:r>
            <a:r>
              <a:rPr lang="en-US" sz="2000" dirty="0">
                <a:solidFill>
                  <a:srgbClr val="F3BE60"/>
                </a:solidFill>
              </a:rPr>
              <a:t>string</a:t>
            </a:r>
            <a:r>
              <a:rPr lang="en-US" sz="2000" dirty="0"/>
              <a:t> StudentName { </a:t>
            </a:r>
            <a:r>
              <a:rPr lang="en-US" sz="2000" dirty="0">
                <a:solidFill>
                  <a:srgbClr val="F3BE60"/>
                </a:solidFill>
              </a:rPr>
              <a:t>get</a:t>
            </a:r>
            <a:r>
              <a:rPr lang="en-US" sz="2000" dirty="0"/>
              <a:t>; </a:t>
            </a:r>
            <a:r>
              <a:rPr lang="en-US" sz="2000" dirty="0">
                <a:solidFill>
                  <a:srgbClr val="F3BE60"/>
                </a:solidFill>
              </a:rPr>
              <a:t>set</a:t>
            </a:r>
            <a:r>
              <a:rPr lang="en-US" sz="2000" dirty="0"/>
              <a:t>; }</a:t>
            </a:r>
          </a:p>
          <a:p>
            <a:pPr marL="0" indent="0">
              <a:buNone/>
            </a:pPr>
            <a:r>
              <a:rPr lang="en-US" sz="2000" dirty="0"/>
              <a:t>        </a:t>
            </a:r>
            <a:r>
              <a:rPr lang="en-US" sz="2000" dirty="0">
                <a:solidFill>
                  <a:srgbClr val="F3BE60"/>
                </a:solidFill>
              </a:rPr>
              <a:t>public</a:t>
            </a:r>
            <a:r>
              <a:rPr lang="en-US" sz="2000" dirty="0"/>
              <a:t> </a:t>
            </a:r>
            <a:r>
              <a:rPr lang="en-US" sz="2000" dirty="0">
                <a:solidFill>
                  <a:srgbClr val="F3BE60"/>
                </a:solidFill>
              </a:rPr>
              <a:t>virtual</a:t>
            </a:r>
            <a:r>
              <a:rPr lang="en-US" sz="2000" dirty="0"/>
              <a:t> </a:t>
            </a:r>
            <a:r>
              <a:rPr lang="en-US" sz="2000" dirty="0" err="1">
                <a:solidFill>
                  <a:srgbClr val="F3BE60"/>
                </a:solidFill>
              </a:rPr>
              <a:t>ICollection</a:t>
            </a:r>
            <a:r>
              <a:rPr lang="en-US" sz="2000" dirty="0"/>
              <a:t>&lt;</a:t>
            </a:r>
            <a:r>
              <a:rPr lang="en-US" sz="2000" dirty="0">
                <a:solidFill>
                  <a:srgbClr val="F3BE60"/>
                </a:solidFill>
              </a:rPr>
              <a:t>Course</a:t>
            </a:r>
            <a:r>
              <a:rPr lang="en-US" sz="2000" dirty="0"/>
              <a:t>&gt; Courses</a:t>
            </a:r>
          </a:p>
          <a:p>
            <a:pPr marL="0" indent="0">
              <a:buNone/>
            </a:pPr>
            <a:r>
              <a:rPr lang="en-US" sz="2000" dirty="0"/>
              <a:t>	 { </a:t>
            </a:r>
            <a:r>
              <a:rPr lang="en-US" sz="2000" dirty="0">
                <a:solidFill>
                  <a:srgbClr val="F3BE60"/>
                </a:solidFill>
              </a:rPr>
              <a:t>get</a:t>
            </a:r>
            <a:r>
              <a:rPr lang="en-US" sz="2000" dirty="0"/>
              <a:t>; </a:t>
            </a:r>
            <a:r>
              <a:rPr lang="en-US" sz="2000" dirty="0">
                <a:solidFill>
                  <a:srgbClr val="F3BE60"/>
                </a:solidFill>
              </a:rPr>
              <a:t>set</a:t>
            </a:r>
            <a:r>
              <a:rPr lang="en-US" sz="2000" dirty="0"/>
              <a:t>; }</a:t>
            </a:r>
          </a:p>
        </p:txBody>
      </p:sp>
      <p:sp>
        <p:nvSpPr>
          <p:cNvPr id="7" name="Content Placeholder 2"/>
          <p:cNvSpPr txBox="1">
            <a:spLocks/>
          </p:cNvSpPr>
          <p:nvPr/>
        </p:nvSpPr>
        <p:spPr>
          <a:xfrm>
            <a:off x="6232622" y="1350329"/>
            <a:ext cx="5548201" cy="5174673"/>
          </a:xfrm>
          <a:prstGeom prst="rect">
            <a:avLst/>
          </a:prstGeom>
        </p:spPr>
        <p:txBody>
          <a:bodyPr vert="horz" lIns="108000" tIns="36000" rIns="108000" bIns="36000" rtlCol="0">
            <a:no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000" dirty="0">
                <a:solidFill>
                  <a:srgbClr val="F3BE60"/>
                </a:solidFill>
              </a:rPr>
              <a:t>public</a:t>
            </a:r>
            <a:r>
              <a:rPr lang="en-US" sz="2000" dirty="0"/>
              <a:t> </a:t>
            </a:r>
            <a:r>
              <a:rPr lang="en-US" sz="2000" dirty="0">
                <a:solidFill>
                  <a:srgbClr val="F3BE60"/>
                </a:solidFill>
              </a:rPr>
              <a:t>class</a:t>
            </a:r>
            <a:r>
              <a:rPr lang="en-US" sz="2000" dirty="0"/>
              <a:t> Course</a:t>
            </a:r>
          </a:p>
          <a:p>
            <a:pPr marL="0" indent="0">
              <a:buNone/>
            </a:pPr>
            <a:r>
              <a:rPr lang="en-US" sz="2000" dirty="0"/>
              <a:t>        </a:t>
            </a:r>
            <a:r>
              <a:rPr lang="en-US" sz="2000" dirty="0">
                <a:solidFill>
                  <a:srgbClr val="F3BE60"/>
                </a:solidFill>
              </a:rPr>
              <a:t>public</a:t>
            </a:r>
            <a:r>
              <a:rPr lang="en-US" sz="2000" dirty="0"/>
              <a:t> Course()</a:t>
            </a:r>
          </a:p>
          <a:p>
            <a:pPr marL="0" indent="0">
              <a:buNone/>
            </a:pPr>
            <a:r>
              <a:rPr lang="en-US" sz="2000" dirty="0"/>
              <a:t>        {</a:t>
            </a:r>
          </a:p>
          <a:p>
            <a:pPr marL="0" indent="0">
              <a:buNone/>
            </a:pPr>
            <a:r>
              <a:rPr lang="en-US" sz="2000" dirty="0"/>
              <a:t>            </a:t>
            </a:r>
            <a:r>
              <a:rPr lang="en-US" sz="2000" dirty="0" err="1">
                <a:solidFill>
                  <a:srgbClr val="F3BE60"/>
                </a:solidFill>
              </a:rPr>
              <a:t>this.</a:t>
            </a:r>
            <a:r>
              <a:rPr lang="en-US" sz="2000" dirty="0" err="1"/>
              <a:t>Students</a:t>
            </a:r>
            <a:r>
              <a:rPr lang="en-US" sz="2000" dirty="0"/>
              <a:t> = </a:t>
            </a:r>
            <a:r>
              <a:rPr lang="en-US" sz="2000" dirty="0">
                <a:solidFill>
                  <a:srgbClr val="F3BE60"/>
                </a:solidFill>
              </a:rPr>
              <a:t>new</a:t>
            </a:r>
            <a:r>
              <a:rPr lang="en-US" sz="2000" dirty="0"/>
              <a:t> </a:t>
            </a:r>
            <a:r>
              <a:rPr lang="en-US" sz="2000" dirty="0" err="1">
                <a:solidFill>
                  <a:srgbClr val="F3BE60"/>
                </a:solidFill>
              </a:rPr>
              <a:t>HashSet</a:t>
            </a:r>
            <a:r>
              <a:rPr lang="en-US" sz="2000" dirty="0"/>
              <a:t>&lt;</a:t>
            </a:r>
            <a:r>
              <a:rPr lang="en-US" sz="2000" dirty="0">
                <a:solidFill>
                  <a:srgbClr val="F3BE60"/>
                </a:solidFill>
              </a:rPr>
              <a:t>Student</a:t>
            </a:r>
            <a:r>
              <a:rPr lang="en-US" sz="2000" dirty="0"/>
              <a:t>&gt;();</a:t>
            </a:r>
          </a:p>
          <a:p>
            <a:pPr marL="0" indent="0">
              <a:buNone/>
            </a:pPr>
            <a:r>
              <a:rPr lang="en-US" sz="2000" dirty="0"/>
              <a:t>        }</a:t>
            </a:r>
          </a:p>
          <a:p>
            <a:pPr marL="0" indent="0">
              <a:buNone/>
            </a:pPr>
            <a:endParaRPr lang="en-US" sz="2000" dirty="0"/>
          </a:p>
          <a:p>
            <a:pPr marL="0" indent="0">
              <a:buNone/>
            </a:pPr>
            <a:r>
              <a:rPr lang="en-US" sz="2000" dirty="0"/>
              <a:t>        </a:t>
            </a:r>
            <a:r>
              <a:rPr lang="en-US" sz="2000" dirty="0">
                <a:solidFill>
                  <a:srgbClr val="F3BE60"/>
                </a:solidFill>
              </a:rPr>
              <a:t>public</a:t>
            </a:r>
            <a:r>
              <a:rPr lang="en-US" sz="2000" dirty="0"/>
              <a:t> </a:t>
            </a:r>
            <a:r>
              <a:rPr lang="en-US" sz="2000" dirty="0">
                <a:solidFill>
                  <a:srgbClr val="F3BE60"/>
                </a:solidFill>
              </a:rPr>
              <a:t>int</a:t>
            </a:r>
            <a:r>
              <a:rPr lang="en-US" sz="2000" dirty="0"/>
              <a:t> </a:t>
            </a:r>
            <a:r>
              <a:rPr lang="en-US" sz="2000" dirty="0" err="1"/>
              <a:t>CourseId</a:t>
            </a:r>
            <a:r>
              <a:rPr lang="en-US" sz="2000" dirty="0"/>
              <a:t> { </a:t>
            </a:r>
            <a:r>
              <a:rPr lang="en-US" sz="2000" dirty="0">
                <a:solidFill>
                  <a:srgbClr val="F3BE60"/>
                </a:solidFill>
              </a:rPr>
              <a:t>get</a:t>
            </a:r>
            <a:r>
              <a:rPr lang="en-US" sz="2000" dirty="0"/>
              <a:t>; </a:t>
            </a:r>
            <a:r>
              <a:rPr lang="en-US" sz="2000" dirty="0">
                <a:solidFill>
                  <a:srgbClr val="F3BE60"/>
                </a:solidFill>
              </a:rPr>
              <a:t>set</a:t>
            </a:r>
            <a:r>
              <a:rPr lang="en-US" sz="2000" dirty="0"/>
              <a:t>; }</a:t>
            </a:r>
          </a:p>
          <a:p>
            <a:pPr marL="0" indent="0">
              <a:buNone/>
            </a:pPr>
            <a:r>
              <a:rPr lang="en-US" sz="2000" dirty="0"/>
              <a:t>        </a:t>
            </a:r>
            <a:r>
              <a:rPr lang="en-US" sz="2000" dirty="0">
                <a:solidFill>
                  <a:srgbClr val="F3BE60"/>
                </a:solidFill>
              </a:rPr>
              <a:t>public</a:t>
            </a:r>
            <a:r>
              <a:rPr lang="en-US" sz="2000" dirty="0"/>
              <a:t> </a:t>
            </a:r>
            <a:r>
              <a:rPr lang="en-US" sz="2000" dirty="0">
                <a:solidFill>
                  <a:srgbClr val="F3BE60"/>
                </a:solidFill>
              </a:rPr>
              <a:t>string</a:t>
            </a:r>
            <a:r>
              <a:rPr lang="en-US" sz="2000" dirty="0"/>
              <a:t> </a:t>
            </a:r>
            <a:r>
              <a:rPr lang="en-US" sz="2000" dirty="0" err="1"/>
              <a:t>CourseName</a:t>
            </a:r>
            <a:r>
              <a:rPr lang="en-US" sz="2000" dirty="0"/>
              <a:t> { </a:t>
            </a:r>
            <a:r>
              <a:rPr lang="en-US" sz="2000" dirty="0">
                <a:solidFill>
                  <a:srgbClr val="F3BE60"/>
                </a:solidFill>
              </a:rPr>
              <a:t>get</a:t>
            </a:r>
            <a:r>
              <a:rPr lang="en-US" sz="2000" dirty="0"/>
              <a:t>; </a:t>
            </a:r>
            <a:r>
              <a:rPr lang="en-US" sz="2000" dirty="0">
                <a:solidFill>
                  <a:srgbClr val="F3BE60"/>
                </a:solidFill>
              </a:rPr>
              <a:t>set</a:t>
            </a:r>
            <a:r>
              <a:rPr lang="en-US" sz="2000" dirty="0"/>
              <a:t>; }</a:t>
            </a:r>
          </a:p>
          <a:p>
            <a:pPr marL="0" indent="0">
              <a:buNone/>
            </a:pPr>
            <a:r>
              <a:rPr lang="en-US" sz="2000" dirty="0"/>
              <a:t>        </a:t>
            </a:r>
            <a:r>
              <a:rPr lang="en-US" sz="2000" dirty="0">
                <a:solidFill>
                  <a:srgbClr val="F3BE60"/>
                </a:solidFill>
              </a:rPr>
              <a:t>public</a:t>
            </a:r>
            <a:r>
              <a:rPr lang="en-US" sz="2000" dirty="0"/>
              <a:t> </a:t>
            </a:r>
            <a:r>
              <a:rPr lang="en-US" sz="2000" dirty="0">
                <a:solidFill>
                  <a:srgbClr val="F3BE60"/>
                </a:solidFill>
              </a:rPr>
              <a:t>virtual</a:t>
            </a:r>
            <a:r>
              <a:rPr lang="en-US" sz="2000" dirty="0"/>
              <a:t> </a:t>
            </a:r>
            <a:r>
              <a:rPr lang="en-US" sz="2000" dirty="0" err="1">
                <a:solidFill>
                  <a:srgbClr val="F3BE60"/>
                </a:solidFill>
              </a:rPr>
              <a:t>ICollection</a:t>
            </a:r>
            <a:r>
              <a:rPr lang="en-US" sz="2000" dirty="0"/>
              <a:t>&lt;</a:t>
            </a:r>
            <a:r>
              <a:rPr lang="en-US" sz="2000" dirty="0">
                <a:solidFill>
                  <a:srgbClr val="F3BE60"/>
                </a:solidFill>
              </a:rPr>
              <a:t>Student</a:t>
            </a:r>
            <a:r>
              <a:rPr lang="en-US" sz="2000" dirty="0"/>
              <a:t>&gt; Students </a:t>
            </a:r>
          </a:p>
          <a:p>
            <a:pPr marL="0" indent="0">
              <a:buNone/>
            </a:pPr>
            <a:r>
              <a:rPr lang="en-US" sz="2000" dirty="0"/>
              <a:t>	{ </a:t>
            </a:r>
            <a:r>
              <a:rPr lang="en-US" sz="2000" dirty="0">
                <a:solidFill>
                  <a:srgbClr val="F3BE60"/>
                </a:solidFill>
              </a:rPr>
              <a:t>get</a:t>
            </a:r>
            <a:r>
              <a:rPr lang="en-US" sz="2000" dirty="0"/>
              <a:t>; </a:t>
            </a:r>
            <a:r>
              <a:rPr lang="en-US" sz="2000" dirty="0">
                <a:solidFill>
                  <a:srgbClr val="F3BE60"/>
                </a:solidFill>
              </a:rPr>
              <a:t>set</a:t>
            </a:r>
            <a:r>
              <a:rPr lang="en-US" sz="2000" dirty="0"/>
              <a:t>; }</a:t>
            </a:r>
          </a:p>
          <a:p>
            <a:pPr marL="0" indent="0">
              <a:buNone/>
            </a:pPr>
            <a:r>
              <a:rPr lang="en-US" sz="2000" dirty="0"/>
              <a:t>    </a:t>
            </a:r>
            <a:endParaRPr lang="en-US" sz="2000" dirty="0"/>
          </a:p>
        </p:txBody>
      </p:sp>
      <p:cxnSp>
        <p:nvCxnSpPr>
          <p:cNvPr id="9" name="Straight Connector 8"/>
          <p:cNvCxnSpPr/>
          <p:nvPr/>
        </p:nvCxnSpPr>
        <p:spPr>
          <a:xfrm>
            <a:off x="6175951" y="533400"/>
            <a:ext cx="0" cy="5880231"/>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8775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4" name="Title 3"/>
          <p:cNvSpPr>
            <a:spLocks noGrp="1"/>
          </p:cNvSpPr>
          <p:nvPr>
            <p:ph type="title"/>
          </p:nvPr>
        </p:nvSpPr>
        <p:spPr>
          <a:xfrm>
            <a:off x="503223" y="2895600"/>
            <a:ext cx="11277600" cy="1110780"/>
          </a:xfrm>
        </p:spPr>
        <p:txBody>
          <a:bodyPr>
            <a:normAutofit fontScale="90000"/>
          </a:bodyPr>
          <a:lstStyle/>
          <a:p>
            <a:pPr algn="ctr"/>
            <a:r>
              <a:rPr lang="en-US" sz="4400" dirty="0"/>
              <a:t>Many-to-Many</a:t>
            </a:r>
            <a:br>
              <a:rPr lang="en-US" sz="4400" dirty="0"/>
            </a:br>
            <a:r>
              <a:rPr lang="en-US" sz="4400" dirty="0"/>
              <a:t>(using Fluent API) </a:t>
            </a:r>
          </a:p>
        </p:txBody>
      </p:sp>
    </p:spTree>
    <p:extLst>
      <p:ext uri="{BB962C8B-B14F-4D97-AF65-F5344CB8AC3E}">
        <p14:creationId xmlns:p14="http://schemas.microsoft.com/office/powerpoint/2010/main" val="1997678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16</a:t>
            </a:fld>
            <a:endParaRPr lang="en-US" dirty="0"/>
          </a:p>
        </p:txBody>
      </p:sp>
      <p:sp>
        <p:nvSpPr>
          <p:cNvPr id="10" name="Content Placeholder 2"/>
          <p:cNvSpPr txBox="1">
            <a:spLocks/>
          </p:cNvSpPr>
          <p:nvPr/>
        </p:nvSpPr>
        <p:spPr>
          <a:xfrm>
            <a:off x="2665412" y="1295400"/>
            <a:ext cx="10095666" cy="4086602"/>
          </a:xfrm>
          <a:prstGeom prst="rect">
            <a:avLst/>
          </a:prstGeom>
        </p:spPr>
        <p:txBody>
          <a:bodyPr vert="horz" lIns="108000" tIns="36000" rIns="108000" bIns="36000" rtlCol="0">
            <a:no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900" dirty="0"/>
              <a:t>modelBuilder.Entity&lt;</a:t>
            </a:r>
            <a:r>
              <a:rPr lang="en-US" sz="2900" dirty="0">
                <a:solidFill>
                  <a:srgbClr val="F3BE60"/>
                </a:solidFill>
              </a:rPr>
              <a:t>Student</a:t>
            </a:r>
            <a:r>
              <a:rPr lang="en-US" sz="2900" dirty="0"/>
              <a:t>&gt;()</a:t>
            </a:r>
          </a:p>
          <a:p>
            <a:pPr marL="0" indent="0">
              <a:buNone/>
            </a:pPr>
            <a:r>
              <a:rPr lang="en-US" sz="2900" dirty="0"/>
              <a:t>               .</a:t>
            </a:r>
            <a:r>
              <a:rPr lang="en-US" sz="2900" dirty="0" err="1"/>
              <a:t>HasMany</a:t>
            </a:r>
            <a:r>
              <a:rPr lang="en-US" sz="2900" dirty="0"/>
              <a:t>&lt;</a:t>
            </a:r>
            <a:r>
              <a:rPr lang="en-US" sz="2900" dirty="0">
                <a:solidFill>
                  <a:srgbClr val="F3BE60"/>
                </a:solidFill>
              </a:rPr>
              <a:t>Course</a:t>
            </a:r>
            <a:r>
              <a:rPr lang="en-US" sz="2900" dirty="0"/>
              <a:t>&gt;(s =&gt; </a:t>
            </a:r>
            <a:r>
              <a:rPr lang="en-US" sz="2900" dirty="0" err="1"/>
              <a:t>s.Courses</a:t>
            </a:r>
            <a:r>
              <a:rPr lang="en-US" sz="2900" dirty="0"/>
              <a:t>)</a:t>
            </a:r>
          </a:p>
          <a:p>
            <a:pPr marL="0" indent="0">
              <a:buNone/>
            </a:pPr>
            <a:r>
              <a:rPr lang="en-US" sz="2900" dirty="0"/>
              <a:t>               .</a:t>
            </a:r>
            <a:r>
              <a:rPr lang="en-US" sz="2900" dirty="0" err="1"/>
              <a:t>WithMany</a:t>
            </a:r>
            <a:r>
              <a:rPr lang="en-US" sz="2900" dirty="0"/>
              <a:t>(c =&gt; </a:t>
            </a:r>
            <a:r>
              <a:rPr lang="en-US" sz="2900" dirty="0" err="1"/>
              <a:t>c.Students</a:t>
            </a:r>
            <a:r>
              <a:rPr lang="en-US" sz="2900" dirty="0"/>
              <a:t>)</a:t>
            </a:r>
          </a:p>
          <a:p>
            <a:pPr marL="0" indent="0">
              <a:buNone/>
            </a:pPr>
            <a:r>
              <a:rPr lang="en-US" sz="2900" dirty="0"/>
              <a:t>               .Map(</a:t>
            </a:r>
            <a:r>
              <a:rPr lang="en-US" sz="2900" dirty="0" err="1"/>
              <a:t>cs</a:t>
            </a:r>
            <a:r>
              <a:rPr lang="en-US" sz="2900" dirty="0"/>
              <a:t> =&gt;</a:t>
            </a:r>
          </a:p>
          <a:p>
            <a:pPr marL="0" indent="0">
              <a:buNone/>
            </a:pPr>
            <a:r>
              <a:rPr lang="en-US" sz="2900" dirty="0"/>
              <a:t>               {</a:t>
            </a:r>
          </a:p>
          <a:p>
            <a:pPr marL="0" indent="0">
              <a:buNone/>
            </a:pPr>
            <a:r>
              <a:rPr lang="en-US" sz="2900" dirty="0"/>
              <a:t>                   </a:t>
            </a:r>
            <a:r>
              <a:rPr lang="en-US" sz="2900" dirty="0" err="1"/>
              <a:t>cs.MapLeftKey</a:t>
            </a:r>
            <a:r>
              <a:rPr lang="en-US" sz="2900" dirty="0"/>
              <a:t>("</a:t>
            </a:r>
            <a:r>
              <a:rPr lang="en-US" sz="2900" dirty="0" err="1"/>
              <a:t>StudentRefId</a:t>
            </a:r>
            <a:r>
              <a:rPr lang="en-US" sz="2900" dirty="0"/>
              <a:t>");</a:t>
            </a:r>
          </a:p>
          <a:p>
            <a:pPr marL="0" indent="0">
              <a:buNone/>
            </a:pPr>
            <a:r>
              <a:rPr lang="en-US" sz="2900" dirty="0"/>
              <a:t>                   </a:t>
            </a:r>
            <a:r>
              <a:rPr lang="en-US" sz="2900" dirty="0" err="1"/>
              <a:t>cs.MapRightKey</a:t>
            </a:r>
            <a:r>
              <a:rPr lang="en-US" sz="2900" dirty="0"/>
              <a:t>("</a:t>
            </a:r>
            <a:r>
              <a:rPr lang="en-US" sz="2900" dirty="0" err="1"/>
              <a:t>CourseRefId</a:t>
            </a:r>
            <a:r>
              <a:rPr lang="en-US" sz="2900" dirty="0"/>
              <a:t>");</a:t>
            </a:r>
          </a:p>
          <a:p>
            <a:pPr marL="0" indent="0">
              <a:buNone/>
            </a:pPr>
            <a:r>
              <a:rPr lang="en-US" sz="2900" dirty="0"/>
              <a:t>                   </a:t>
            </a:r>
            <a:r>
              <a:rPr lang="en-US" sz="2900" dirty="0" err="1"/>
              <a:t>cs.ToTable</a:t>
            </a:r>
            <a:r>
              <a:rPr lang="en-US" sz="2900" dirty="0"/>
              <a:t>("</a:t>
            </a:r>
            <a:r>
              <a:rPr lang="en-US" sz="2900" dirty="0" err="1"/>
              <a:t>StudentCourse</a:t>
            </a:r>
            <a:r>
              <a:rPr lang="en-US" sz="2900" dirty="0"/>
              <a:t>");</a:t>
            </a:r>
          </a:p>
          <a:p>
            <a:pPr marL="0" indent="0">
              <a:buNone/>
            </a:pPr>
            <a:r>
              <a:rPr lang="en-US" sz="2900" dirty="0"/>
              <a:t>               });</a:t>
            </a:r>
            <a:endParaRPr lang="en-US" sz="2900" dirty="0"/>
          </a:p>
        </p:txBody>
      </p:sp>
    </p:spTree>
    <p:extLst>
      <p:ext uri="{BB962C8B-B14F-4D97-AF65-F5344CB8AC3E}">
        <p14:creationId xmlns:p14="http://schemas.microsoft.com/office/powerpoint/2010/main" val="16157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17</a:t>
            </a:fld>
            <a:endParaRPr lang="en-US" dirty="0"/>
          </a:p>
        </p:txBody>
      </p:sp>
      <p:sp>
        <p:nvSpPr>
          <p:cNvPr id="4" name="Title 3"/>
          <p:cNvSpPr>
            <a:spLocks noGrp="1"/>
          </p:cNvSpPr>
          <p:nvPr>
            <p:ph type="title"/>
          </p:nvPr>
        </p:nvSpPr>
        <p:spPr>
          <a:xfrm>
            <a:off x="1446212" y="2743200"/>
            <a:ext cx="9577597" cy="1110780"/>
          </a:xfrm>
        </p:spPr>
        <p:txBody>
          <a:bodyPr>
            <a:normAutofit/>
          </a:bodyPr>
          <a:lstStyle/>
          <a:p>
            <a:pPr algn="ctr">
              <a:lnSpc>
                <a:spcPts val="4000"/>
              </a:lnSpc>
            </a:pPr>
            <a:r>
              <a:rPr lang="en-US" sz="7200" dirty="0"/>
              <a:t>Inverse properties</a:t>
            </a:r>
          </a:p>
        </p:txBody>
      </p:sp>
    </p:spTree>
    <p:extLst>
      <p:ext uri="{BB962C8B-B14F-4D97-AF65-F5344CB8AC3E}">
        <p14:creationId xmlns:p14="http://schemas.microsoft.com/office/powerpoint/2010/main" val="3888307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18</a:t>
            </a:fld>
            <a:endParaRPr lang="en-US" dirty="0"/>
          </a:p>
        </p:txBody>
      </p:sp>
      <p:sp>
        <p:nvSpPr>
          <p:cNvPr id="3" name="Content Placeholder 2"/>
          <p:cNvSpPr>
            <a:spLocks noGrp="1"/>
          </p:cNvSpPr>
          <p:nvPr>
            <p:ph idx="1"/>
          </p:nvPr>
        </p:nvSpPr>
        <p:spPr>
          <a:xfrm>
            <a:off x="803850" y="1735282"/>
            <a:ext cx="5181600" cy="4661031"/>
          </a:xfrm>
        </p:spPr>
        <p:txBody>
          <a:bodyPr>
            <a:noAutofit/>
          </a:bodyPr>
          <a:lstStyle/>
          <a:p>
            <a:pPr marL="0" indent="0">
              <a:buNone/>
            </a:pPr>
            <a:r>
              <a:rPr lang="en-US" sz="2000" dirty="0">
                <a:solidFill>
                  <a:srgbClr val="F3BE60"/>
                </a:solidFill>
              </a:rPr>
              <a:t>public</a:t>
            </a:r>
            <a:r>
              <a:rPr lang="en-US" sz="2000" dirty="0"/>
              <a:t> </a:t>
            </a:r>
            <a:r>
              <a:rPr lang="en-US" sz="2000" dirty="0">
                <a:solidFill>
                  <a:srgbClr val="F3BE60"/>
                </a:solidFill>
              </a:rPr>
              <a:t>class</a:t>
            </a:r>
            <a:r>
              <a:rPr lang="en-US" sz="2000" dirty="0"/>
              <a:t> Person</a:t>
            </a:r>
          </a:p>
          <a:p>
            <a:pPr marL="0" indent="0">
              <a:buNone/>
            </a:pPr>
            <a:r>
              <a:rPr lang="en-US" sz="2000" dirty="0"/>
              <a:t>        </a:t>
            </a:r>
            <a:r>
              <a:rPr lang="en-US" sz="2000" dirty="0">
                <a:solidFill>
                  <a:srgbClr val="F3BE60"/>
                </a:solidFill>
              </a:rPr>
              <a:t>public</a:t>
            </a:r>
            <a:r>
              <a:rPr lang="en-US" sz="2000" dirty="0"/>
              <a:t> </a:t>
            </a:r>
            <a:r>
              <a:rPr lang="en-US" sz="2000" dirty="0">
                <a:solidFill>
                  <a:srgbClr val="F3BE60"/>
                </a:solidFill>
              </a:rPr>
              <a:t>int</a:t>
            </a:r>
            <a:r>
              <a:rPr lang="en-US" sz="2000" dirty="0"/>
              <a:t> Id { </a:t>
            </a:r>
            <a:r>
              <a:rPr lang="en-US" sz="2000" dirty="0">
                <a:solidFill>
                  <a:srgbClr val="F3BE60"/>
                </a:solidFill>
              </a:rPr>
              <a:t>get</a:t>
            </a:r>
            <a:r>
              <a:rPr lang="en-US" sz="2000" dirty="0"/>
              <a:t>; </a:t>
            </a:r>
            <a:r>
              <a:rPr lang="en-US" sz="2000" dirty="0">
                <a:solidFill>
                  <a:srgbClr val="F3BE60"/>
                </a:solidFill>
              </a:rPr>
              <a:t>set</a:t>
            </a:r>
            <a:r>
              <a:rPr lang="en-US" sz="2000" dirty="0"/>
              <a:t>; }</a:t>
            </a:r>
          </a:p>
          <a:p>
            <a:pPr marL="0" indent="0">
              <a:buNone/>
            </a:pPr>
            <a:endParaRPr lang="en-US" sz="2000" dirty="0"/>
          </a:p>
          <a:p>
            <a:pPr marL="0" indent="0">
              <a:buNone/>
            </a:pPr>
            <a:r>
              <a:rPr lang="en-US" sz="2000" dirty="0"/>
              <a:t>        [</a:t>
            </a:r>
            <a:r>
              <a:rPr lang="en-US" sz="2000" dirty="0">
                <a:solidFill>
                  <a:srgbClr val="F3BE60"/>
                </a:solidFill>
              </a:rPr>
              <a:t>Required</a:t>
            </a:r>
            <a:r>
              <a:rPr lang="en-US" sz="2000" dirty="0"/>
              <a:t>]</a:t>
            </a:r>
          </a:p>
          <a:p>
            <a:pPr marL="0" indent="0">
              <a:buNone/>
            </a:pPr>
            <a:r>
              <a:rPr lang="en-US" sz="2000" dirty="0"/>
              <a:t>        </a:t>
            </a:r>
            <a:r>
              <a:rPr lang="en-US" sz="2000" dirty="0">
                <a:solidFill>
                  <a:srgbClr val="F3BE60"/>
                </a:solidFill>
              </a:rPr>
              <a:t>public</a:t>
            </a:r>
            <a:r>
              <a:rPr lang="en-US" sz="2000" dirty="0"/>
              <a:t> </a:t>
            </a:r>
            <a:r>
              <a:rPr lang="en-US" sz="2000" dirty="0">
                <a:solidFill>
                  <a:srgbClr val="F3BE60"/>
                </a:solidFill>
              </a:rPr>
              <a:t>string</a:t>
            </a:r>
            <a:r>
              <a:rPr lang="en-US" sz="2000" dirty="0"/>
              <a:t> Name { </a:t>
            </a:r>
            <a:r>
              <a:rPr lang="en-US" sz="2000" dirty="0">
                <a:solidFill>
                  <a:srgbClr val="F3BE60"/>
                </a:solidFill>
              </a:rPr>
              <a:t>get</a:t>
            </a:r>
            <a:r>
              <a:rPr lang="en-US" sz="2000" dirty="0"/>
              <a:t>; </a:t>
            </a:r>
            <a:r>
              <a:rPr lang="en-US" sz="2000" dirty="0">
                <a:solidFill>
                  <a:srgbClr val="F3BE60"/>
                </a:solidFill>
              </a:rPr>
              <a:t>set</a:t>
            </a:r>
            <a:r>
              <a:rPr lang="en-US" sz="2000" dirty="0"/>
              <a:t>; }</a:t>
            </a:r>
          </a:p>
          <a:p>
            <a:pPr marL="0" indent="0">
              <a:buNone/>
            </a:pPr>
            <a:endParaRPr lang="en-US" sz="2000" dirty="0"/>
          </a:p>
          <a:p>
            <a:pPr marL="0" indent="0">
              <a:buNone/>
            </a:pPr>
            <a:r>
              <a:rPr lang="en-US" sz="2000" dirty="0"/>
              <a:t>        </a:t>
            </a:r>
            <a:r>
              <a:rPr lang="en-US" sz="2000" dirty="0">
                <a:solidFill>
                  <a:srgbClr val="F3BE60"/>
                </a:solidFill>
              </a:rPr>
              <a:t>public</a:t>
            </a:r>
            <a:r>
              <a:rPr lang="en-US" sz="2000" dirty="0"/>
              <a:t> </a:t>
            </a:r>
            <a:r>
              <a:rPr lang="en-US" sz="2000" dirty="0">
                <a:solidFill>
                  <a:srgbClr val="F3BE60"/>
                </a:solidFill>
              </a:rPr>
              <a:t>Town</a:t>
            </a:r>
            <a:r>
              <a:rPr lang="en-US" sz="2000" dirty="0"/>
              <a:t> </a:t>
            </a:r>
            <a:r>
              <a:rPr lang="en-US" sz="2000" dirty="0" err="1"/>
              <a:t>BornTown</a:t>
            </a:r>
            <a:r>
              <a:rPr lang="en-US" sz="2000" dirty="0"/>
              <a:t> { </a:t>
            </a:r>
            <a:r>
              <a:rPr lang="en-US" sz="2000" dirty="0">
                <a:solidFill>
                  <a:srgbClr val="F3BE60"/>
                </a:solidFill>
              </a:rPr>
              <a:t>get</a:t>
            </a:r>
            <a:r>
              <a:rPr lang="en-US" sz="2000" dirty="0"/>
              <a:t>; </a:t>
            </a:r>
            <a:r>
              <a:rPr lang="en-US" sz="2000" dirty="0">
                <a:solidFill>
                  <a:srgbClr val="F3BE60"/>
                </a:solidFill>
              </a:rPr>
              <a:t>set</a:t>
            </a:r>
            <a:r>
              <a:rPr lang="en-US" sz="2000" dirty="0"/>
              <a:t>; }</a:t>
            </a:r>
          </a:p>
          <a:p>
            <a:pPr marL="0" indent="0">
              <a:buNone/>
            </a:pPr>
            <a:endParaRPr lang="en-US" sz="2000" dirty="0"/>
          </a:p>
          <a:p>
            <a:pPr marL="0" indent="0">
              <a:buNone/>
            </a:pPr>
            <a:r>
              <a:rPr lang="en-US" sz="2000" dirty="0"/>
              <a:t>        </a:t>
            </a:r>
            <a:r>
              <a:rPr lang="en-US" sz="2000" dirty="0">
                <a:solidFill>
                  <a:srgbClr val="F3BE60"/>
                </a:solidFill>
              </a:rPr>
              <a:t>public</a:t>
            </a:r>
            <a:r>
              <a:rPr lang="en-US" sz="2000" dirty="0"/>
              <a:t> </a:t>
            </a:r>
            <a:r>
              <a:rPr lang="en-US" sz="2000" dirty="0">
                <a:solidFill>
                  <a:srgbClr val="F3BE60"/>
                </a:solidFill>
              </a:rPr>
              <a:t>Town</a:t>
            </a:r>
            <a:r>
              <a:rPr lang="en-US" sz="2000" dirty="0"/>
              <a:t> </a:t>
            </a:r>
            <a:r>
              <a:rPr lang="en-US" sz="2000" dirty="0" err="1"/>
              <a:t>LivingTown</a:t>
            </a:r>
            <a:r>
              <a:rPr lang="en-US" sz="2000" dirty="0"/>
              <a:t> { </a:t>
            </a:r>
            <a:r>
              <a:rPr lang="en-US" sz="2000" dirty="0">
                <a:solidFill>
                  <a:srgbClr val="F3BE60"/>
                </a:solidFill>
              </a:rPr>
              <a:t>get</a:t>
            </a:r>
            <a:r>
              <a:rPr lang="en-US" sz="2000" dirty="0"/>
              <a:t>; </a:t>
            </a:r>
            <a:r>
              <a:rPr lang="en-US" sz="2000" dirty="0">
                <a:solidFill>
                  <a:srgbClr val="F3BE60"/>
                </a:solidFill>
              </a:rPr>
              <a:t>set</a:t>
            </a:r>
            <a:r>
              <a:rPr lang="en-US" sz="2000" dirty="0"/>
              <a:t>; }</a:t>
            </a:r>
          </a:p>
        </p:txBody>
      </p:sp>
      <p:sp>
        <p:nvSpPr>
          <p:cNvPr id="7" name="Content Placeholder 2"/>
          <p:cNvSpPr txBox="1">
            <a:spLocks/>
          </p:cNvSpPr>
          <p:nvPr/>
        </p:nvSpPr>
        <p:spPr>
          <a:xfrm>
            <a:off x="5997717" y="1479740"/>
            <a:ext cx="5956203" cy="5174673"/>
          </a:xfrm>
          <a:prstGeom prst="rect">
            <a:avLst/>
          </a:prstGeom>
        </p:spPr>
        <p:txBody>
          <a:bodyPr vert="horz" lIns="108000" tIns="36000" rIns="108000" bIns="36000" rtlCol="0">
            <a:no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000" dirty="0">
                <a:solidFill>
                  <a:srgbClr val="F3BE60"/>
                </a:solidFill>
              </a:rPr>
              <a:t>public</a:t>
            </a:r>
            <a:r>
              <a:rPr lang="en-US" sz="2000" dirty="0"/>
              <a:t> </a:t>
            </a:r>
            <a:r>
              <a:rPr lang="en-US" sz="2000" dirty="0">
                <a:solidFill>
                  <a:srgbClr val="F3BE60"/>
                </a:solidFill>
              </a:rPr>
              <a:t>class</a:t>
            </a:r>
            <a:r>
              <a:rPr lang="en-US" sz="2000" dirty="0"/>
              <a:t> Town</a:t>
            </a:r>
          </a:p>
          <a:p>
            <a:pPr marL="0" indent="0">
              <a:buNone/>
            </a:pPr>
            <a:r>
              <a:rPr lang="en-US" sz="2000" dirty="0"/>
              <a:t>        </a:t>
            </a:r>
            <a:r>
              <a:rPr lang="en-US" sz="2000" dirty="0">
                <a:solidFill>
                  <a:srgbClr val="F3BE60"/>
                </a:solidFill>
              </a:rPr>
              <a:t>public</a:t>
            </a:r>
            <a:r>
              <a:rPr lang="en-US" sz="2000" dirty="0"/>
              <a:t> Town()</a:t>
            </a:r>
          </a:p>
          <a:p>
            <a:pPr marL="0" indent="0">
              <a:buNone/>
            </a:pPr>
            <a:r>
              <a:rPr lang="en-US" sz="2000" dirty="0"/>
              <a:t>        {</a:t>
            </a:r>
          </a:p>
          <a:p>
            <a:pPr marL="0" indent="0">
              <a:buNone/>
            </a:pPr>
            <a:r>
              <a:rPr lang="en-US" sz="2000" dirty="0"/>
              <a:t>            </a:t>
            </a:r>
            <a:r>
              <a:rPr lang="en-US" sz="2000" dirty="0" err="1">
                <a:solidFill>
                  <a:srgbClr val="F3BE60"/>
                </a:solidFill>
              </a:rPr>
              <a:t>this</a:t>
            </a:r>
            <a:r>
              <a:rPr lang="en-US" sz="2000" dirty="0" err="1"/>
              <a:t>.BornPeople</a:t>
            </a:r>
            <a:r>
              <a:rPr lang="en-US" sz="2000" dirty="0"/>
              <a:t> = </a:t>
            </a:r>
            <a:r>
              <a:rPr lang="en-US" sz="2000" dirty="0">
                <a:solidFill>
                  <a:srgbClr val="F3BE60"/>
                </a:solidFill>
              </a:rPr>
              <a:t>new</a:t>
            </a:r>
            <a:r>
              <a:rPr lang="en-US" sz="2000" dirty="0"/>
              <a:t> </a:t>
            </a:r>
            <a:r>
              <a:rPr lang="en-US" sz="2000" dirty="0" err="1">
                <a:solidFill>
                  <a:srgbClr val="F3BE60"/>
                </a:solidFill>
              </a:rPr>
              <a:t>HashSet</a:t>
            </a:r>
            <a:r>
              <a:rPr lang="en-US" sz="2000" dirty="0"/>
              <a:t>&lt;</a:t>
            </a:r>
            <a:r>
              <a:rPr lang="en-US" sz="2000" dirty="0">
                <a:solidFill>
                  <a:srgbClr val="F3BE60"/>
                </a:solidFill>
              </a:rPr>
              <a:t>Person</a:t>
            </a:r>
            <a:r>
              <a:rPr lang="en-US" sz="2000" dirty="0"/>
              <a:t>&gt;();</a:t>
            </a:r>
          </a:p>
          <a:p>
            <a:pPr marL="0" indent="0">
              <a:buNone/>
            </a:pPr>
            <a:r>
              <a:rPr lang="en-US" sz="2000" dirty="0"/>
              <a:t>            </a:t>
            </a:r>
            <a:r>
              <a:rPr lang="en-US" sz="2000" dirty="0" err="1">
                <a:solidFill>
                  <a:srgbClr val="F3BE60"/>
                </a:solidFill>
              </a:rPr>
              <a:t>this</a:t>
            </a:r>
            <a:r>
              <a:rPr lang="en-US" sz="2000" dirty="0" err="1"/>
              <a:t>.LivingPeople</a:t>
            </a:r>
            <a:r>
              <a:rPr lang="en-US" sz="2000" dirty="0"/>
              <a:t> = </a:t>
            </a:r>
            <a:r>
              <a:rPr lang="en-US" sz="2000" dirty="0">
                <a:solidFill>
                  <a:srgbClr val="F3BE60"/>
                </a:solidFill>
              </a:rPr>
              <a:t>new</a:t>
            </a:r>
            <a:r>
              <a:rPr lang="en-US" sz="2000" dirty="0"/>
              <a:t> </a:t>
            </a:r>
            <a:r>
              <a:rPr lang="en-US" sz="2000" dirty="0">
                <a:solidFill>
                  <a:srgbClr val="F3BE60"/>
                </a:solidFill>
              </a:rPr>
              <a:t>List</a:t>
            </a:r>
            <a:r>
              <a:rPr lang="en-US" sz="2000" dirty="0"/>
              <a:t>&lt;</a:t>
            </a:r>
            <a:r>
              <a:rPr lang="en-US" sz="2000" dirty="0">
                <a:solidFill>
                  <a:srgbClr val="F3BE60"/>
                </a:solidFill>
              </a:rPr>
              <a:t>Person</a:t>
            </a:r>
            <a:r>
              <a:rPr lang="en-US" sz="2000" dirty="0"/>
              <a:t>&gt;();</a:t>
            </a:r>
          </a:p>
          <a:p>
            <a:pPr marL="0" indent="0">
              <a:buNone/>
            </a:pPr>
            <a:r>
              <a:rPr lang="en-US" sz="2000" dirty="0"/>
              <a:t>        }</a:t>
            </a:r>
          </a:p>
          <a:p>
            <a:pPr marL="0" indent="0">
              <a:buNone/>
            </a:pPr>
            <a:r>
              <a:rPr lang="en-US" sz="2000" dirty="0"/>
              <a:t>        </a:t>
            </a:r>
            <a:r>
              <a:rPr lang="en-US" sz="2000" dirty="0">
                <a:solidFill>
                  <a:srgbClr val="F3BE60"/>
                </a:solidFill>
              </a:rPr>
              <a:t>public</a:t>
            </a:r>
            <a:r>
              <a:rPr lang="en-US" sz="2000" dirty="0"/>
              <a:t> </a:t>
            </a:r>
            <a:r>
              <a:rPr lang="en-US" sz="2000" dirty="0">
                <a:solidFill>
                  <a:srgbClr val="F3BE60"/>
                </a:solidFill>
              </a:rPr>
              <a:t>int</a:t>
            </a:r>
            <a:r>
              <a:rPr lang="en-US" sz="2000" dirty="0"/>
              <a:t> Id { </a:t>
            </a:r>
            <a:r>
              <a:rPr lang="en-US" sz="2000" dirty="0">
                <a:solidFill>
                  <a:srgbClr val="F3BE60"/>
                </a:solidFill>
              </a:rPr>
              <a:t>get</a:t>
            </a:r>
            <a:r>
              <a:rPr lang="en-US" sz="2000" dirty="0"/>
              <a:t>; </a:t>
            </a:r>
            <a:r>
              <a:rPr lang="en-US" sz="2000" dirty="0">
                <a:solidFill>
                  <a:srgbClr val="F3BE60"/>
                </a:solidFill>
              </a:rPr>
              <a:t>set</a:t>
            </a:r>
            <a:r>
              <a:rPr lang="en-US" sz="2000" dirty="0"/>
              <a:t>; }</a:t>
            </a:r>
          </a:p>
          <a:p>
            <a:pPr marL="0" indent="0">
              <a:buNone/>
            </a:pPr>
            <a:r>
              <a:rPr lang="en-US" sz="2000" dirty="0"/>
              <a:t>        </a:t>
            </a:r>
            <a:r>
              <a:rPr lang="en-US" sz="2000" dirty="0">
                <a:solidFill>
                  <a:srgbClr val="F3BE60"/>
                </a:solidFill>
              </a:rPr>
              <a:t>public</a:t>
            </a:r>
            <a:r>
              <a:rPr lang="en-US" sz="2000" dirty="0"/>
              <a:t> </a:t>
            </a:r>
            <a:r>
              <a:rPr lang="en-US" sz="2000" dirty="0" err="1">
                <a:solidFill>
                  <a:srgbClr val="F3BE60"/>
                </a:solidFill>
              </a:rPr>
              <a:t>ICollection</a:t>
            </a:r>
            <a:r>
              <a:rPr lang="en-US" sz="2000" dirty="0"/>
              <a:t>&lt;</a:t>
            </a:r>
            <a:r>
              <a:rPr lang="en-US" sz="2000" dirty="0">
                <a:solidFill>
                  <a:srgbClr val="F3BE60"/>
                </a:solidFill>
              </a:rPr>
              <a:t>Person</a:t>
            </a:r>
            <a:r>
              <a:rPr lang="en-US" sz="2000" dirty="0"/>
              <a:t>&gt; </a:t>
            </a:r>
            <a:r>
              <a:rPr lang="en-US" sz="2000" dirty="0" err="1"/>
              <a:t>BornPeople</a:t>
            </a:r>
            <a:r>
              <a:rPr lang="en-US" sz="2000" dirty="0"/>
              <a:t> { </a:t>
            </a:r>
            <a:r>
              <a:rPr lang="en-US" sz="2000" dirty="0">
                <a:solidFill>
                  <a:srgbClr val="F3BE60"/>
                </a:solidFill>
              </a:rPr>
              <a:t>get</a:t>
            </a:r>
            <a:r>
              <a:rPr lang="en-US" sz="2000" dirty="0"/>
              <a:t>; </a:t>
            </a:r>
            <a:r>
              <a:rPr lang="en-US" sz="2000" dirty="0">
                <a:solidFill>
                  <a:srgbClr val="F3BE60"/>
                </a:solidFill>
              </a:rPr>
              <a:t>set</a:t>
            </a:r>
            <a:r>
              <a:rPr lang="en-US" sz="2000" dirty="0"/>
              <a:t>; }</a:t>
            </a:r>
          </a:p>
          <a:p>
            <a:pPr marL="0" indent="0">
              <a:buNone/>
            </a:pPr>
            <a:r>
              <a:rPr lang="en-US" sz="2000" dirty="0"/>
              <a:t>        </a:t>
            </a:r>
            <a:r>
              <a:rPr lang="en-US" sz="2000" dirty="0">
                <a:solidFill>
                  <a:srgbClr val="F3BE60"/>
                </a:solidFill>
              </a:rPr>
              <a:t>public</a:t>
            </a:r>
            <a:r>
              <a:rPr lang="en-US" sz="2000" dirty="0"/>
              <a:t> </a:t>
            </a:r>
            <a:r>
              <a:rPr lang="en-US" sz="2000" dirty="0" err="1">
                <a:solidFill>
                  <a:srgbClr val="F3BE60"/>
                </a:solidFill>
              </a:rPr>
              <a:t>ICollection</a:t>
            </a:r>
            <a:r>
              <a:rPr lang="en-US" sz="2000" dirty="0"/>
              <a:t>&lt;</a:t>
            </a:r>
            <a:r>
              <a:rPr lang="en-US" sz="2000" dirty="0">
                <a:solidFill>
                  <a:srgbClr val="F3BE60"/>
                </a:solidFill>
              </a:rPr>
              <a:t>Person</a:t>
            </a:r>
            <a:r>
              <a:rPr lang="en-US" sz="2000" dirty="0"/>
              <a:t>&gt; </a:t>
            </a:r>
            <a:r>
              <a:rPr lang="en-US" sz="2000" dirty="0" err="1"/>
              <a:t>LivingPeople</a:t>
            </a:r>
            <a:r>
              <a:rPr lang="en-US" sz="2000" dirty="0"/>
              <a:t> { </a:t>
            </a:r>
            <a:r>
              <a:rPr lang="en-US" sz="2000" dirty="0">
                <a:solidFill>
                  <a:srgbClr val="F3BE60"/>
                </a:solidFill>
              </a:rPr>
              <a:t>get</a:t>
            </a:r>
            <a:r>
              <a:rPr lang="en-US" sz="2000" dirty="0"/>
              <a:t>; </a:t>
            </a:r>
            <a:r>
              <a:rPr lang="en-US" sz="2000" dirty="0">
                <a:solidFill>
                  <a:srgbClr val="F3BE60"/>
                </a:solidFill>
              </a:rPr>
              <a:t>set</a:t>
            </a:r>
            <a:r>
              <a:rPr lang="en-US" sz="2000" dirty="0"/>
              <a:t>; }</a:t>
            </a:r>
          </a:p>
          <a:p>
            <a:pPr marL="0" indent="0">
              <a:buNone/>
            </a:pPr>
            <a:r>
              <a:rPr lang="en-US" sz="2000" dirty="0"/>
              <a:t>    }</a:t>
            </a:r>
            <a:endParaRPr lang="en-US" sz="2000" dirty="0"/>
          </a:p>
        </p:txBody>
      </p:sp>
      <p:cxnSp>
        <p:nvCxnSpPr>
          <p:cNvPr id="9" name="Straight Connector 8"/>
          <p:cNvCxnSpPr/>
          <p:nvPr/>
        </p:nvCxnSpPr>
        <p:spPr>
          <a:xfrm>
            <a:off x="5713412" y="644771"/>
            <a:ext cx="0" cy="5880231"/>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282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19</a:t>
            </a:fld>
            <a:endParaRPr lang="en-US" dirty="0"/>
          </a:p>
        </p:txBody>
      </p:sp>
      <p:sp>
        <p:nvSpPr>
          <p:cNvPr id="4" name="Title 3"/>
          <p:cNvSpPr>
            <a:spLocks noGrp="1"/>
          </p:cNvSpPr>
          <p:nvPr>
            <p:ph type="title"/>
          </p:nvPr>
        </p:nvSpPr>
        <p:spPr>
          <a:xfrm>
            <a:off x="1293812" y="2667000"/>
            <a:ext cx="9577597" cy="1110780"/>
          </a:xfrm>
        </p:spPr>
        <p:txBody>
          <a:bodyPr>
            <a:normAutofit/>
          </a:bodyPr>
          <a:lstStyle/>
          <a:p>
            <a:pPr algn="ctr">
              <a:lnSpc>
                <a:spcPts val="4000"/>
              </a:lnSpc>
            </a:pPr>
            <a:r>
              <a:rPr lang="en-US" sz="7200" dirty="0"/>
              <a:t>Inheritance Strategies</a:t>
            </a:r>
          </a:p>
        </p:txBody>
      </p:sp>
    </p:spTree>
    <p:extLst>
      <p:ext uri="{BB962C8B-B14F-4D97-AF65-F5344CB8AC3E}">
        <p14:creationId xmlns:p14="http://schemas.microsoft.com/office/powerpoint/2010/main" val="3460620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444419" name="Rectangle 3"/>
          <p:cNvSpPr>
            <a:spLocks noGrp="1" noChangeArrowheads="1"/>
          </p:cNvSpPr>
          <p:nvPr>
            <p:ph idx="4294967295"/>
          </p:nvPr>
        </p:nvSpPr>
        <p:spPr>
          <a:xfrm>
            <a:off x="188815" y="976738"/>
            <a:ext cx="11804822" cy="5209333"/>
          </a:xfrm>
        </p:spPr>
        <p:txBody>
          <a:bodyPr>
            <a:noAutofit/>
          </a:bodyPr>
          <a:lstStyle/>
          <a:p>
            <a:pPr marL="446088" indent="-446088">
              <a:lnSpc>
                <a:spcPts val="4000"/>
              </a:lnSpc>
              <a:buFontTx/>
              <a:buAutoNum type="arabicPeriod"/>
            </a:pPr>
            <a:r>
              <a:rPr lang="en-GB" sz="3200" dirty="0"/>
              <a:t>Configuring table relationships</a:t>
            </a:r>
          </a:p>
          <a:p>
            <a:pPr marL="750834" lvl="1" indent="-446088">
              <a:lnSpc>
                <a:spcPts val="4000"/>
              </a:lnSpc>
              <a:buFontTx/>
              <a:buAutoNum type="arabicPeriod"/>
            </a:pPr>
            <a:r>
              <a:rPr lang="en-US" dirty="0"/>
              <a:t>One-to-Zero-or-One</a:t>
            </a:r>
          </a:p>
          <a:p>
            <a:pPr marL="750834" lvl="1" indent="-446088">
              <a:lnSpc>
                <a:spcPts val="4000"/>
              </a:lnSpc>
              <a:buFontTx/>
              <a:buAutoNum type="arabicPeriod"/>
            </a:pPr>
            <a:r>
              <a:rPr lang="en-US" dirty="0"/>
              <a:t>One-to-Many</a:t>
            </a:r>
          </a:p>
          <a:p>
            <a:pPr marL="750834" lvl="1" indent="-446088">
              <a:lnSpc>
                <a:spcPts val="4000"/>
              </a:lnSpc>
              <a:buFontTx/>
              <a:buAutoNum type="arabicPeriod"/>
            </a:pPr>
            <a:r>
              <a:rPr lang="en-US" dirty="0"/>
              <a:t>Many-to-Many </a:t>
            </a:r>
          </a:p>
          <a:p>
            <a:pPr marL="446088" indent="-446088">
              <a:lnSpc>
                <a:spcPts val="4000"/>
              </a:lnSpc>
              <a:buFontTx/>
              <a:buAutoNum type="arabicPeriod"/>
            </a:pPr>
            <a:r>
              <a:rPr lang="en-US" sz="3200" dirty="0"/>
              <a:t>Inverse properties</a:t>
            </a:r>
          </a:p>
          <a:p>
            <a:pPr marL="446088" indent="-446088">
              <a:lnSpc>
                <a:spcPts val="4000"/>
              </a:lnSpc>
              <a:buFontTx/>
              <a:buAutoNum type="arabicPeriod"/>
            </a:pPr>
            <a:r>
              <a:rPr lang="en-US" sz="3200" dirty="0"/>
              <a:t>Inheritance Strategies</a:t>
            </a:r>
          </a:p>
          <a:p>
            <a:pPr marL="750834" lvl="1" indent="-446088">
              <a:lnSpc>
                <a:spcPts val="4000"/>
              </a:lnSpc>
              <a:buFontTx/>
              <a:buAutoNum type="arabicPeriod"/>
            </a:pPr>
            <a:r>
              <a:rPr lang="en-US" dirty="0"/>
              <a:t>Table per Hierarchy (TPH)</a:t>
            </a:r>
          </a:p>
          <a:p>
            <a:pPr marL="750834" lvl="1" indent="-446088">
              <a:lnSpc>
                <a:spcPts val="4000"/>
              </a:lnSpc>
              <a:buFontTx/>
              <a:buAutoNum type="arabicPeriod"/>
            </a:pPr>
            <a:r>
              <a:rPr lang="en-US" dirty="0"/>
              <a:t>Table per Type (TPT)</a:t>
            </a:r>
          </a:p>
          <a:p>
            <a:pPr marL="750834" lvl="1" indent="-446088">
              <a:lnSpc>
                <a:spcPts val="4000"/>
              </a:lnSpc>
              <a:buFontTx/>
              <a:buAutoNum type="arabicPeriod"/>
            </a:pPr>
            <a:r>
              <a:rPr lang="en-US" dirty="0"/>
              <a:t>Table per Concrete Type (TPC)</a:t>
            </a:r>
          </a:p>
          <a:p>
            <a:pPr marL="446088" indent="-446088">
              <a:lnSpc>
                <a:spcPts val="4000"/>
              </a:lnSpc>
              <a:buFontTx/>
              <a:buAutoNum type="arabicPeriod"/>
            </a:pPr>
            <a:endParaRPr lang="en-GB" sz="3200" dirty="0"/>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7834" y="1107004"/>
            <a:ext cx="2438400" cy="2438400"/>
          </a:xfrm>
          <a:prstGeom prst="rect">
            <a:avLst/>
          </a:prstGeom>
        </p:spPr>
      </p:pic>
      <p:pic>
        <p:nvPicPr>
          <p:cNvPr id="8" name="Picture 7"/>
          <p:cNvPicPr>
            <a:picLocks noChangeAspect="1"/>
          </p:cNvPicPr>
          <p:nvPr/>
        </p:nvPicPr>
        <p:blipFill>
          <a:blip r:embed="rId4"/>
          <a:stretch>
            <a:fillRect/>
          </a:stretch>
        </p:blipFill>
        <p:spPr>
          <a:xfrm>
            <a:off x="8661511" y="1107004"/>
            <a:ext cx="3429001" cy="4421449"/>
          </a:xfrm>
          <a:prstGeom prst="rect">
            <a:avLst/>
          </a:prstGeom>
        </p:spPr>
      </p:pic>
      <p:pic>
        <p:nvPicPr>
          <p:cNvPr id="9" name="Picture 8"/>
          <p:cNvPicPr>
            <a:picLocks noChangeAspect="1"/>
          </p:cNvPicPr>
          <p:nvPr/>
        </p:nvPicPr>
        <p:blipFill>
          <a:blip r:embed="rId5"/>
          <a:stretch>
            <a:fillRect/>
          </a:stretch>
        </p:blipFill>
        <p:spPr>
          <a:xfrm>
            <a:off x="6562256" y="4419600"/>
            <a:ext cx="2003978" cy="1766471"/>
          </a:xfrm>
          <a:prstGeom prst="roundRect">
            <a:avLst>
              <a:gd name="adj" fmla="val 3056"/>
            </a:avLst>
          </a:prstGeom>
          <a:ln w="28575">
            <a:solidFill>
              <a:schemeClr val="tx1">
                <a:lumMod val="50000"/>
              </a:schemeClr>
            </a:solidFill>
          </a:ln>
          <a:effectLst/>
        </p:spPr>
      </p:pic>
    </p:spTree>
    <p:extLst>
      <p:ext uri="{BB962C8B-B14F-4D97-AF65-F5344CB8AC3E}">
        <p14:creationId xmlns:p14="http://schemas.microsoft.com/office/powerpoint/2010/main" val="1646986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4" name="Title 3"/>
          <p:cNvSpPr>
            <a:spLocks noGrp="1"/>
          </p:cNvSpPr>
          <p:nvPr>
            <p:ph type="title"/>
          </p:nvPr>
        </p:nvSpPr>
        <p:spPr>
          <a:xfrm>
            <a:off x="503223" y="2895600"/>
            <a:ext cx="11277600" cy="1110780"/>
          </a:xfrm>
        </p:spPr>
        <p:txBody>
          <a:bodyPr>
            <a:normAutofit fontScale="90000"/>
          </a:bodyPr>
          <a:lstStyle/>
          <a:p>
            <a:pPr algn="ctr"/>
            <a:r>
              <a:rPr lang="en-US" sz="4400" dirty="0"/>
              <a:t>Table per Hierarchy (TPH)</a:t>
            </a:r>
            <a:br>
              <a:rPr lang="en-US" sz="4400" dirty="0"/>
            </a:br>
            <a:endParaRPr lang="en-US" sz="4400" dirty="0"/>
          </a:p>
        </p:txBody>
      </p:sp>
    </p:spTree>
    <p:extLst>
      <p:ext uri="{BB962C8B-B14F-4D97-AF65-F5344CB8AC3E}">
        <p14:creationId xmlns:p14="http://schemas.microsoft.com/office/powerpoint/2010/main" val="3238268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21</a:t>
            </a:fld>
            <a:endParaRPr lang="en-US" dirty="0"/>
          </a:p>
        </p:txBody>
      </p:sp>
      <p:sp>
        <p:nvSpPr>
          <p:cNvPr id="3" name="Content Placeholder 2"/>
          <p:cNvSpPr>
            <a:spLocks noGrp="1"/>
          </p:cNvSpPr>
          <p:nvPr>
            <p:ph idx="1"/>
          </p:nvPr>
        </p:nvSpPr>
        <p:spPr>
          <a:xfrm>
            <a:off x="684212" y="2286000"/>
            <a:ext cx="11998412" cy="4054476"/>
          </a:xfrm>
        </p:spPr>
        <p:txBody>
          <a:bodyPr>
            <a:normAutofit lnSpcReduction="10000"/>
          </a:bodyPr>
          <a:lstStyle/>
          <a:p>
            <a:pPr marL="0" indent="0">
              <a:buNone/>
            </a:pPr>
            <a:r>
              <a:rPr lang="en-US" sz="2800" dirty="0"/>
              <a:t>modelBuilder.Entity&lt;</a:t>
            </a:r>
            <a:r>
              <a:rPr lang="en-US" sz="2800" dirty="0" err="1">
                <a:solidFill>
                  <a:srgbClr val="F3BE60"/>
                </a:solidFill>
              </a:rPr>
              <a:t>ParentClass</a:t>
            </a:r>
            <a:r>
              <a:rPr lang="en-US" sz="2800" dirty="0"/>
              <a:t>&gt;()</a:t>
            </a:r>
          </a:p>
          <a:p>
            <a:pPr marL="0" indent="0">
              <a:buNone/>
            </a:pPr>
            <a:r>
              <a:rPr lang="en-US" sz="2800" dirty="0"/>
              <a:t>            .Map&lt;</a:t>
            </a:r>
            <a:r>
              <a:rPr lang="en-US" sz="2800" dirty="0" err="1">
                <a:solidFill>
                  <a:srgbClr val="F3BE60"/>
                </a:solidFill>
              </a:rPr>
              <a:t>ChildClassOne</a:t>
            </a:r>
            <a:r>
              <a:rPr lang="en-US" sz="2800" dirty="0"/>
              <a:t>&gt;(m =&gt; </a:t>
            </a:r>
          </a:p>
          <a:p>
            <a:pPr marL="0" indent="0">
              <a:buNone/>
            </a:pPr>
            <a:r>
              <a:rPr lang="en-US" sz="2800" dirty="0"/>
              <a:t>			</a:t>
            </a:r>
            <a:r>
              <a:rPr lang="en-US" sz="2800" dirty="0" err="1"/>
              <a:t>m.Requires</a:t>
            </a:r>
            <a:r>
              <a:rPr lang="en-US" sz="2800" dirty="0"/>
              <a:t>(“</a:t>
            </a:r>
            <a:r>
              <a:rPr lang="en-US" sz="2800" dirty="0" err="1"/>
              <a:t>NameOfDiscriminator</a:t>
            </a:r>
            <a:r>
              <a:rPr lang="en-US" sz="2800" dirty="0"/>
              <a:t>")</a:t>
            </a:r>
          </a:p>
          <a:p>
            <a:pPr marL="0" indent="0">
              <a:buNone/>
            </a:pPr>
            <a:r>
              <a:rPr lang="en-US" sz="2800" dirty="0"/>
              <a:t>			    .</a:t>
            </a:r>
            <a:r>
              <a:rPr lang="en-US" sz="2800" dirty="0" err="1"/>
              <a:t>HasValue</a:t>
            </a:r>
            <a:r>
              <a:rPr lang="en-US" sz="2800" dirty="0"/>
              <a:t>(“</a:t>
            </a:r>
            <a:r>
              <a:rPr lang="en-US" sz="2800" dirty="0" err="1"/>
              <a:t>valueForChildClassOne</a:t>
            </a:r>
            <a:r>
              <a:rPr lang="en-US" sz="2800" dirty="0"/>
              <a:t>”))</a:t>
            </a:r>
          </a:p>
          <a:p>
            <a:pPr marL="0" indent="0">
              <a:buNone/>
            </a:pPr>
            <a:r>
              <a:rPr lang="en-US" sz="2800" dirty="0"/>
              <a:t>            .Map&lt;</a:t>
            </a:r>
            <a:r>
              <a:rPr lang="en-US" sz="2800" dirty="0" err="1">
                <a:solidFill>
                  <a:srgbClr val="F3BE60"/>
                </a:solidFill>
              </a:rPr>
              <a:t>ChildClassTwo</a:t>
            </a:r>
            <a:r>
              <a:rPr lang="en-US" sz="2800" dirty="0"/>
              <a:t>&gt;(m =&gt; </a:t>
            </a:r>
          </a:p>
          <a:p>
            <a:pPr marL="0" indent="0">
              <a:buNone/>
            </a:pPr>
            <a:r>
              <a:rPr lang="en-US" sz="2800" dirty="0"/>
              <a:t>			</a:t>
            </a:r>
            <a:r>
              <a:rPr lang="en-US" sz="2800" dirty="0" err="1"/>
              <a:t>m.Requires</a:t>
            </a:r>
            <a:r>
              <a:rPr lang="en-US" sz="2800" dirty="0"/>
              <a:t>("</a:t>
            </a:r>
            <a:r>
              <a:rPr lang="en-US" sz="2800" dirty="0" err="1"/>
              <a:t>NameOfDiscriminator</a:t>
            </a:r>
            <a:r>
              <a:rPr lang="en-US" sz="2800" dirty="0"/>
              <a:t>")</a:t>
            </a:r>
          </a:p>
          <a:p>
            <a:pPr marL="0" indent="0">
              <a:buNone/>
            </a:pPr>
            <a:r>
              <a:rPr lang="en-US" sz="2800" dirty="0"/>
              <a:t>			    .</a:t>
            </a:r>
            <a:r>
              <a:rPr lang="en-US" sz="2800" dirty="0" err="1"/>
              <a:t>HasValue</a:t>
            </a:r>
            <a:r>
              <a:rPr lang="en-US" sz="2800" dirty="0"/>
              <a:t>(“</a:t>
            </a:r>
            <a:r>
              <a:rPr lang="en-US" sz="2800" dirty="0" err="1"/>
              <a:t>valueForChildClassTwo</a:t>
            </a:r>
            <a:r>
              <a:rPr lang="en-US" sz="2800" dirty="0"/>
              <a:t>”));</a:t>
            </a:r>
            <a:endParaRPr lang="en-US" sz="2000" dirty="0"/>
          </a:p>
        </p:txBody>
      </p:sp>
      <p:sp>
        <p:nvSpPr>
          <p:cNvPr id="4" name="Title 3"/>
          <p:cNvSpPr>
            <a:spLocks noGrp="1"/>
          </p:cNvSpPr>
          <p:nvPr>
            <p:ph type="title"/>
          </p:nvPr>
        </p:nvSpPr>
        <p:spPr>
          <a:xfrm>
            <a:off x="227012" y="0"/>
            <a:ext cx="9577597" cy="1110780"/>
          </a:xfrm>
        </p:spPr>
        <p:txBody>
          <a:bodyPr/>
          <a:lstStyle/>
          <a:p>
            <a:r>
              <a:rPr lang="en-US" dirty="0"/>
              <a:t>Modifying the default setting for TPH</a:t>
            </a:r>
          </a:p>
        </p:txBody>
      </p:sp>
    </p:spTree>
    <p:extLst>
      <p:ext uri="{BB962C8B-B14F-4D97-AF65-F5344CB8AC3E}">
        <p14:creationId xmlns:p14="http://schemas.microsoft.com/office/powerpoint/2010/main" val="1636111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22</a:t>
            </a:fld>
            <a:endParaRPr lang="en-US" dirty="0"/>
          </a:p>
        </p:txBody>
      </p:sp>
      <p:sp>
        <p:nvSpPr>
          <p:cNvPr id="4" name="Title 3"/>
          <p:cNvSpPr>
            <a:spLocks noGrp="1"/>
          </p:cNvSpPr>
          <p:nvPr>
            <p:ph type="title"/>
          </p:nvPr>
        </p:nvSpPr>
        <p:spPr>
          <a:xfrm>
            <a:off x="503223" y="2895600"/>
            <a:ext cx="11277600" cy="1110780"/>
          </a:xfrm>
        </p:spPr>
        <p:txBody>
          <a:bodyPr>
            <a:normAutofit fontScale="90000"/>
          </a:bodyPr>
          <a:lstStyle/>
          <a:p>
            <a:pPr algn="ctr"/>
            <a:r>
              <a:rPr lang="en-US" sz="4400" dirty="0"/>
              <a:t>Table per Type (TPT)</a:t>
            </a:r>
            <a:br>
              <a:rPr lang="en-US" sz="4400" dirty="0"/>
            </a:br>
            <a:r>
              <a:rPr lang="en-US" sz="4400" dirty="0"/>
              <a:t> </a:t>
            </a:r>
          </a:p>
        </p:txBody>
      </p:sp>
    </p:spTree>
    <p:extLst>
      <p:ext uri="{BB962C8B-B14F-4D97-AF65-F5344CB8AC3E}">
        <p14:creationId xmlns:p14="http://schemas.microsoft.com/office/powerpoint/2010/main" val="759908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3" name="Content Placeholder 2"/>
          <p:cNvSpPr>
            <a:spLocks noGrp="1"/>
          </p:cNvSpPr>
          <p:nvPr>
            <p:ph idx="1"/>
          </p:nvPr>
        </p:nvSpPr>
        <p:spPr>
          <a:xfrm>
            <a:off x="314224" y="1676400"/>
            <a:ext cx="11466599" cy="4267200"/>
          </a:xfrm>
        </p:spPr>
        <p:txBody>
          <a:bodyPr>
            <a:normAutofit/>
          </a:bodyPr>
          <a:lstStyle/>
          <a:p>
            <a:pPr marL="0" indent="0">
              <a:buNone/>
            </a:pPr>
            <a:r>
              <a:rPr lang="en-US" dirty="0"/>
              <a:t>We can create a TPT mapping simply by placing Table attribute on the subclasses to specify the mapped table name</a:t>
            </a:r>
          </a:p>
          <a:p>
            <a:pPr marL="0" indent="0">
              <a:buNone/>
            </a:pPr>
            <a:endParaRPr lang="en-US" sz="2800" dirty="0"/>
          </a:p>
          <a:p>
            <a:pPr marL="0" indent="0">
              <a:buNone/>
            </a:pPr>
            <a:r>
              <a:rPr lang="en-US" sz="2800" dirty="0"/>
              <a:t>OR</a:t>
            </a:r>
          </a:p>
          <a:p>
            <a:pPr marL="0" indent="0">
              <a:buNone/>
            </a:pPr>
            <a:endParaRPr lang="en-US" sz="2800" dirty="0"/>
          </a:p>
          <a:p>
            <a:pPr marL="0" indent="0">
              <a:buNone/>
            </a:pPr>
            <a:r>
              <a:rPr lang="en-US" sz="2800" dirty="0"/>
              <a:t>modelBuilder.Entity&lt;</a:t>
            </a:r>
            <a:r>
              <a:rPr lang="en-US" sz="2800" dirty="0" err="1">
                <a:solidFill>
                  <a:srgbClr val="F3BE60"/>
                </a:solidFill>
              </a:rPr>
              <a:t>ChildClassOne</a:t>
            </a:r>
            <a:r>
              <a:rPr lang="en-US" sz="2800" dirty="0"/>
              <a:t>&gt;().</a:t>
            </a:r>
            <a:r>
              <a:rPr lang="en-US" sz="2800" dirty="0" err="1"/>
              <a:t>ToTable</a:t>
            </a:r>
            <a:r>
              <a:rPr lang="en-US" sz="2800" dirty="0"/>
              <a:t>(“</a:t>
            </a:r>
            <a:r>
              <a:rPr lang="en-US" sz="2800" dirty="0" err="1"/>
              <a:t>TableNameOfChildClassOne</a:t>
            </a:r>
            <a:r>
              <a:rPr lang="en-US" sz="2800" dirty="0"/>
              <a:t>”);</a:t>
            </a:r>
          </a:p>
          <a:p>
            <a:pPr marL="0" indent="0">
              <a:buNone/>
            </a:pPr>
            <a:r>
              <a:rPr lang="en-US" sz="2800" dirty="0"/>
              <a:t>modelBuilder.Entity&lt;</a:t>
            </a:r>
            <a:r>
              <a:rPr lang="en-US" sz="2800" dirty="0" err="1">
                <a:solidFill>
                  <a:srgbClr val="F3BE60"/>
                </a:solidFill>
              </a:rPr>
              <a:t>ChildClassTwo</a:t>
            </a:r>
            <a:r>
              <a:rPr lang="en-US" sz="2800" dirty="0"/>
              <a:t>&gt;().</a:t>
            </a:r>
            <a:r>
              <a:rPr lang="en-US" sz="2800" dirty="0" err="1"/>
              <a:t>ToTable</a:t>
            </a:r>
            <a:r>
              <a:rPr lang="en-US" sz="2800" dirty="0"/>
              <a:t>(“</a:t>
            </a:r>
            <a:r>
              <a:rPr lang="en-US" sz="2800" dirty="0" err="1"/>
              <a:t>TableNameOfChildClassTwo</a:t>
            </a:r>
            <a:r>
              <a:rPr lang="en-US" sz="2800" dirty="0"/>
              <a:t>”);</a:t>
            </a:r>
          </a:p>
        </p:txBody>
      </p:sp>
      <p:sp>
        <p:nvSpPr>
          <p:cNvPr id="4" name="Title 3"/>
          <p:cNvSpPr>
            <a:spLocks noGrp="1"/>
          </p:cNvSpPr>
          <p:nvPr>
            <p:ph type="title"/>
          </p:nvPr>
        </p:nvSpPr>
        <p:spPr>
          <a:xfrm>
            <a:off x="227012" y="0"/>
            <a:ext cx="9577597" cy="1110780"/>
          </a:xfrm>
        </p:spPr>
        <p:txBody>
          <a:bodyPr/>
          <a:lstStyle/>
          <a:p>
            <a:r>
              <a:rPr lang="en-US" dirty="0"/>
              <a:t>Modifying the classes to use TPT</a:t>
            </a:r>
          </a:p>
        </p:txBody>
      </p:sp>
    </p:spTree>
    <p:extLst>
      <p:ext uri="{BB962C8B-B14F-4D97-AF65-F5344CB8AC3E}">
        <p14:creationId xmlns:p14="http://schemas.microsoft.com/office/powerpoint/2010/main" val="3609628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
        <p:nvSpPr>
          <p:cNvPr id="4" name="Title 3"/>
          <p:cNvSpPr>
            <a:spLocks noGrp="1"/>
          </p:cNvSpPr>
          <p:nvPr>
            <p:ph type="title"/>
          </p:nvPr>
        </p:nvSpPr>
        <p:spPr>
          <a:xfrm>
            <a:off x="503223" y="2895600"/>
            <a:ext cx="11277600" cy="1110780"/>
          </a:xfrm>
        </p:spPr>
        <p:txBody>
          <a:bodyPr>
            <a:normAutofit fontScale="90000"/>
          </a:bodyPr>
          <a:lstStyle/>
          <a:p>
            <a:pPr algn="ctr"/>
            <a:r>
              <a:rPr lang="en-US" sz="4400" dirty="0"/>
              <a:t>Table per Concrete Type (TPC)</a:t>
            </a:r>
            <a:br>
              <a:rPr lang="en-US" sz="4400" dirty="0"/>
            </a:br>
            <a:endParaRPr lang="en-US" sz="4400" dirty="0"/>
          </a:p>
        </p:txBody>
      </p:sp>
    </p:spTree>
    <p:extLst>
      <p:ext uri="{BB962C8B-B14F-4D97-AF65-F5344CB8AC3E}">
        <p14:creationId xmlns:p14="http://schemas.microsoft.com/office/powerpoint/2010/main" val="4269596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3" name="Content Placeholder 2"/>
          <p:cNvSpPr>
            <a:spLocks noGrp="1"/>
          </p:cNvSpPr>
          <p:nvPr>
            <p:ph idx="1"/>
          </p:nvPr>
        </p:nvSpPr>
        <p:spPr>
          <a:xfrm>
            <a:off x="303212" y="2286000"/>
            <a:ext cx="5715000" cy="3200400"/>
          </a:xfrm>
        </p:spPr>
        <p:txBody>
          <a:bodyPr>
            <a:noAutofit/>
          </a:bodyPr>
          <a:lstStyle/>
          <a:p>
            <a:pPr marL="0" indent="0">
              <a:buNone/>
            </a:pPr>
            <a:r>
              <a:rPr lang="en-US" sz="2000" dirty="0"/>
              <a:t>modelBuilder.Entity&lt;</a:t>
            </a:r>
            <a:r>
              <a:rPr lang="en-US" sz="2000" dirty="0" err="1">
                <a:solidFill>
                  <a:srgbClr val="F3BE60"/>
                </a:solidFill>
              </a:rPr>
              <a:t>ChildClassOne</a:t>
            </a:r>
            <a:r>
              <a:rPr lang="en-US" sz="2000" dirty="0"/>
              <a:t>&gt;().Map(m =&gt;</a:t>
            </a:r>
          </a:p>
          <a:p>
            <a:pPr marL="0" indent="0">
              <a:buNone/>
            </a:pPr>
            <a:r>
              <a:rPr lang="en-US" sz="2000" dirty="0"/>
              <a:t>            {</a:t>
            </a:r>
          </a:p>
          <a:p>
            <a:pPr marL="0" indent="0">
              <a:buNone/>
            </a:pPr>
            <a:r>
              <a:rPr lang="en-US" sz="2000" dirty="0"/>
              <a:t>                </a:t>
            </a:r>
            <a:r>
              <a:rPr lang="en-US" sz="2000" dirty="0" err="1"/>
              <a:t>m.MapInheritedProperties</a:t>
            </a:r>
            <a:r>
              <a:rPr lang="en-US" sz="2000" dirty="0"/>
              <a:t>();</a:t>
            </a:r>
          </a:p>
          <a:p>
            <a:pPr marL="0" indent="0">
              <a:buNone/>
            </a:pPr>
            <a:r>
              <a:rPr lang="en-US" sz="2000" dirty="0"/>
              <a:t>                </a:t>
            </a:r>
            <a:r>
              <a:rPr lang="en-US" sz="2000" dirty="0" err="1"/>
              <a:t>m.ToTable</a:t>
            </a:r>
            <a:r>
              <a:rPr lang="en-US" sz="2000" dirty="0"/>
              <a:t>(" </a:t>
            </a:r>
            <a:r>
              <a:rPr lang="en-US" sz="2000" dirty="0" err="1"/>
              <a:t>TableNameOfChildClassTwo</a:t>
            </a:r>
            <a:r>
              <a:rPr lang="en-US" sz="2000" dirty="0"/>
              <a:t>");</a:t>
            </a:r>
          </a:p>
          <a:p>
            <a:pPr marL="0" indent="0">
              <a:buNone/>
            </a:pPr>
            <a:r>
              <a:rPr lang="en-US" sz="2000" dirty="0"/>
              <a:t>            });</a:t>
            </a:r>
          </a:p>
        </p:txBody>
      </p:sp>
      <p:sp>
        <p:nvSpPr>
          <p:cNvPr id="4" name="Title 3"/>
          <p:cNvSpPr>
            <a:spLocks noGrp="1"/>
          </p:cNvSpPr>
          <p:nvPr>
            <p:ph type="title"/>
          </p:nvPr>
        </p:nvSpPr>
        <p:spPr>
          <a:xfrm>
            <a:off x="227012" y="0"/>
            <a:ext cx="9577597" cy="1110780"/>
          </a:xfrm>
        </p:spPr>
        <p:txBody>
          <a:bodyPr/>
          <a:lstStyle/>
          <a:p>
            <a:r>
              <a:rPr lang="en-US" dirty="0"/>
              <a:t>Modifying the classes to use TPC</a:t>
            </a:r>
          </a:p>
        </p:txBody>
      </p:sp>
      <p:sp>
        <p:nvSpPr>
          <p:cNvPr id="5" name="Content Placeholder 2"/>
          <p:cNvSpPr txBox="1">
            <a:spLocks/>
          </p:cNvSpPr>
          <p:nvPr/>
        </p:nvSpPr>
        <p:spPr>
          <a:xfrm>
            <a:off x="6153035" y="2286000"/>
            <a:ext cx="5627788" cy="2834640"/>
          </a:xfrm>
          <a:prstGeom prst="rect">
            <a:avLst/>
          </a:prstGeom>
        </p:spPr>
        <p:txBody>
          <a:bodyPr vert="horz" lIns="108000" tIns="36000" rIns="108000" bIns="36000" rtlCol="0">
            <a:no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000" dirty="0"/>
              <a:t>modelBuilder.Entity&lt;</a:t>
            </a:r>
            <a:r>
              <a:rPr lang="en-US" sz="2000" dirty="0" err="1">
                <a:solidFill>
                  <a:srgbClr val="F3BE60"/>
                </a:solidFill>
              </a:rPr>
              <a:t>ChildClassTwo</a:t>
            </a:r>
            <a:r>
              <a:rPr lang="en-US" sz="2000" dirty="0"/>
              <a:t>&gt;().Map(m =&gt;</a:t>
            </a:r>
          </a:p>
          <a:p>
            <a:pPr marL="0" indent="0">
              <a:buFont typeface="Wingdings" panose="05000000000000000000" pitchFamily="2" charset="2"/>
              <a:buNone/>
            </a:pPr>
            <a:r>
              <a:rPr lang="en-US" sz="2000" dirty="0"/>
              <a:t>            {</a:t>
            </a:r>
          </a:p>
          <a:p>
            <a:pPr marL="0" indent="0">
              <a:buFont typeface="Wingdings" panose="05000000000000000000" pitchFamily="2" charset="2"/>
              <a:buNone/>
            </a:pPr>
            <a:r>
              <a:rPr lang="en-US" sz="2000" dirty="0"/>
              <a:t>                </a:t>
            </a:r>
            <a:r>
              <a:rPr lang="en-US" sz="2000" dirty="0" err="1"/>
              <a:t>m.MapInheritedProperties</a:t>
            </a:r>
            <a:r>
              <a:rPr lang="en-US" sz="2000" dirty="0"/>
              <a:t>();</a:t>
            </a:r>
          </a:p>
          <a:p>
            <a:pPr marL="0" indent="0">
              <a:buNone/>
            </a:pPr>
            <a:r>
              <a:rPr lang="en-US" sz="2000" dirty="0"/>
              <a:t>                </a:t>
            </a:r>
            <a:r>
              <a:rPr lang="en-US" sz="2000" dirty="0" err="1"/>
              <a:t>m.ToTable</a:t>
            </a:r>
            <a:r>
              <a:rPr lang="en-US" sz="2000" dirty="0"/>
              <a:t>(“</a:t>
            </a:r>
            <a:r>
              <a:rPr lang="en-US" sz="2000" dirty="0" err="1"/>
              <a:t>TableNameOfChildClassOne</a:t>
            </a:r>
            <a:r>
              <a:rPr lang="en-US" sz="2000" dirty="0"/>
              <a:t>");</a:t>
            </a:r>
          </a:p>
          <a:p>
            <a:pPr marL="0" indent="0">
              <a:buFont typeface="Wingdings" panose="05000000000000000000" pitchFamily="2" charset="2"/>
              <a:buNone/>
            </a:pPr>
            <a:r>
              <a:rPr lang="en-US" sz="2000" dirty="0"/>
              <a:t>            });</a:t>
            </a:r>
            <a:endParaRPr lang="en-US" sz="1600" dirty="0"/>
          </a:p>
        </p:txBody>
      </p:sp>
    </p:spTree>
    <p:extLst>
      <p:ext uri="{BB962C8B-B14F-4D97-AF65-F5344CB8AC3E}">
        <p14:creationId xmlns:p14="http://schemas.microsoft.com/office/powerpoint/2010/main" val="187313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Attach [</a:t>
            </a:r>
            <a:r>
              <a:rPr lang="en-US" sz="3600" dirty="0" err="1"/>
              <a:t>DatabaseGenerated</a:t>
            </a:r>
            <a:r>
              <a:rPr lang="en-US" dirty="0"/>
              <a:t>(</a:t>
            </a:r>
            <a:r>
              <a:rPr lang="en-US" sz="3600" dirty="0" err="1"/>
              <a:t>DatabaseGenerationOption</a:t>
            </a:r>
            <a:r>
              <a:rPr lang="en-US" dirty="0" err="1"/>
              <a:t>.None</a:t>
            </a:r>
            <a:r>
              <a:rPr lang="en-US" dirty="0"/>
              <a:t>)]</a:t>
            </a:r>
          </a:p>
          <a:p>
            <a:pPr marL="0" indent="0">
              <a:buNone/>
            </a:pPr>
            <a:r>
              <a:rPr lang="en-US" dirty="0"/>
              <a:t>to the key of the base class. </a:t>
            </a:r>
          </a:p>
          <a:p>
            <a:pPr marL="0" indent="0">
              <a:buNone/>
            </a:pPr>
            <a:endParaRPr lang="en-US" dirty="0"/>
          </a:p>
          <a:p>
            <a:pPr marL="0" indent="0">
              <a:buNone/>
            </a:pPr>
            <a:r>
              <a:rPr lang="en-US" dirty="0"/>
              <a:t>OR</a:t>
            </a:r>
          </a:p>
          <a:p>
            <a:pPr marL="0" indent="0">
              <a:buNone/>
            </a:pPr>
            <a:r>
              <a:rPr lang="en-US" dirty="0"/>
              <a:t>modelBuilder.Entity&lt;</a:t>
            </a:r>
            <a:r>
              <a:rPr lang="en-US" sz="3600" dirty="0" err="1">
                <a:solidFill>
                  <a:srgbClr val="F3BE60"/>
                </a:solidFill>
              </a:rPr>
              <a:t>ParentClass</a:t>
            </a:r>
            <a:r>
              <a:rPr lang="en-US" dirty="0"/>
              <a:t>&gt;() </a:t>
            </a:r>
          </a:p>
          <a:p>
            <a:pPr marL="0" indent="0">
              <a:buNone/>
            </a:pPr>
            <a:r>
              <a:rPr lang="en-US" dirty="0"/>
              <a:t>            .Property(p =&gt; </a:t>
            </a:r>
            <a:r>
              <a:rPr lang="en-US" dirty="0" err="1"/>
              <a:t>p.”Id</a:t>
            </a:r>
            <a:r>
              <a:rPr lang="en-US" dirty="0"/>
              <a:t>”) </a:t>
            </a:r>
          </a:p>
          <a:p>
            <a:pPr marL="0" indent="0">
              <a:buNone/>
            </a:pPr>
            <a:r>
              <a:rPr lang="en-US" dirty="0"/>
              <a:t>            .</a:t>
            </a:r>
            <a:r>
              <a:rPr lang="en-US" dirty="0" err="1"/>
              <a:t>HasDatabaseGenerationOption</a:t>
            </a:r>
            <a:r>
              <a:rPr lang="en-US" dirty="0"/>
              <a:t>(</a:t>
            </a:r>
          </a:p>
          <a:p>
            <a:pPr marL="0" indent="0">
              <a:buNone/>
            </a:pPr>
            <a:r>
              <a:rPr lang="en-US" sz="3600" dirty="0"/>
              <a:t>		</a:t>
            </a:r>
            <a:r>
              <a:rPr lang="en-US" sz="3600" dirty="0" err="1"/>
              <a:t>DatabaseGenerationOption</a:t>
            </a:r>
            <a:r>
              <a:rPr lang="en-US" dirty="0" err="1"/>
              <a:t>.None</a:t>
            </a:r>
            <a:r>
              <a:rPr lang="en-US" dirty="0"/>
              <a:t>);</a:t>
            </a:r>
          </a:p>
          <a:p>
            <a:pPr marL="0" indent="0">
              <a:buNone/>
            </a:pPr>
            <a:endParaRPr lang="en-US" dirty="0"/>
          </a:p>
          <a:p>
            <a:pPr marL="0" indent="0">
              <a:buNone/>
            </a:pPr>
            <a:endParaRPr lang="en-US" dirty="0"/>
          </a:p>
          <a:p>
            <a:pPr marL="0" indent="0">
              <a:buNone/>
            </a:pPr>
            <a:endParaRPr lang="en-US" dirty="0"/>
          </a:p>
        </p:txBody>
      </p:sp>
      <p:sp>
        <p:nvSpPr>
          <p:cNvPr id="4" name="Title 3"/>
          <p:cNvSpPr>
            <a:spLocks noGrp="1"/>
          </p:cNvSpPr>
          <p:nvPr>
            <p:ph type="title"/>
          </p:nvPr>
        </p:nvSpPr>
        <p:spPr/>
        <p:txBody>
          <a:bodyPr/>
          <a:lstStyle/>
          <a:p>
            <a:r>
              <a:rPr lang="en-US" dirty="0"/>
              <a:t>Modifying the classes to use TPC </a:t>
            </a:r>
          </a:p>
        </p:txBody>
      </p:sp>
    </p:spTree>
    <p:extLst>
      <p:ext uri="{BB962C8B-B14F-4D97-AF65-F5344CB8AC3E}">
        <p14:creationId xmlns:p14="http://schemas.microsoft.com/office/powerpoint/2010/main" val="3603121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a:t>
            </a:r>
            <a:endParaRPr lang="en-US" dirty="0"/>
          </a:p>
        </p:txBody>
      </p:sp>
      <p:pic>
        <p:nvPicPr>
          <p:cNvPr id="14" name="Picture 13">
            <a:hlinkClick r:id="rId4"/>
          </p:cNvPr>
          <p:cNvPicPr>
            <a:picLocks noChangeAspect="1"/>
          </p:cNvPicPr>
          <p:nvPr/>
        </p:nvPicPr>
        <p:blipFill>
          <a:blip r:embed="rId5"/>
          <a:stretch>
            <a:fillRect/>
          </a:stretch>
        </p:blipFill>
        <p:spPr>
          <a:xfrm>
            <a:off x="9980612" y="2709376"/>
            <a:ext cx="1726158" cy="932887"/>
          </a:xfrm>
          <a:prstGeom prst="roundRect">
            <a:avLst>
              <a:gd name="adj" fmla="val 2953"/>
            </a:avLst>
          </a:prstGeom>
        </p:spPr>
      </p:pic>
      <p:pic>
        <p:nvPicPr>
          <p:cNvPr id="15" name="Picture 14">
            <a:hlinkClick r:id="rId6"/>
          </p:cNvPr>
          <p:cNvPicPr>
            <a:picLocks noChangeAspect="1"/>
          </p:cNvPicPr>
          <p:nvPr/>
        </p:nvPicPr>
        <p:blipFill>
          <a:blip r:embed="rId7"/>
          <a:stretch>
            <a:fillRect/>
          </a:stretch>
        </p:blipFill>
        <p:spPr>
          <a:xfrm>
            <a:off x="3115840" y="1255208"/>
            <a:ext cx="1752140" cy="804013"/>
          </a:xfrm>
          <a:prstGeom prst="roundRect">
            <a:avLst>
              <a:gd name="adj" fmla="val 3159"/>
            </a:avLst>
          </a:prstGeom>
        </p:spPr>
      </p:pic>
      <p:pic>
        <p:nvPicPr>
          <p:cNvPr id="17" name="Picture 16">
            <a:hlinkClick r:id="rId8"/>
          </p:cNvPr>
          <p:cNvPicPr>
            <a:picLocks noChangeAspect="1"/>
          </p:cNvPicPr>
          <p:nvPr/>
        </p:nvPicPr>
        <p:blipFill>
          <a:blip r:embed="rId9"/>
          <a:stretch>
            <a:fillRect/>
          </a:stretch>
        </p:blipFill>
        <p:spPr>
          <a:xfrm>
            <a:off x="5468146" y="1255208"/>
            <a:ext cx="2040956" cy="804013"/>
          </a:xfrm>
          <a:prstGeom prst="roundRect">
            <a:avLst>
              <a:gd name="adj" fmla="val 3159"/>
            </a:avLst>
          </a:prstGeom>
        </p:spPr>
      </p:pic>
      <p:pic>
        <p:nvPicPr>
          <p:cNvPr id="19" name="Picture 18">
            <a:hlinkClick r:id="rId10"/>
          </p:cNvPr>
          <p:cNvPicPr>
            <a:picLocks noChangeAspect="1"/>
          </p:cNvPicPr>
          <p:nvPr/>
        </p:nvPicPr>
        <p:blipFill>
          <a:blip r:embed="rId11"/>
          <a:stretch>
            <a:fillRect/>
          </a:stretch>
        </p:blipFill>
        <p:spPr>
          <a:xfrm>
            <a:off x="512764" y="1255208"/>
            <a:ext cx="2093874" cy="804013"/>
          </a:xfrm>
          <a:prstGeom prst="roundRect">
            <a:avLst>
              <a:gd name="adj" fmla="val 3159"/>
            </a:avLst>
          </a:prstGeom>
        </p:spPr>
      </p:pic>
      <p:pic>
        <p:nvPicPr>
          <p:cNvPr id="20" name="Picture 19">
            <a:hlinkClick r:id="rId12"/>
          </p:cNvPr>
          <p:cNvPicPr>
            <a:picLocks noChangeAspect="1"/>
          </p:cNvPicPr>
          <p:nvPr/>
        </p:nvPicPr>
        <p:blipFill>
          <a:blip r:embed="rId13"/>
          <a:stretch>
            <a:fillRect/>
          </a:stretch>
        </p:blipFill>
        <p:spPr>
          <a:xfrm>
            <a:off x="512764" y="5373443"/>
            <a:ext cx="3352800" cy="849557"/>
          </a:xfrm>
          <a:prstGeom prst="roundRect">
            <a:avLst>
              <a:gd name="adj" fmla="val 3159"/>
            </a:avLst>
          </a:prstGeom>
        </p:spPr>
      </p:pic>
      <p:pic>
        <p:nvPicPr>
          <p:cNvPr id="22" name="Picture 21">
            <a:hlinkClick r:id="rId14"/>
          </p:cNvPr>
          <p:cNvPicPr>
            <a:picLocks noChangeAspect="1"/>
          </p:cNvPicPr>
          <p:nvPr/>
        </p:nvPicPr>
        <p:blipFill>
          <a:blip r:embed="rId15"/>
          <a:stretch>
            <a:fillRect/>
          </a:stretch>
        </p:blipFill>
        <p:spPr>
          <a:xfrm>
            <a:off x="4358563" y="5373443"/>
            <a:ext cx="2753589" cy="849556"/>
          </a:xfrm>
          <a:prstGeom prst="roundRect">
            <a:avLst>
              <a:gd name="adj" fmla="val 2953"/>
            </a:avLst>
          </a:prstGeom>
        </p:spPr>
      </p:pic>
      <p:pic>
        <p:nvPicPr>
          <p:cNvPr id="23" name="Picture 22">
            <a:hlinkClick r:id="rId16"/>
          </p:cNvPr>
          <p:cNvPicPr>
            <a:picLocks noChangeAspect="1"/>
          </p:cNvPicPr>
          <p:nvPr/>
        </p:nvPicPr>
        <p:blipFill>
          <a:blip r:embed="rId17"/>
          <a:stretch>
            <a:fillRect/>
          </a:stretch>
        </p:blipFill>
        <p:spPr>
          <a:xfrm>
            <a:off x="7633728" y="5373443"/>
            <a:ext cx="4073042" cy="849556"/>
          </a:xfrm>
          <a:prstGeom prst="roundRect">
            <a:avLst>
              <a:gd name="adj" fmla="val 3159"/>
            </a:avLst>
          </a:prstGeom>
        </p:spPr>
      </p:pic>
      <p:pic>
        <p:nvPicPr>
          <p:cNvPr id="24" name="Picture 23">
            <a:hlinkClick r:id="rId18"/>
          </p:cNvPr>
          <p:cNvPicPr>
            <a:picLocks noChangeAspect="1"/>
          </p:cNvPicPr>
          <p:nvPr/>
        </p:nvPicPr>
        <p:blipFill>
          <a:blip r:embed="rId19"/>
          <a:stretch>
            <a:fillRect/>
          </a:stretch>
        </p:blipFill>
        <p:spPr>
          <a:xfrm>
            <a:off x="8075612" y="1276030"/>
            <a:ext cx="3631158" cy="783191"/>
          </a:xfrm>
          <a:prstGeom prst="roundRect">
            <a:avLst>
              <a:gd name="adj" fmla="val 3159"/>
            </a:avLst>
          </a:prstGeom>
        </p:spPr>
      </p:pic>
      <p:pic>
        <p:nvPicPr>
          <p:cNvPr id="25" name="Picture 24">
            <a:hlinkClick r:id="rId20"/>
          </p:cNvPr>
          <p:cNvPicPr>
            <a:picLocks noChangeAspect="1"/>
          </p:cNvPicPr>
          <p:nvPr/>
        </p:nvPicPr>
        <p:blipFill>
          <a:blip r:embed="rId21"/>
          <a:stretch>
            <a:fillRect/>
          </a:stretch>
        </p:blipFill>
        <p:spPr>
          <a:xfrm>
            <a:off x="5713413" y="4251041"/>
            <a:ext cx="5993358" cy="550371"/>
          </a:xfrm>
          <a:prstGeom prst="roundRect">
            <a:avLst>
              <a:gd name="adj" fmla="val 3159"/>
            </a:avLst>
          </a:prstGeom>
        </p:spPr>
      </p:pic>
      <p:pic>
        <p:nvPicPr>
          <p:cNvPr id="4" name="Picture 3">
            <a:hlinkClick r:id="rId22"/>
          </p:cNvPr>
          <p:cNvPicPr>
            <a:picLocks noChangeAspect="1"/>
          </p:cNvPicPr>
          <p:nvPr/>
        </p:nvPicPr>
        <p:blipFill>
          <a:blip r:embed="rId23"/>
          <a:stretch>
            <a:fillRect/>
          </a:stretch>
        </p:blipFill>
        <p:spPr>
          <a:xfrm>
            <a:off x="3082014" y="2407356"/>
            <a:ext cx="1922519" cy="854925"/>
          </a:xfrm>
          <a:prstGeom prst="roundRect">
            <a:avLst>
              <a:gd name="adj" fmla="val 3159"/>
            </a:avLst>
          </a:prstGeom>
        </p:spPr>
      </p:pic>
    </p:spTree>
    <p:extLst>
      <p:ext uri="{BB962C8B-B14F-4D97-AF65-F5344CB8AC3E}">
        <p14:creationId xmlns:p14="http://schemas.microsoft.com/office/powerpoint/2010/main" val="327138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28</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Databases</a:t>
            </a:r>
            <a:r>
              <a:rPr lang="en-US" sz="2000" dirty="0"/>
              <a:t>" course by </a:t>
            </a:r>
            <a:r>
              <a:rPr lang="en-US" sz="2000" noProof="1"/>
              <a:t>Telerik Academy</a:t>
            </a:r>
            <a:r>
              <a:rPr lang="en-US" sz="2000" dirty="0"/>
              <a:t> under </a:t>
            </a:r>
            <a:r>
              <a:rPr lang="en-US" sz="2000" dirty="0">
                <a:hlinkClick r:id="rId6"/>
              </a:rPr>
              <a:t>CC-BY-NC-SA</a:t>
            </a:r>
            <a:r>
              <a:rPr lang="en-US" sz="2000" dirty="0"/>
              <a:t> license</a:t>
            </a:r>
          </a:p>
        </p:txBody>
      </p:sp>
    </p:spTree>
    <p:extLst>
      <p:ext uri="{BB962C8B-B14F-4D97-AF65-F5344CB8AC3E}">
        <p14:creationId xmlns:p14="http://schemas.microsoft.com/office/powerpoint/2010/main" val="4007765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a:t>Software University @ 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 – </a:t>
            </a:r>
            <a:r>
              <a:rPr lang="en-US" dirty="0">
                <a:hlinkClick r:id="rId7"/>
              </a:rPr>
              <a:t>forum.softuni.bg</a:t>
            </a:r>
            <a:endParaRPr lang="en-US" noProof="1"/>
          </a:p>
        </p:txBody>
      </p:sp>
      <p:pic>
        <p:nvPicPr>
          <p:cNvPr id="9" name="Picture 8" title="Software University">
            <a:hlinkClick r:id="rId4" tooltip="Software University"/>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9659438" y="1594686"/>
            <a:ext cx="1834974" cy="1570200"/>
          </a:xfrm>
          <a:prstGeom prst="rect">
            <a:avLst/>
          </a:prstGeom>
          <a:ln w="12700">
            <a:solidFill>
              <a:srgbClr val="55438F">
                <a:alpha val="70000"/>
              </a:srgbClr>
            </a:solidFill>
          </a:ln>
        </p:spPr>
      </p:pic>
      <p:pic>
        <p:nvPicPr>
          <p:cNvPr id="10" name="Picture 9" title="Software University Foundation">
            <a:hlinkClick r:id="rId3" tooltip="Software University Foundation"/>
          </p:cNvPr>
          <p:cNvPicPr>
            <a:picLocks noChangeAspect="1"/>
          </p:cNvPicPr>
          <p:nvPr/>
        </p:nvPicPr>
        <p:blipFill rotWithShape="1">
          <a:blip r:embed="rId9" cstate="print">
            <a:extLst>
              <a:ext uri="{28A0092B-C50C-407E-A947-70E740481C1C}">
                <a14:useLocalDpi xmlns:a14="http://schemas.microsoft.com/office/drawing/2010/main" val="0"/>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title="Software University @ Facebook">
            <a:hlinkClick r:id="rId10" tooltip="Software University @ Facebook"/>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a:stretch/>
        </p:blipFill>
        <p:spPr bwMode="auto">
          <a:xfrm>
            <a:off x="10075536" y="3385124"/>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title="Software University Videos @ YouTube">
            <a:hlinkClick r:id="rId6" tooltip="Software University YouTube Video Channel"/>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a14="http://schemas.microsoft.com/office/drawing/2010/main">
                <a:solidFill>
                  <a:srgbClr val="FFFFFF"/>
                </a:solidFill>
              </a14:hiddenFill>
            </a:ext>
          </a:extLst>
        </p:spPr>
      </p:pic>
      <p:pic>
        <p:nvPicPr>
          <p:cNvPr id="13" name="Picture 12" title="Software University - Forum">
            <a:hlinkClick r:id="rId7" tooltip="Software University Discussion Forum"/>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109334" y="5540172"/>
            <a:ext cx="970156" cy="965726"/>
          </a:xfrm>
          <a:prstGeom prst="rect">
            <a:avLst/>
          </a:prstGeom>
        </p:spPr>
      </p:pic>
    </p:spTree>
    <p:extLst>
      <p:ext uri="{BB962C8B-B14F-4D97-AF65-F5344CB8AC3E}">
        <p14:creationId xmlns:p14="http://schemas.microsoft.com/office/powerpoint/2010/main" val="2685583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br>
              <a:rPr lang="en-US" sz="6000" b="1" dirty="0"/>
            </a:br>
            <a:r>
              <a:rPr lang="en-US" sz="11500" b="1"/>
              <a:t>#Entity</a:t>
            </a:r>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581094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4</a:t>
            </a:fld>
            <a:endParaRPr lang="en-US" dirty="0"/>
          </a:p>
        </p:txBody>
      </p:sp>
      <p:sp>
        <p:nvSpPr>
          <p:cNvPr id="4" name="Title 3"/>
          <p:cNvSpPr>
            <a:spLocks noGrp="1"/>
          </p:cNvSpPr>
          <p:nvPr>
            <p:ph type="title"/>
          </p:nvPr>
        </p:nvSpPr>
        <p:spPr>
          <a:xfrm>
            <a:off x="1293812" y="2667000"/>
            <a:ext cx="9577597" cy="1110780"/>
          </a:xfrm>
        </p:spPr>
        <p:txBody>
          <a:bodyPr>
            <a:normAutofit/>
          </a:bodyPr>
          <a:lstStyle/>
          <a:p>
            <a:pPr algn="ctr"/>
            <a:r>
              <a:rPr lang="en-GB" sz="7200" dirty="0"/>
              <a:t>Table Relationships</a:t>
            </a:r>
            <a:endParaRPr lang="en-US" sz="7200" dirty="0"/>
          </a:p>
        </p:txBody>
      </p:sp>
    </p:spTree>
    <p:extLst>
      <p:ext uri="{BB962C8B-B14F-4D97-AF65-F5344CB8AC3E}">
        <p14:creationId xmlns:p14="http://schemas.microsoft.com/office/powerpoint/2010/main" val="759791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
        <p:nvSpPr>
          <p:cNvPr id="4" name="Title 3"/>
          <p:cNvSpPr>
            <a:spLocks noGrp="1"/>
          </p:cNvSpPr>
          <p:nvPr>
            <p:ph type="title"/>
          </p:nvPr>
        </p:nvSpPr>
        <p:spPr>
          <a:xfrm>
            <a:off x="503223" y="2895600"/>
            <a:ext cx="11277600" cy="1110780"/>
          </a:xfrm>
        </p:spPr>
        <p:txBody>
          <a:bodyPr>
            <a:normAutofit fontScale="90000"/>
          </a:bodyPr>
          <a:lstStyle/>
          <a:p>
            <a:pPr algn="ctr"/>
            <a:r>
              <a:rPr lang="en-US" sz="4400" dirty="0"/>
              <a:t>One-to-Zero-or-One </a:t>
            </a:r>
            <a:br>
              <a:rPr lang="en-US" sz="4400" dirty="0"/>
            </a:br>
            <a:r>
              <a:rPr lang="en-US" sz="4400" dirty="0"/>
              <a:t>(using attributes) </a:t>
            </a:r>
          </a:p>
        </p:txBody>
      </p:sp>
    </p:spTree>
    <p:extLst>
      <p:ext uri="{BB962C8B-B14F-4D97-AF65-F5344CB8AC3E}">
        <p14:creationId xmlns:p14="http://schemas.microsoft.com/office/powerpoint/2010/main" val="427029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
        <p:nvSpPr>
          <p:cNvPr id="3" name="Content Placeholder 2"/>
          <p:cNvSpPr>
            <a:spLocks noGrp="1"/>
          </p:cNvSpPr>
          <p:nvPr>
            <p:ph idx="1"/>
          </p:nvPr>
        </p:nvSpPr>
        <p:spPr>
          <a:xfrm>
            <a:off x="150812" y="2054357"/>
            <a:ext cx="5867400" cy="4435476"/>
          </a:xfrm>
        </p:spPr>
        <p:txBody>
          <a:bodyPr>
            <a:normAutofit/>
          </a:bodyPr>
          <a:lstStyle/>
          <a:p>
            <a:pPr marL="0" indent="0">
              <a:buNone/>
            </a:pPr>
            <a:r>
              <a:rPr lang="en-US" sz="2000" dirty="0">
                <a:solidFill>
                  <a:srgbClr val="F3BE60"/>
                </a:solidFill>
              </a:rPr>
              <a:t>public</a:t>
            </a:r>
            <a:r>
              <a:rPr lang="en-US" sz="2000" dirty="0"/>
              <a:t> </a:t>
            </a:r>
            <a:r>
              <a:rPr lang="en-US" sz="2000" dirty="0">
                <a:solidFill>
                  <a:srgbClr val="F3BE60"/>
                </a:solidFill>
              </a:rPr>
              <a:t>class</a:t>
            </a:r>
            <a:r>
              <a:rPr lang="en-US" sz="2000" dirty="0"/>
              <a:t> Student</a:t>
            </a:r>
          </a:p>
          <a:p>
            <a:pPr marL="0" indent="0">
              <a:buNone/>
            </a:pPr>
            <a:r>
              <a:rPr lang="en-US" sz="2000" dirty="0"/>
              <a:t>    {</a:t>
            </a:r>
          </a:p>
          <a:p>
            <a:pPr marL="0" indent="0">
              <a:buNone/>
            </a:pPr>
            <a:r>
              <a:rPr lang="en-US" sz="2000" dirty="0"/>
              <a:t>        </a:t>
            </a:r>
            <a:r>
              <a:rPr lang="en-US" sz="2000" dirty="0">
                <a:solidFill>
                  <a:srgbClr val="F3BE60"/>
                </a:solidFill>
              </a:rPr>
              <a:t>public</a:t>
            </a:r>
            <a:r>
              <a:rPr lang="en-US" sz="2000" dirty="0"/>
              <a:t> </a:t>
            </a:r>
            <a:r>
              <a:rPr lang="en-US" sz="2000" dirty="0">
                <a:solidFill>
                  <a:srgbClr val="F3BE60"/>
                </a:solidFill>
              </a:rPr>
              <a:t>int</a:t>
            </a:r>
            <a:r>
              <a:rPr lang="en-US" sz="2000" dirty="0"/>
              <a:t> StudentId { </a:t>
            </a:r>
            <a:r>
              <a:rPr lang="en-US" sz="2000" dirty="0">
                <a:solidFill>
                  <a:srgbClr val="F3BE60"/>
                </a:solidFill>
              </a:rPr>
              <a:t>get</a:t>
            </a:r>
            <a:r>
              <a:rPr lang="en-US" sz="2000" dirty="0"/>
              <a:t>; </a:t>
            </a:r>
            <a:r>
              <a:rPr lang="en-US" sz="2000" dirty="0">
                <a:solidFill>
                  <a:srgbClr val="F3BE60"/>
                </a:solidFill>
              </a:rPr>
              <a:t>set</a:t>
            </a:r>
            <a:r>
              <a:rPr lang="en-US" sz="2000" dirty="0"/>
              <a:t>; }</a:t>
            </a:r>
          </a:p>
          <a:p>
            <a:pPr marL="0" indent="0">
              <a:buNone/>
            </a:pPr>
            <a:r>
              <a:rPr lang="en-US" sz="2000" dirty="0"/>
              <a:t>        </a:t>
            </a:r>
            <a:r>
              <a:rPr lang="en-US" sz="2000" dirty="0">
                <a:solidFill>
                  <a:srgbClr val="F3BE60"/>
                </a:solidFill>
              </a:rPr>
              <a:t>public</a:t>
            </a:r>
            <a:r>
              <a:rPr lang="en-US" sz="2000" dirty="0"/>
              <a:t> </a:t>
            </a:r>
            <a:r>
              <a:rPr lang="en-US" sz="2000" dirty="0">
                <a:solidFill>
                  <a:srgbClr val="F3BE60"/>
                </a:solidFill>
              </a:rPr>
              <a:t>string</a:t>
            </a:r>
            <a:r>
              <a:rPr lang="en-US" sz="2000" dirty="0"/>
              <a:t> StudentName { </a:t>
            </a:r>
            <a:r>
              <a:rPr lang="en-US" sz="2000" dirty="0">
                <a:solidFill>
                  <a:srgbClr val="F3BE60"/>
                </a:solidFill>
              </a:rPr>
              <a:t>get</a:t>
            </a:r>
            <a:r>
              <a:rPr lang="en-US" sz="2000" dirty="0"/>
              <a:t>; </a:t>
            </a:r>
            <a:r>
              <a:rPr lang="en-US" sz="2000" dirty="0">
                <a:solidFill>
                  <a:srgbClr val="F3BE60"/>
                </a:solidFill>
              </a:rPr>
              <a:t>set</a:t>
            </a:r>
            <a:r>
              <a:rPr lang="en-US" sz="2000" dirty="0"/>
              <a:t>; }</a:t>
            </a:r>
          </a:p>
          <a:p>
            <a:pPr marL="0" indent="0">
              <a:buNone/>
            </a:pPr>
            <a:endParaRPr lang="en-US" sz="2000" dirty="0"/>
          </a:p>
          <a:p>
            <a:pPr marL="0" indent="0">
              <a:buNone/>
            </a:pPr>
            <a:r>
              <a:rPr lang="en-US" sz="2000" dirty="0"/>
              <a:t>        </a:t>
            </a:r>
            <a:r>
              <a:rPr lang="en-US" sz="2000" dirty="0">
                <a:solidFill>
                  <a:srgbClr val="F3BE60"/>
                </a:solidFill>
              </a:rPr>
              <a:t>public</a:t>
            </a:r>
            <a:r>
              <a:rPr lang="en-US" sz="2000" dirty="0"/>
              <a:t> </a:t>
            </a:r>
            <a:r>
              <a:rPr lang="en-US" sz="2000" dirty="0">
                <a:solidFill>
                  <a:srgbClr val="F3BE60"/>
                </a:solidFill>
              </a:rPr>
              <a:t>virtual</a:t>
            </a:r>
            <a:r>
              <a:rPr lang="en-US" sz="2000" dirty="0"/>
              <a:t> </a:t>
            </a:r>
            <a:r>
              <a:rPr lang="en-US" sz="2000" dirty="0">
                <a:solidFill>
                  <a:srgbClr val="F3BE60"/>
                </a:solidFill>
              </a:rPr>
              <a:t>StudentAddress</a:t>
            </a:r>
            <a:r>
              <a:rPr lang="en-US" sz="2000" dirty="0"/>
              <a:t> Address { get; set; }</a:t>
            </a:r>
          </a:p>
          <a:p>
            <a:pPr marL="0" indent="0">
              <a:buNone/>
            </a:pPr>
            <a:r>
              <a:rPr lang="en-US" sz="2000" dirty="0"/>
              <a:t>    }</a:t>
            </a:r>
          </a:p>
        </p:txBody>
      </p:sp>
      <p:sp>
        <p:nvSpPr>
          <p:cNvPr id="7" name="Content Placeholder 2"/>
          <p:cNvSpPr txBox="1">
            <a:spLocks/>
          </p:cNvSpPr>
          <p:nvPr/>
        </p:nvSpPr>
        <p:spPr>
          <a:xfrm>
            <a:off x="5938835" y="1752600"/>
            <a:ext cx="6056399" cy="4435476"/>
          </a:xfrm>
          <a:prstGeom prst="rect">
            <a:avLst/>
          </a:prstGeom>
        </p:spPr>
        <p:txBody>
          <a:bodyPr vert="horz" lIns="108000" tIns="36000" rIns="108000" bIns="36000" rtlCol="0">
            <a:no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000" dirty="0"/>
              <a:t> </a:t>
            </a:r>
            <a:r>
              <a:rPr lang="en-US" sz="2000" dirty="0">
                <a:solidFill>
                  <a:srgbClr val="F3BE60"/>
                </a:solidFill>
              </a:rPr>
              <a:t>public</a:t>
            </a:r>
            <a:r>
              <a:rPr lang="en-US" sz="2000" dirty="0"/>
              <a:t> </a:t>
            </a:r>
            <a:r>
              <a:rPr lang="en-US" sz="2000" dirty="0">
                <a:solidFill>
                  <a:srgbClr val="F3BE60"/>
                </a:solidFill>
              </a:rPr>
              <a:t>class</a:t>
            </a:r>
            <a:r>
              <a:rPr lang="en-US" sz="2000" dirty="0"/>
              <a:t> StudentAddress</a:t>
            </a:r>
          </a:p>
          <a:p>
            <a:pPr marL="0" indent="0">
              <a:buNone/>
            </a:pPr>
            <a:r>
              <a:rPr lang="en-US" sz="2000" dirty="0"/>
              <a:t>    {</a:t>
            </a:r>
          </a:p>
          <a:p>
            <a:pPr marL="0" indent="0">
              <a:buNone/>
            </a:pPr>
            <a:r>
              <a:rPr lang="en-US" sz="2000" dirty="0"/>
              <a:t>        [</a:t>
            </a:r>
            <a:r>
              <a:rPr lang="en-US" sz="2000" dirty="0">
                <a:solidFill>
                  <a:srgbClr val="F3BE60"/>
                </a:solidFill>
              </a:rPr>
              <a:t>ForeignKey</a:t>
            </a:r>
            <a:r>
              <a:rPr lang="en-US" sz="2000" dirty="0"/>
              <a:t>("Student")]</a:t>
            </a:r>
          </a:p>
          <a:p>
            <a:pPr marL="0" indent="0">
              <a:buNone/>
            </a:pPr>
            <a:r>
              <a:rPr lang="en-US" sz="2000" dirty="0"/>
              <a:t>        </a:t>
            </a:r>
            <a:r>
              <a:rPr lang="en-US" sz="2000" dirty="0">
                <a:solidFill>
                  <a:srgbClr val="F3BE60"/>
                </a:solidFill>
              </a:rPr>
              <a:t>public</a:t>
            </a:r>
            <a:r>
              <a:rPr lang="en-US" sz="2000" dirty="0"/>
              <a:t> </a:t>
            </a:r>
            <a:r>
              <a:rPr lang="en-US" sz="2000" dirty="0">
                <a:solidFill>
                  <a:srgbClr val="F3BE60"/>
                </a:solidFill>
              </a:rPr>
              <a:t>int</a:t>
            </a:r>
            <a:r>
              <a:rPr lang="en-US" sz="2000" dirty="0"/>
              <a:t> StudentAddressId { </a:t>
            </a:r>
            <a:r>
              <a:rPr lang="en-US" sz="2000" dirty="0">
                <a:solidFill>
                  <a:srgbClr val="F3BE60"/>
                </a:solidFill>
              </a:rPr>
              <a:t>get</a:t>
            </a:r>
            <a:r>
              <a:rPr lang="en-US" sz="2000" dirty="0"/>
              <a:t>; </a:t>
            </a:r>
            <a:r>
              <a:rPr lang="en-US" sz="2000" dirty="0">
                <a:solidFill>
                  <a:srgbClr val="F3BE60"/>
                </a:solidFill>
              </a:rPr>
              <a:t>set</a:t>
            </a:r>
            <a:r>
              <a:rPr lang="en-US" sz="2000" dirty="0"/>
              <a:t>; }</a:t>
            </a:r>
          </a:p>
          <a:p>
            <a:pPr marL="0" indent="0">
              <a:buNone/>
            </a:pPr>
            <a:endParaRPr lang="en-US" sz="2000" dirty="0"/>
          </a:p>
          <a:p>
            <a:pPr marL="0" indent="0">
              <a:buNone/>
            </a:pPr>
            <a:r>
              <a:rPr lang="en-US" sz="2000" dirty="0"/>
              <a:t>        </a:t>
            </a:r>
            <a:r>
              <a:rPr lang="en-US" sz="2000" dirty="0">
                <a:solidFill>
                  <a:srgbClr val="F3BE60"/>
                </a:solidFill>
              </a:rPr>
              <a:t>public</a:t>
            </a:r>
            <a:r>
              <a:rPr lang="en-US" sz="2000" dirty="0"/>
              <a:t> </a:t>
            </a:r>
            <a:r>
              <a:rPr lang="en-US" sz="2000" dirty="0">
                <a:solidFill>
                  <a:srgbClr val="F3BE60"/>
                </a:solidFill>
              </a:rPr>
              <a:t>string</a:t>
            </a:r>
            <a:r>
              <a:rPr lang="en-US" sz="2000" dirty="0"/>
              <a:t> Address1 { </a:t>
            </a:r>
            <a:r>
              <a:rPr lang="en-US" sz="2000" dirty="0">
                <a:solidFill>
                  <a:srgbClr val="F3BE60"/>
                </a:solidFill>
              </a:rPr>
              <a:t>get</a:t>
            </a:r>
            <a:r>
              <a:rPr lang="en-US" sz="2000" dirty="0"/>
              <a:t>; </a:t>
            </a:r>
            <a:r>
              <a:rPr lang="en-US" sz="2000" dirty="0">
                <a:solidFill>
                  <a:srgbClr val="F3BE60"/>
                </a:solidFill>
              </a:rPr>
              <a:t>set</a:t>
            </a:r>
            <a:r>
              <a:rPr lang="en-US" sz="2000" dirty="0"/>
              <a:t>; }</a:t>
            </a:r>
          </a:p>
          <a:p>
            <a:pPr marL="0" indent="0">
              <a:buNone/>
            </a:pPr>
            <a:r>
              <a:rPr lang="en-US" sz="2000" dirty="0"/>
              <a:t>        </a:t>
            </a:r>
            <a:r>
              <a:rPr lang="en-US" sz="2000" dirty="0">
                <a:solidFill>
                  <a:srgbClr val="F3BE60"/>
                </a:solidFill>
              </a:rPr>
              <a:t>public</a:t>
            </a:r>
            <a:r>
              <a:rPr lang="en-US" sz="2000" dirty="0"/>
              <a:t> </a:t>
            </a:r>
            <a:r>
              <a:rPr lang="en-US" sz="2000" dirty="0">
                <a:solidFill>
                  <a:srgbClr val="F3BE60"/>
                </a:solidFill>
              </a:rPr>
              <a:t>string</a:t>
            </a:r>
            <a:r>
              <a:rPr lang="en-US" sz="2000" dirty="0"/>
              <a:t> City { </a:t>
            </a:r>
            <a:r>
              <a:rPr lang="en-US" sz="2000" dirty="0">
                <a:solidFill>
                  <a:srgbClr val="F3BE60"/>
                </a:solidFill>
              </a:rPr>
              <a:t>get</a:t>
            </a:r>
            <a:r>
              <a:rPr lang="en-US" sz="2000" dirty="0"/>
              <a:t>; </a:t>
            </a:r>
            <a:r>
              <a:rPr lang="en-US" sz="2000" dirty="0">
                <a:solidFill>
                  <a:srgbClr val="F3BE60"/>
                </a:solidFill>
              </a:rPr>
              <a:t>set</a:t>
            </a:r>
            <a:r>
              <a:rPr lang="en-US" sz="2000" dirty="0"/>
              <a:t>; }</a:t>
            </a:r>
          </a:p>
          <a:p>
            <a:pPr marL="0" indent="0">
              <a:buNone/>
            </a:pPr>
            <a:r>
              <a:rPr lang="en-US" sz="2000" dirty="0"/>
              <a:t>        </a:t>
            </a:r>
            <a:r>
              <a:rPr lang="en-US" sz="2000" dirty="0">
                <a:solidFill>
                  <a:srgbClr val="F3BE60"/>
                </a:solidFill>
              </a:rPr>
              <a:t>public</a:t>
            </a:r>
            <a:r>
              <a:rPr lang="en-US" sz="2000" dirty="0"/>
              <a:t> </a:t>
            </a:r>
            <a:r>
              <a:rPr lang="en-US" sz="2000" dirty="0">
                <a:solidFill>
                  <a:srgbClr val="F3BE60"/>
                </a:solidFill>
              </a:rPr>
              <a:t>int</a:t>
            </a:r>
            <a:r>
              <a:rPr lang="en-US" sz="2000" dirty="0"/>
              <a:t> Zipcode { </a:t>
            </a:r>
            <a:r>
              <a:rPr lang="en-US" sz="2000" dirty="0">
                <a:solidFill>
                  <a:srgbClr val="F3BE60"/>
                </a:solidFill>
              </a:rPr>
              <a:t>get</a:t>
            </a:r>
            <a:r>
              <a:rPr lang="en-US" sz="2000" dirty="0"/>
              <a:t>; </a:t>
            </a:r>
            <a:r>
              <a:rPr lang="en-US" sz="2000" dirty="0">
                <a:solidFill>
                  <a:srgbClr val="F3BE60"/>
                </a:solidFill>
              </a:rPr>
              <a:t>set</a:t>
            </a:r>
            <a:r>
              <a:rPr lang="en-US" sz="2000" dirty="0"/>
              <a:t>; }</a:t>
            </a:r>
          </a:p>
          <a:p>
            <a:pPr marL="0" indent="0">
              <a:buNone/>
            </a:pPr>
            <a:r>
              <a:rPr lang="en-US" sz="2000" dirty="0"/>
              <a:t>        </a:t>
            </a:r>
            <a:r>
              <a:rPr lang="en-US" sz="2000" dirty="0">
                <a:solidFill>
                  <a:srgbClr val="F3BE60"/>
                </a:solidFill>
              </a:rPr>
              <a:t>public</a:t>
            </a:r>
            <a:r>
              <a:rPr lang="en-US" sz="2000" dirty="0"/>
              <a:t> </a:t>
            </a:r>
            <a:r>
              <a:rPr lang="en-US" sz="2000" dirty="0">
                <a:solidFill>
                  <a:srgbClr val="F3BE60"/>
                </a:solidFill>
              </a:rPr>
              <a:t>virtual</a:t>
            </a:r>
            <a:r>
              <a:rPr lang="en-US" sz="2000" dirty="0"/>
              <a:t> </a:t>
            </a:r>
            <a:r>
              <a:rPr lang="en-US" sz="2000" dirty="0">
                <a:solidFill>
                  <a:srgbClr val="F3BE60"/>
                </a:solidFill>
              </a:rPr>
              <a:t>Student</a:t>
            </a:r>
            <a:r>
              <a:rPr lang="en-US" sz="2000" dirty="0"/>
              <a:t> Student { </a:t>
            </a:r>
            <a:r>
              <a:rPr lang="en-US" sz="2000" dirty="0">
                <a:solidFill>
                  <a:srgbClr val="F3BE60"/>
                </a:solidFill>
              </a:rPr>
              <a:t>get</a:t>
            </a:r>
            <a:r>
              <a:rPr lang="en-US" sz="2000" dirty="0"/>
              <a:t>; </a:t>
            </a:r>
            <a:r>
              <a:rPr lang="en-US" sz="2000" dirty="0">
                <a:solidFill>
                  <a:srgbClr val="F3BE60"/>
                </a:solidFill>
              </a:rPr>
              <a:t>set</a:t>
            </a:r>
            <a:r>
              <a:rPr lang="en-US" sz="2000" dirty="0"/>
              <a:t>; }</a:t>
            </a:r>
          </a:p>
          <a:p>
            <a:pPr marL="0" indent="0">
              <a:buNone/>
            </a:pPr>
            <a:r>
              <a:rPr lang="en-US" sz="2000" dirty="0"/>
              <a:t>    }</a:t>
            </a:r>
            <a:endParaRPr lang="en-US" sz="1100" dirty="0"/>
          </a:p>
        </p:txBody>
      </p:sp>
      <p:cxnSp>
        <p:nvCxnSpPr>
          <p:cNvPr id="9" name="Straight Connector 8"/>
          <p:cNvCxnSpPr/>
          <p:nvPr/>
        </p:nvCxnSpPr>
        <p:spPr>
          <a:xfrm>
            <a:off x="5938835" y="1752600"/>
            <a:ext cx="0" cy="4737233"/>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190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
        <p:nvSpPr>
          <p:cNvPr id="4" name="Title 3"/>
          <p:cNvSpPr>
            <a:spLocks noGrp="1"/>
          </p:cNvSpPr>
          <p:nvPr>
            <p:ph type="title"/>
          </p:nvPr>
        </p:nvSpPr>
        <p:spPr>
          <a:xfrm>
            <a:off x="503223" y="2895600"/>
            <a:ext cx="11277600" cy="1110780"/>
          </a:xfrm>
        </p:spPr>
        <p:txBody>
          <a:bodyPr>
            <a:normAutofit fontScale="90000"/>
          </a:bodyPr>
          <a:lstStyle/>
          <a:p>
            <a:pPr algn="ctr"/>
            <a:r>
              <a:rPr lang="en-US" sz="4400" dirty="0"/>
              <a:t>One-to-Zero-or-One </a:t>
            </a:r>
            <a:br>
              <a:rPr lang="en-US" sz="4400" dirty="0"/>
            </a:br>
            <a:r>
              <a:rPr lang="en-US" sz="4400" dirty="0"/>
              <a:t>(using Fluent API) </a:t>
            </a:r>
          </a:p>
        </p:txBody>
      </p:sp>
    </p:spTree>
    <p:extLst>
      <p:ext uri="{BB962C8B-B14F-4D97-AF65-F5344CB8AC3E}">
        <p14:creationId xmlns:p14="http://schemas.microsoft.com/office/powerpoint/2010/main" val="2036614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8</a:t>
            </a:fld>
            <a:endParaRPr lang="en-US" dirty="0"/>
          </a:p>
        </p:txBody>
      </p:sp>
      <p:sp>
        <p:nvSpPr>
          <p:cNvPr id="10" name="Content Placeholder 2"/>
          <p:cNvSpPr txBox="1">
            <a:spLocks/>
          </p:cNvSpPr>
          <p:nvPr/>
        </p:nvSpPr>
        <p:spPr>
          <a:xfrm>
            <a:off x="1920122" y="2209800"/>
            <a:ext cx="8670089" cy="4086602"/>
          </a:xfrm>
          <a:prstGeom prst="rect">
            <a:avLst/>
          </a:prstGeom>
        </p:spPr>
        <p:txBody>
          <a:bodyPr vert="horz" lIns="108000" tIns="36000" rIns="108000" bIns="36000" rtlCol="0">
            <a:normAutofit fontScale="85000" lnSpcReduction="10000"/>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dirty="0" err="1"/>
              <a:t>modelBuilder.Entity</a:t>
            </a:r>
            <a:r>
              <a:rPr lang="en-US" dirty="0"/>
              <a:t>&lt;</a:t>
            </a:r>
            <a:r>
              <a:rPr lang="en-US" dirty="0">
                <a:solidFill>
                  <a:srgbClr val="F3BE60"/>
                </a:solidFill>
              </a:rPr>
              <a:t>Student</a:t>
            </a:r>
            <a:r>
              <a:rPr lang="en-US" dirty="0"/>
              <a:t>&gt;()</a:t>
            </a:r>
          </a:p>
          <a:p>
            <a:pPr marL="0" indent="0">
              <a:buNone/>
            </a:pPr>
            <a:endParaRPr lang="en-US" dirty="0"/>
          </a:p>
          <a:p>
            <a:pPr marL="0" indent="0">
              <a:buNone/>
            </a:pPr>
            <a:r>
              <a:rPr lang="en-US" dirty="0"/>
              <a:t>                .</a:t>
            </a:r>
            <a:r>
              <a:rPr lang="en-US" dirty="0" err="1"/>
              <a:t>HasOptional</a:t>
            </a:r>
            <a:r>
              <a:rPr lang="en-US" dirty="0"/>
              <a:t>(student =&gt; </a:t>
            </a:r>
            <a:r>
              <a:rPr lang="en-US" dirty="0" err="1"/>
              <a:t>student.Address</a:t>
            </a:r>
            <a:r>
              <a:rPr lang="en-US" dirty="0"/>
              <a:t>)</a:t>
            </a:r>
          </a:p>
          <a:p>
            <a:pPr marL="0" indent="0">
              <a:buNone/>
            </a:pPr>
            <a:r>
              <a:rPr lang="en-US" dirty="0"/>
              <a:t>	</a:t>
            </a:r>
            <a:r>
              <a:rPr lang="en-US" dirty="0">
                <a:solidFill>
                  <a:srgbClr val="F3BE60"/>
                </a:solidFill>
              </a:rPr>
              <a:t>OR</a:t>
            </a:r>
          </a:p>
          <a:p>
            <a:pPr marL="0" indent="0">
              <a:buNone/>
            </a:pPr>
            <a:r>
              <a:rPr lang="en-US" dirty="0">
                <a:solidFill>
                  <a:srgbClr val="F0A22E"/>
                </a:solidFill>
              </a:rPr>
              <a:t>	</a:t>
            </a:r>
            <a:r>
              <a:rPr lang="en-US" dirty="0"/>
              <a:t>.</a:t>
            </a:r>
            <a:r>
              <a:rPr lang="en-US" dirty="0" err="1"/>
              <a:t>HasRequired</a:t>
            </a:r>
            <a:r>
              <a:rPr lang="en-US" dirty="0"/>
              <a:t>(student =&gt; </a:t>
            </a:r>
            <a:r>
              <a:rPr lang="en-US" dirty="0" err="1"/>
              <a:t>student.Address</a:t>
            </a:r>
            <a:r>
              <a:rPr lang="en-US" dirty="0"/>
              <a:t>)</a:t>
            </a:r>
          </a:p>
          <a:p>
            <a:pPr marL="0" indent="0">
              <a:buNone/>
            </a:pPr>
            <a:endParaRPr lang="en-US" dirty="0">
              <a:solidFill>
                <a:srgbClr val="F0A22E"/>
              </a:solidFill>
            </a:endParaRPr>
          </a:p>
          <a:p>
            <a:pPr marL="0" indent="0">
              <a:buNone/>
            </a:pPr>
            <a:r>
              <a:rPr lang="en-US" dirty="0"/>
              <a:t>                .</a:t>
            </a:r>
            <a:r>
              <a:rPr lang="en-US" dirty="0" err="1"/>
              <a:t>WithRequired</a:t>
            </a:r>
            <a:r>
              <a:rPr lang="en-US" dirty="0"/>
              <a:t>(address =&gt; </a:t>
            </a:r>
            <a:r>
              <a:rPr lang="en-US" dirty="0" err="1"/>
              <a:t>address.Student</a:t>
            </a:r>
            <a:r>
              <a:rPr lang="en-US" dirty="0"/>
              <a:t>);</a:t>
            </a:r>
            <a:endParaRPr lang="en-US" sz="2000" dirty="0"/>
          </a:p>
        </p:txBody>
      </p:sp>
    </p:spTree>
    <p:extLst>
      <p:ext uri="{BB962C8B-B14F-4D97-AF65-F5344CB8AC3E}">
        <p14:creationId xmlns:p14="http://schemas.microsoft.com/office/powerpoint/2010/main" val="2210113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
        <p:nvSpPr>
          <p:cNvPr id="4" name="Title 3"/>
          <p:cNvSpPr>
            <a:spLocks noGrp="1"/>
          </p:cNvSpPr>
          <p:nvPr>
            <p:ph type="title"/>
          </p:nvPr>
        </p:nvSpPr>
        <p:spPr>
          <a:xfrm>
            <a:off x="503223" y="2895600"/>
            <a:ext cx="11277600" cy="1110780"/>
          </a:xfrm>
        </p:spPr>
        <p:txBody>
          <a:bodyPr>
            <a:normAutofit fontScale="90000"/>
          </a:bodyPr>
          <a:lstStyle/>
          <a:p>
            <a:pPr algn="ctr"/>
            <a:r>
              <a:rPr lang="en-US" sz="4400" dirty="0"/>
              <a:t>One-to-Many</a:t>
            </a:r>
            <a:br>
              <a:rPr lang="en-US" sz="4400" dirty="0"/>
            </a:br>
            <a:r>
              <a:rPr lang="en-US" sz="4400" dirty="0"/>
              <a:t>(using attributes) </a:t>
            </a:r>
          </a:p>
        </p:txBody>
      </p:sp>
    </p:spTree>
    <p:extLst>
      <p:ext uri="{BB962C8B-B14F-4D97-AF65-F5344CB8AC3E}">
        <p14:creationId xmlns:p14="http://schemas.microsoft.com/office/powerpoint/2010/main" val="4081058296"/>
      </p:ext>
    </p:extLst>
  </p:cSld>
  <p:clrMapOvr>
    <a:masterClrMapping/>
  </p:clrMapOvr>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0</TotalTime>
  <Words>1707</Words>
  <Application>Microsoft Office PowerPoint</Application>
  <PresentationFormat>Custom</PresentationFormat>
  <Paragraphs>308</Paragraphs>
  <Slides>29</Slides>
  <Notes>23</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Wingdings</vt:lpstr>
      <vt:lpstr>Wingdings 2</vt:lpstr>
      <vt:lpstr>SoftUni 16x9</vt:lpstr>
      <vt:lpstr>Entity Framework: Relations</vt:lpstr>
      <vt:lpstr>Table of Contents</vt:lpstr>
      <vt:lpstr>Questions</vt:lpstr>
      <vt:lpstr>Table Relationships</vt:lpstr>
      <vt:lpstr>One-to-Zero-or-One  (using attributes) </vt:lpstr>
      <vt:lpstr>PowerPoint Presentation</vt:lpstr>
      <vt:lpstr>One-to-Zero-or-One  (using Fluent API) </vt:lpstr>
      <vt:lpstr>PowerPoint Presentation</vt:lpstr>
      <vt:lpstr>One-to-Many (using attributes) </vt:lpstr>
      <vt:lpstr>PowerPoint Presentation</vt:lpstr>
      <vt:lpstr>One-to-Many (using Fluent API) </vt:lpstr>
      <vt:lpstr>PowerPoint Presentation</vt:lpstr>
      <vt:lpstr>Many-to-Many (using attributes) </vt:lpstr>
      <vt:lpstr>PowerPoint Presentation</vt:lpstr>
      <vt:lpstr>Many-to-Many (using Fluent API) </vt:lpstr>
      <vt:lpstr>PowerPoint Presentation</vt:lpstr>
      <vt:lpstr>Inverse properties</vt:lpstr>
      <vt:lpstr>PowerPoint Presentation</vt:lpstr>
      <vt:lpstr>Inheritance Strategies</vt:lpstr>
      <vt:lpstr>Table per Hierarchy (TPH) </vt:lpstr>
      <vt:lpstr>Modifying the default setting for TPH</vt:lpstr>
      <vt:lpstr>Table per Type (TPT)  </vt:lpstr>
      <vt:lpstr>Modifying the classes to use TPT</vt:lpstr>
      <vt:lpstr>Table per Concrete Type (TPC) </vt:lpstr>
      <vt:lpstr>Modifying the classes to use TPC</vt:lpstr>
      <vt:lpstr>Modifying the classes to use TPC </vt:lpstr>
      <vt:lpstr>PowerPoint Presentation</vt:lpstr>
      <vt:lpstr>License</vt:lpstr>
      <vt:lpstr>Free Trainings @ Software University</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DB-Advanced-EntityFramework-EntityFramework-Code-First</dc:title>
  <dc:subject>Software Development Course</dc:subject>
  <dc:creator/>
  <cp:keywords>Databases, SQL, programming, SoftUni, Software University, programming, software development, software engineering, course,</cp:keywords>
  <dc:description>Software University Foundation - http://softuni.org</dc:description>
  <cp:lastModifiedBy/>
  <cp:revision>1</cp:revision>
  <dcterms:created xsi:type="dcterms:W3CDTF">2014-01-02T17:00:34Z</dcterms:created>
  <dcterms:modified xsi:type="dcterms:W3CDTF">2016-11-09T15:59:49Z</dcterms:modified>
  <cp:category>Databases, SQL, programming, SoftUni, Software University, programming, software development, software engineering, course,</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