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2"/>
  </p:notesMasterIdLst>
  <p:handoutMasterIdLst>
    <p:handoutMasterId r:id="rId43"/>
  </p:handoutMasterIdLst>
  <p:sldIdLst>
    <p:sldId id="274" r:id="rId3"/>
    <p:sldId id="276" r:id="rId4"/>
    <p:sldId id="484" r:id="rId5"/>
    <p:sldId id="478" r:id="rId6"/>
    <p:sldId id="457" r:id="rId7"/>
    <p:sldId id="458" r:id="rId8"/>
    <p:sldId id="459" r:id="rId9"/>
    <p:sldId id="485" r:id="rId10"/>
    <p:sldId id="486" r:id="rId11"/>
    <p:sldId id="487" r:id="rId12"/>
    <p:sldId id="461" r:id="rId13"/>
    <p:sldId id="462" r:id="rId14"/>
    <p:sldId id="463" r:id="rId15"/>
    <p:sldId id="465" r:id="rId16"/>
    <p:sldId id="466" r:id="rId17"/>
    <p:sldId id="467" r:id="rId18"/>
    <p:sldId id="468" r:id="rId19"/>
    <p:sldId id="469" r:id="rId20"/>
    <p:sldId id="479" r:id="rId21"/>
    <p:sldId id="480" r:id="rId22"/>
    <p:sldId id="481" r:id="rId23"/>
    <p:sldId id="482" r:id="rId24"/>
    <p:sldId id="483" r:id="rId25"/>
    <p:sldId id="488" r:id="rId26"/>
    <p:sldId id="489" r:id="rId27"/>
    <p:sldId id="497" r:id="rId28"/>
    <p:sldId id="498" r:id="rId29"/>
    <p:sldId id="499" r:id="rId30"/>
    <p:sldId id="500" r:id="rId31"/>
    <p:sldId id="496" r:id="rId32"/>
    <p:sldId id="493" r:id="rId33"/>
    <p:sldId id="494" r:id="rId34"/>
    <p:sldId id="495" r:id="rId35"/>
    <p:sldId id="490" r:id="rId36"/>
    <p:sldId id="492" r:id="rId37"/>
    <p:sldId id="491" r:id="rId38"/>
    <p:sldId id="477" r:id="rId39"/>
    <p:sldId id="419" r:id="rId40"/>
    <p:sldId id="420" r:id="rId4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20A1C5-B7C7-4741-8AD6-016F9C731D91}">
          <p14:sldIdLst>
            <p14:sldId id="274"/>
            <p14:sldId id="276"/>
            <p14:sldId id="484"/>
            <p14:sldId id="478"/>
          </p14:sldIdLst>
        </p14:section>
        <p14:section name="Executing Native SQL Queries" id="{4DFE60C6-C186-4E28-B29B-7A8223A36CC7}">
          <p14:sldIdLst>
            <p14:sldId id="457"/>
            <p14:sldId id="458"/>
            <p14:sldId id="459"/>
            <p14:sldId id="485"/>
            <p14:sldId id="486"/>
            <p14:sldId id="487"/>
          </p14:sldIdLst>
        </p14:section>
        <p14:section name="Joining and Grouping Tables" id="{A00799C2-F42C-43C0-BA1B-E5729E09A2E5}">
          <p14:sldIdLst>
            <p14:sldId id="461"/>
            <p14:sldId id="462"/>
            <p14:sldId id="463"/>
          </p14:sldIdLst>
        </p14:section>
        <p14:section name="Attaching and Detaching Objects" id="{C4587F40-8A5A-443B-BD83-6893B6B2A5C4}">
          <p14:sldIdLst>
            <p14:sldId id="465"/>
            <p14:sldId id="466"/>
            <p14:sldId id="467"/>
            <p14:sldId id="468"/>
            <p14:sldId id="469"/>
            <p14:sldId id="479"/>
            <p14:sldId id="480"/>
            <p14:sldId id="481"/>
            <p14:sldId id="482"/>
            <p14:sldId id="483"/>
            <p14:sldId id="488"/>
            <p14:sldId id="489"/>
            <p14:sldId id="497"/>
            <p14:sldId id="498"/>
            <p14:sldId id="499"/>
            <p14:sldId id="500"/>
            <p14:sldId id="496"/>
            <p14:sldId id="493"/>
            <p14:sldId id="494"/>
            <p14:sldId id="495"/>
            <p14:sldId id="490"/>
            <p14:sldId id="492"/>
            <p14:sldId id="491"/>
            <p14:sldId id="477"/>
          </p14:sldIdLst>
        </p14:section>
        <p14:section name="Questions and Licenses" id="{695C58A5-8797-48A3-AE38-24418B0C2272}">
          <p14:sldIdLst>
            <p14:sldId id="419"/>
            <p14:sldId id="420"/>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E60"/>
    <a:srgbClr val="FBEEDC"/>
    <a:srgbClr val="F0A22E"/>
    <a:srgbClr val="603A14"/>
    <a:srgbClr val="E85C0E"/>
    <a:srgbClr val="BAB398"/>
    <a:srgbClr val="ADA485"/>
    <a:srgbClr val="C6C0AA"/>
    <a:srgbClr val="663606"/>
    <a:srgbClr val="663106"/>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83767" autoAdjust="0"/>
  </p:normalViewPr>
  <p:slideViewPr>
    <p:cSldViewPr>
      <p:cViewPr varScale="1">
        <p:scale>
          <a:sx n="87" d="100"/>
          <a:sy n="87" d="100"/>
        </p:scale>
        <p:origin x="394" y="67"/>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6" d="100"/>
          <a:sy n="66" d="100"/>
        </p:scale>
        <p:origin x="3134"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11/16/2016</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11/16/2016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Tree>
    <p:extLst>
      <p:ext uri="{BB962C8B-B14F-4D97-AF65-F5344CB8AC3E}">
        <p14:creationId xmlns:p14="http://schemas.microsoft.com/office/powerpoint/2010/main" val="3111553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3461472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2345172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https://weblogs.asp.net/pwelter34/entity-framework-batch-update-and-future-queries</a:t>
            </a: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3537144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information</a:t>
            </a:r>
            <a:r>
              <a:rPr lang="en-US" baseline="0" dirty="0"/>
              <a:t> on how tom make stored procedures for Insert, update and delete - https://msdn.microsoft.com/en-us/library/dn468673(v=vs.113).aspx</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1382329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Tree>
    <p:extLst>
      <p:ext uri="{BB962C8B-B14F-4D97-AF65-F5344CB8AC3E}">
        <p14:creationId xmlns:p14="http://schemas.microsoft.com/office/powerpoint/2010/main" val="3840585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Tree>
    <p:extLst>
      <p:ext uri="{BB962C8B-B14F-4D97-AF65-F5344CB8AC3E}">
        <p14:creationId xmlns:p14="http://schemas.microsoft.com/office/powerpoint/2010/main" val="1780001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1660666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9DDE6D39-56EC-4F7C-8E53-8780FF68416A}" type="datetime1">
              <a:rPr lang="en-US" smtClean="0"/>
              <a:t>11/16/2016</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3" name="Picture 2"/>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42025828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2C06E3A-B5C2-4FA5-A78F-413386A30624}" type="datetime1">
              <a:rPr lang="en-US" smtClean="0"/>
              <a:t>11/16/2016</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oftuni.org/" TargetMode="External"/><Relationship Id="rId5" Type="http://schemas.openxmlformats.org/officeDocument/2006/relationships/image" Target="../media/image8.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hyperlink" Target="https://www.nuget.org/packages/EntityFramework.Extende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komfo.com/" TargetMode="External"/><Relationship Id="rId13" Type="http://schemas.openxmlformats.org/officeDocument/2006/relationships/image" Target="../media/image21.png"/><Relationship Id="rId18" Type="http://schemas.openxmlformats.org/officeDocument/2006/relationships/hyperlink" Target="http://netpeak.bg/" TargetMode="External"/><Relationship Id="rId3" Type="http://schemas.openxmlformats.org/officeDocument/2006/relationships/hyperlink" Target="https://softuni.bg/courses/" TargetMode="External"/><Relationship Id="rId21" Type="http://schemas.openxmlformats.org/officeDocument/2006/relationships/image" Target="../media/image25.png"/><Relationship Id="rId7" Type="http://schemas.openxmlformats.org/officeDocument/2006/relationships/image" Target="../media/image18.png"/><Relationship Id="rId12" Type="http://schemas.openxmlformats.org/officeDocument/2006/relationships/hyperlink" Target="http://www.softwaregroup-bg.com/" TargetMode="External"/><Relationship Id="rId17" Type="http://schemas.openxmlformats.org/officeDocument/2006/relationships/image" Target="../media/image23.png"/><Relationship Id="rId2" Type="http://schemas.openxmlformats.org/officeDocument/2006/relationships/notesSlide" Target="../notesSlides/notesSlide9.xml"/><Relationship Id="rId16" Type="http://schemas.openxmlformats.org/officeDocument/2006/relationships/hyperlink" Target="http://www.infragistics.com/" TargetMode="External"/><Relationship Id="rId20" Type="http://schemas.openxmlformats.org/officeDocument/2006/relationships/hyperlink" Target="http://www.superhosting.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22.png"/><Relationship Id="rId23" Type="http://schemas.openxmlformats.org/officeDocument/2006/relationships/image" Target="../media/image26.png"/><Relationship Id="rId10" Type="http://schemas.openxmlformats.org/officeDocument/2006/relationships/hyperlink" Target="http://smartit.bg/" TargetMode="External"/><Relationship Id="rId19" Type="http://schemas.openxmlformats.org/officeDocument/2006/relationships/image" Target="../media/image24.png"/><Relationship Id="rId4" Type="http://schemas.openxmlformats.org/officeDocument/2006/relationships/hyperlink" Target="http://www.luxoft.com/" TargetMode="External"/><Relationship Id="rId9" Type="http://schemas.openxmlformats.org/officeDocument/2006/relationships/image" Target="../media/image19.png"/><Relationship Id="rId14" Type="http://schemas.openxmlformats.org/officeDocument/2006/relationships/hyperlink" Target="http://www.indeavr.com/" TargetMode="External"/><Relationship Id="rId22" Type="http://schemas.openxmlformats.org/officeDocument/2006/relationships/hyperlink" Target="http://www.telenor.bg/"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0.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28.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561012" y="152400"/>
            <a:ext cx="5401141" cy="1468372"/>
          </a:xfrm>
        </p:spPr>
        <p:txBody>
          <a:bodyPr>
            <a:normAutofit/>
          </a:bodyPr>
          <a:lstStyle/>
          <a:p>
            <a:r>
              <a:rPr lang="en-US" dirty="0"/>
              <a:t>Entity Framework</a:t>
            </a:r>
          </a:p>
        </p:txBody>
      </p:sp>
      <p:sp>
        <p:nvSpPr>
          <p:cNvPr id="7" name="Text Placeholder 6"/>
          <p:cNvSpPr>
            <a:spLocks noGrp="1"/>
          </p:cNvSpPr>
          <p:nvPr>
            <p:ph type="body" sz="quarter" idx="10"/>
          </p:nvPr>
        </p:nvSpPr>
        <p:spPr>
          <a:xfrm>
            <a:off x="760412" y="4456351"/>
            <a:ext cx="3187613" cy="525135"/>
          </a:xfrm>
        </p:spPr>
        <p:txBody>
          <a:bodyPr/>
          <a:lstStyle/>
          <a:p>
            <a:r>
              <a:rPr lang="en-US" dirty="0"/>
              <a:t>SoftUni Team</a:t>
            </a:r>
          </a:p>
        </p:txBody>
      </p:sp>
      <p:sp>
        <p:nvSpPr>
          <p:cNvPr id="8" name="Text Placeholder 7"/>
          <p:cNvSpPr>
            <a:spLocks noGrp="1"/>
          </p:cNvSpPr>
          <p:nvPr>
            <p:ph type="body" sz="quarter" idx="13"/>
          </p:nvPr>
        </p:nvSpPr>
        <p:spPr>
          <a:xfrm>
            <a:off x="760413" y="4953000"/>
            <a:ext cx="3187614" cy="444343"/>
          </a:xfrm>
        </p:spPr>
        <p:txBody>
          <a:bodyPr/>
          <a:lstStyle/>
          <a:p>
            <a:r>
              <a:rPr lang="en-US" dirty="0"/>
              <a:t>Technical Trainers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2" title="Software University Foundation">
            <a:hlinkClick r:id="rId6" tooltip="Software University Foundation"/>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033" t="-11972" r="-4044" b="1048"/>
          <a:stretch/>
        </p:blipFill>
        <p:spPr bwMode="auto">
          <a:xfrm>
            <a:off x="821983" y="1748710"/>
            <a:ext cx="2172351" cy="795696"/>
          </a:xfrm>
          <a:prstGeom prst="roundRect">
            <a:avLst>
              <a:gd name="adj" fmla="val 3940"/>
            </a:avLst>
          </a:prstGeom>
          <a:solidFill>
            <a:srgbClr val="231F20">
              <a:alpha val="50000"/>
            </a:srgbClr>
          </a:solidFill>
          <a:ln>
            <a:solidFill>
              <a:schemeClr val="accent1">
                <a:lumMod val="75000"/>
                <a:alpha val="50000"/>
              </a:schemeClr>
            </a:solidFill>
          </a:ln>
        </p:spPr>
      </p:pic>
      <p:sp>
        <p:nvSpPr>
          <p:cNvPr id="2" name="Subtitle 1"/>
          <p:cNvSpPr>
            <a:spLocks noGrp="1"/>
          </p:cNvSpPr>
          <p:nvPr>
            <p:ph type="subTitle" idx="1"/>
          </p:nvPr>
        </p:nvSpPr>
        <p:spPr>
          <a:xfrm>
            <a:off x="4570411" y="4518305"/>
            <a:ext cx="7382341" cy="1752600"/>
          </a:xfrm>
        </p:spPr>
        <p:txBody>
          <a:bodyPr/>
          <a:lstStyle/>
          <a:p>
            <a:r>
              <a:rPr lang="en-US" dirty="0"/>
              <a:t>Advanced Querying</a:t>
            </a:r>
          </a:p>
        </p:txBody>
      </p:sp>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Content Placeholder 2"/>
          <p:cNvSpPr>
            <a:spLocks noGrp="1"/>
          </p:cNvSpPr>
          <p:nvPr>
            <p:ph idx="1"/>
          </p:nvPr>
        </p:nvSpPr>
        <p:spPr>
          <a:xfrm>
            <a:off x="190413" y="2057400"/>
            <a:ext cx="11804822" cy="4664076"/>
          </a:xfrm>
        </p:spPr>
        <p:txBody>
          <a:bodyPr/>
          <a:lstStyle/>
          <a:p>
            <a:r>
              <a:rPr lang="en-US" dirty="0">
                <a:solidFill>
                  <a:srgbClr val="F3BE60"/>
                </a:solidFill>
              </a:rPr>
              <a:t>Data</a:t>
            </a:r>
            <a:r>
              <a:rPr lang="en-US" dirty="0"/>
              <a:t> that is selected is </a:t>
            </a:r>
            <a:r>
              <a:rPr lang="en-US" dirty="0">
                <a:solidFill>
                  <a:srgbClr val="F3BE60"/>
                </a:solidFill>
              </a:rPr>
              <a:t>not</a:t>
            </a:r>
            <a:r>
              <a:rPr lang="en-US" dirty="0"/>
              <a:t> </a:t>
            </a:r>
            <a:r>
              <a:rPr lang="en-US" dirty="0">
                <a:solidFill>
                  <a:srgbClr val="F3BE60"/>
                </a:solidFill>
              </a:rPr>
              <a:t>of</a:t>
            </a:r>
            <a:r>
              <a:rPr lang="en-US" dirty="0"/>
              <a:t> the </a:t>
            </a:r>
            <a:r>
              <a:rPr lang="en-US" dirty="0">
                <a:solidFill>
                  <a:srgbClr val="F3BE60"/>
                </a:solidFill>
              </a:rPr>
              <a:t>initial</a:t>
            </a:r>
            <a:r>
              <a:rPr lang="en-US" dirty="0"/>
              <a:t> </a:t>
            </a:r>
            <a:r>
              <a:rPr lang="en-US" dirty="0">
                <a:solidFill>
                  <a:srgbClr val="F3BE60"/>
                </a:solidFill>
              </a:rPr>
              <a:t>entity</a:t>
            </a:r>
            <a:r>
              <a:rPr lang="en-US" dirty="0"/>
              <a:t> </a:t>
            </a:r>
            <a:r>
              <a:rPr lang="en-US" dirty="0">
                <a:solidFill>
                  <a:srgbClr val="F3BE60"/>
                </a:solidFill>
              </a:rPr>
              <a:t>type</a:t>
            </a:r>
            <a:r>
              <a:rPr lang="en-US" dirty="0"/>
              <a:t>, </a:t>
            </a:r>
            <a:r>
              <a:rPr lang="en-US" dirty="0">
                <a:solidFill>
                  <a:srgbClr val="F3BE60"/>
                </a:solidFill>
              </a:rPr>
              <a:t>but</a:t>
            </a:r>
            <a:r>
              <a:rPr lang="en-US" dirty="0"/>
              <a:t> of an </a:t>
            </a:r>
            <a:r>
              <a:rPr lang="en-US" dirty="0">
                <a:solidFill>
                  <a:srgbClr val="F3BE60"/>
                </a:solidFill>
              </a:rPr>
              <a:t>anonymous</a:t>
            </a:r>
            <a:r>
              <a:rPr lang="en-US" dirty="0"/>
              <a:t> </a:t>
            </a:r>
            <a:r>
              <a:rPr lang="en-US" dirty="0">
                <a:solidFill>
                  <a:srgbClr val="F3BE60"/>
                </a:solidFill>
              </a:rPr>
              <a:t>type</a:t>
            </a:r>
            <a:r>
              <a:rPr lang="en-US" dirty="0"/>
              <a:t> that is generated runtime. (a bit more expensive)</a:t>
            </a:r>
          </a:p>
          <a:p>
            <a:r>
              <a:rPr lang="en-US" dirty="0">
                <a:solidFill>
                  <a:srgbClr val="F3BE60"/>
                </a:solidFill>
              </a:rPr>
              <a:t>Data</a:t>
            </a:r>
            <a:r>
              <a:rPr lang="en-US" dirty="0"/>
              <a:t> </a:t>
            </a:r>
            <a:r>
              <a:rPr lang="en-US" dirty="0">
                <a:solidFill>
                  <a:srgbClr val="F3BE60"/>
                </a:solidFill>
              </a:rPr>
              <a:t>cannot</a:t>
            </a:r>
            <a:r>
              <a:rPr lang="en-US" dirty="0"/>
              <a:t> </a:t>
            </a:r>
            <a:r>
              <a:rPr lang="en-US" dirty="0">
                <a:solidFill>
                  <a:srgbClr val="F3BE60"/>
                </a:solidFill>
              </a:rPr>
              <a:t>be</a:t>
            </a:r>
            <a:r>
              <a:rPr lang="en-US" dirty="0"/>
              <a:t> </a:t>
            </a:r>
            <a:r>
              <a:rPr lang="en-US" dirty="0">
                <a:solidFill>
                  <a:srgbClr val="F3BE60"/>
                </a:solidFill>
              </a:rPr>
              <a:t>modified</a:t>
            </a:r>
            <a:r>
              <a:rPr lang="en-US" dirty="0"/>
              <a:t> (updated, deleted), when selected, because we are not working with the actual object, but with a </a:t>
            </a:r>
            <a:r>
              <a:rPr lang="en-US" dirty="0">
                <a:solidFill>
                  <a:srgbClr val="F3BE60"/>
                </a:solidFill>
              </a:rPr>
              <a:t>read-only</a:t>
            </a:r>
            <a:r>
              <a:rPr lang="en-US" dirty="0"/>
              <a:t> “copy” of it.</a:t>
            </a:r>
          </a:p>
        </p:txBody>
      </p:sp>
      <p:sp>
        <p:nvSpPr>
          <p:cNvPr id="4" name="Title 3"/>
          <p:cNvSpPr>
            <a:spLocks noGrp="1"/>
          </p:cNvSpPr>
          <p:nvPr>
            <p:ph type="title"/>
          </p:nvPr>
        </p:nvSpPr>
        <p:spPr/>
        <p:txBody>
          <a:bodyPr/>
          <a:lstStyle/>
          <a:p>
            <a:r>
              <a:rPr lang="en-US" dirty="0"/>
              <a:t>Why not to use select </a:t>
            </a:r>
          </a:p>
        </p:txBody>
      </p:sp>
    </p:spTree>
    <p:extLst>
      <p:ext uri="{BB962C8B-B14F-4D97-AF65-F5344CB8AC3E}">
        <p14:creationId xmlns:p14="http://schemas.microsoft.com/office/powerpoint/2010/main" val="56559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1371600"/>
            <a:ext cx="8938472" cy="820600"/>
          </a:xfrm>
        </p:spPr>
        <p:txBody>
          <a:bodyPr/>
          <a:lstStyle/>
          <a:p>
            <a:pPr>
              <a:lnSpc>
                <a:spcPts val="5400"/>
              </a:lnSpc>
            </a:pPr>
            <a:r>
              <a:rPr lang="en-US" dirty="0"/>
              <a:t>Joining and Grouping Tables</a:t>
            </a:r>
          </a:p>
        </p:txBody>
      </p:sp>
      <p:sp>
        <p:nvSpPr>
          <p:cNvPr id="3" name="Subtitle 2"/>
          <p:cNvSpPr>
            <a:spLocks noGrp="1"/>
          </p:cNvSpPr>
          <p:nvPr>
            <p:ph type="body" idx="1"/>
          </p:nvPr>
        </p:nvSpPr>
        <p:spPr>
          <a:xfrm>
            <a:off x="1598612" y="2028109"/>
            <a:ext cx="8938472" cy="719034"/>
          </a:xfrm>
        </p:spPr>
        <p:txBody>
          <a:bodyPr/>
          <a:lstStyle/>
          <a:p>
            <a:r>
              <a:rPr lang="en-US" dirty="0"/>
              <a:t>Join and Group Data Using LINQ</a:t>
            </a:r>
          </a:p>
        </p:txBody>
      </p:sp>
      <p:pic>
        <p:nvPicPr>
          <p:cNvPr id="1026" name="Picture 2" descr="http://pythonhosted.org/cubes/_images/schema_snowflak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354" y="2984543"/>
            <a:ext cx="6929644" cy="346482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5027612" y="2848709"/>
            <a:ext cx="1524000" cy="1343379"/>
          </a:xfrm>
          <a:prstGeom prst="rect">
            <a:avLst/>
          </a:prstGeom>
          <a:noFill/>
          <a:ln>
            <a:no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985113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5" name="Content Placeholder 4"/>
          <p:cNvSpPr>
            <a:spLocks noGrp="1"/>
          </p:cNvSpPr>
          <p:nvPr>
            <p:ph idx="1"/>
          </p:nvPr>
        </p:nvSpPr>
        <p:spPr/>
        <p:txBody>
          <a:bodyPr/>
          <a:lstStyle/>
          <a:p>
            <a:pPr>
              <a:lnSpc>
                <a:spcPct val="100000"/>
              </a:lnSpc>
            </a:pPr>
            <a:r>
              <a:rPr lang="en-US" dirty="0"/>
              <a:t>Join tables in EF with </a:t>
            </a:r>
            <a:r>
              <a:rPr lang="en-US" dirty="0">
                <a:solidFill>
                  <a:schemeClr val="tx2">
                    <a:lumMod val="75000"/>
                  </a:schemeClr>
                </a:solidFill>
              </a:rPr>
              <a:t>LINQ</a:t>
            </a:r>
            <a:r>
              <a:rPr lang="en-US" dirty="0"/>
              <a:t> / extension methods on </a:t>
            </a:r>
            <a:r>
              <a:rPr lang="en-US" b="1" noProof="1">
                <a:solidFill>
                  <a:schemeClr val="tx2">
                    <a:lumMod val="75000"/>
                  </a:schemeClr>
                </a:solidFill>
                <a:latin typeface="Consolas" pitchFamily="49" charset="0"/>
                <a:cs typeface="Consolas" pitchFamily="49" charset="0"/>
              </a:rPr>
              <a:t>IEnumerable&lt;T&gt;</a:t>
            </a:r>
            <a:r>
              <a:rPr lang="en-US" dirty="0"/>
              <a:t> (like when joining collections)</a:t>
            </a:r>
          </a:p>
        </p:txBody>
      </p:sp>
      <p:sp>
        <p:nvSpPr>
          <p:cNvPr id="4" name="Title 3"/>
          <p:cNvSpPr>
            <a:spLocks noGrp="1"/>
          </p:cNvSpPr>
          <p:nvPr>
            <p:ph type="title"/>
          </p:nvPr>
        </p:nvSpPr>
        <p:spPr/>
        <p:txBody>
          <a:bodyPr/>
          <a:lstStyle/>
          <a:p>
            <a:r>
              <a:rPr lang="en-US" dirty="0"/>
              <a:t>Joining Tables in EF</a:t>
            </a:r>
          </a:p>
        </p:txBody>
      </p:sp>
      <p:sp>
        <p:nvSpPr>
          <p:cNvPr id="8" name="Rectangle 7"/>
          <p:cNvSpPr>
            <a:spLocks noChangeArrowheads="1"/>
          </p:cNvSpPr>
          <p:nvPr/>
        </p:nvSpPr>
        <p:spPr bwMode="auto">
          <a:xfrm>
            <a:off x="394137" y="2438400"/>
            <a:ext cx="5700275" cy="415498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var employees = </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 </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in softUniEntities.Employees</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join</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 </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in softUniEntities.Departments</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employee.EmployeeID </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equals department.DepartmentID</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new { </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 = employee.FirstName, </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JobTitle = employee.JobTitle, </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 = department.Name </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7" name="Rectangle 6"/>
          <p:cNvSpPr>
            <a:spLocks noChangeArrowheads="1"/>
          </p:cNvSpPr>
          <p:nvPr/>
        </p:nvSpPr>
        <p:spPr bwMode="auto">
          <a:xfrm>
            <a:off x="6298136" y="2439888"/>
            <a:ext cx="5384339" cy="38164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var employees = </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softUniEntities.Employees.</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Join</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softUniEntities.Departments,</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 =&gt; e.DepartmentID),</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 =&gt; d.DepartmentID), </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 d) =&gt; new {</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 = e.FirstName, </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JobTitle = e.JobTitle, </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 = d.Name</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p:txBody>
      </p:sp>
    </p:spTree>
    <p:extLst>
      <p:ext uri="{BB962C8B-B14F-4D97-AF65-F5344CB8AC3E}">
        <p14:creationId xmlns:p14="http://schemas.microsoft.com/office/powerpoint/2010/main" val="2809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5" name="Content Placeholder 4"/>
          <p:cNvSpPr>
            <a:spLocks noGrp="1"/>
          </p:cNvSpPr>
          <p:nvPr>
            <p:ph idx="1"/>
          </p:nvPr>
        </p:nvSpPr>
        <p:spPr/>
        <p:txBody>
          <a:bodyPr/>
          <a:lstStyle/>
          <a:p>
            <a:r>
              <a:rPr lang="en-US" dirty="0"/>
              <a:t>Grouping also can be done by LINQ</a:t>
            </a:r>
          </a:p>
          <a:p>
            <a:pPr lvl="1"/>
            <a:r>
              <a:rPr lang="en-US" dirty="0"/>
              <a:t>The same ways as with collections in LINQ</a:t>
            </a:r>
          </a:p>
          <a:p>
            <a:r>
              <a:rPr lang="en-US" dirty="0"/>
              <a:t>Grouping with LINQ:</a:t>
            </a:r>
          </a:p>
          <a:p>
            <a:endParaRPr lang="en-US" dirty="0"/>
          </a:p>
          <a:p>
            <a:endParaRPr lang="en-US" dirty="0"/>
          </a:p>
          <a:p>
            <a:r>
              <a:rPr lang="en-US" dirty="0"/>
              <a:t>Grouping with extension methods:</a:t>
            </a:r>
          </a:p>
        </p:txBody>
      </p:sp>
      <p:sp>
        <p:nvSpPr>
          <p:cNvPr id="4" name="Title 3"/>
          <p:cNvSpPr>
            <a:spLocks noGrp="1"/>
          </p:cNvSpPr>
          <p:nvPr>
            <p:ph type="title"/>
          </p:nvPr>
        </p:nvSpPr>
        <p:spPr/>
        <p:txBody>
          <a:bodyPr/>
          <a:lstStyle/>
          <a:p>
            <a:r>
              <a:rPr lang="en-US" dirty="0"/>
              <a:t>Grouping Tables in EF</a:t>
            </a:r>
          </a:p>
        </p:txBody>
      </p:sp>
      <p:sp>
        <p:nvSpPr>
          <p:cNvPr id="10" name="Content Placeholder 4"/>
          <p:cNvSpPr txBox="1">
            <a:spLocks/>
          </p:cNvSpPr>
          <p:nvPr/>
        </p:nvSpPr>
        <p:spPr>
          <a:xfrm>
            <a:off x="1827212" y="4648200"/>
            <a:ext cx="8534400" cy="533400"/>
          </a:xfrm>
          <a:prstGeom prst="rect">
            <a:avLst/>
          </a:prstGeom>
        </p:spPr>
        <p:txBody>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lvl="1">
              <a:lnSpc>
                <a:spcPct val="100000"/>
              </a:lnSpc>
            </a:pPr>
            <a:endParaRPr lang="en-US" dirty="0"/>
          </a:p>
        </p:txBody>
      </p:sp>
      <p:sp>
        <p:nvSpPr>
          <p:cNvPr id="11" name="Rectangle 10"/>
          <p:cNvSpPr>
            <a:spLocks noChangeArrowheads="1"/>
          </p:cNvSpPr>
          <p:nvPr/>
        </p:nvSpPr>
        <p:spPr bwMode="auto">
          <a:xfrm>
            <a:off x="1366836" y="3236782"/>
            <a:ext cx="9451976"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var groupedEmployees =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 in softUniEntities.Employees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group employee by employee.JobTitle;</a:t>
            </a:r>
          </a:p>
        </p:txBody>
      </p:sp>
      <p:sp>
        <p:nvSpPr>
          <p:cNvPr id="12" name="Rectangle 11"/>
          <p:cNvSpPr>
            <a:spLocks noChangeArrowheads="1"/>
          </p:cNvSpPr>
          <p:nvPr/>
        </p:nvSpPr>
        <p:spPr bwMode="auto">
          <a:xfrm>
            <a:off x="1366836" y="5334000"/>
            <a:ext cx="9451976"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var groupedCustomers = softUniEntities.Employees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.GroupBy(employee =&gt; employee.JobTitle);</a:t>
            </a:r>
          </a:p>
        </p:txBody>
      </p:sp>
    </p:spTree>
    <p:extLst>
      <p:ext uri="{BB962C8B-B14F-4D97-AF65-F5344CB8AC3E}">
        <p14:creationId xmlns:p14="http://schemas.microsoft.com/office/powerpoint/2010/main" val="3177284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2133600"/>
            <a:ext cx="11025928" cy="774883"/>
          </a:xfrm>
        </p:spPr>
        <p:txBody>
          <a:bodyPr/>
          <a:lstStyle/>
          <a:p>
            <a:pPr>
              <a:lnSpc>
                <a:spcPts val="5400"/>
              </a:lnSpc>
            </a:pPr>
            <a:r>
              <a:rPr lang="en-US" dirty="0"/>
              <a:t>Changing state of objects in EF</a:t>
            </a:r>
          </a:p>
        </p:txBody>
      </p:sp>
    </p:spTree>
    <p:extLst>
      <p:ext uri="{BB962C8B-B14F-4D97-AF65-F5344CB8AC3E}">
        <p14:creationId xmlns:p14="http://schemas.microsoft.com/office/powerpoint/2010/main" val="2976138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3" name="Content Placeholder 2"/>
          <p:cNvSpPr>
            <a:spLocks noGrp="1"/>
          </p:cNvSpPr>
          <p:nvPr>
            <p:ph idx="1"/>
          </p:nvPr>
        </p:nvSpPr>
        <p:spPr>
          <a:xfrm>
            <a:off x="190412" y="1371600"/>
            <a:ext cx="11804822" cy="5570355"/>
          </a:xfrm>
        </p:spPr>
        <p:txBody>
          <a:bodyPr>
            <a:normAutofit/>
          </a:bodyPr>
          <a:lstStyle/>
          <a:p>
            <a:pPr>
              <a:lnSpc>
                <a:spcPct val="100000"/>
              </a:lnSpc>
            </a:pPr>
            <a:r>
              <a:rPr lang="en-US" dirty="0"/>
              <a:t>In Entity Framework, objects can be:</a:t>
            </a:r>
          </a:p>
          <a:p>
            <a:pPr lvl="1">
              <a:lnSpc>
                <a:spcPct val="100000"/>
              </a:lnSpc>
            </a:pPr>
            <a:r>
              <a:rPr lang="en-US" dirty="0">
                <a:solidFill>
                  <a:schemeClr val="tx2">
                    <a:lumMod val="75000"/>
                  </a:schemeClr>
                </a:solidFill>
              </a:rPr>
              <a:t>Attached</a:t>
            </a:r>
            <a:r>
              <a:rPr lang="en-US" dirty="0"/>
              <a:t> to the object context (tracked object)</a:t>
            </a:r>
          </a:p>
          <a:p>
            <a:pPr lvl="1">
              <a:lnSpc>
                <a:spcPct val="100000"/>
              </a:lnSpc>
            </a:pPr>
            <a:r>
              <a:rPr lang="en-US" dirty="0">
                <a:solidFill>
                  <a:schemeClr val="tx2">
                    <a:lumMod val="75000"/>
                  </a:schemeClr>
                </a:solidFill>
              </a:rPr>
              <a:t>Detached</a:t>
            </a:r>
            <a:r>
              <a:rPr lang="en-US" dirty="0"/>
              <a:t> from an object context (untracked object)</a:t>
            </a:r>
          </a:p>
          <a:p>
            <a:pPr>
              <a:lnSpc>
                <a:spcPct val="100000"/>
              </a:lnSpc>
              <a:spcBef>
                <a:spcPts val="1200"/>
              </a:spcBef>
            </a:pPr>
            <a:r>
              <a:rPr lang="en-US" dirty="0"/>
              <a:t>Attached objects are tracked and managed by the </a:t>
            </a:r>
            <a:r>
              <a:rPr lang="en-US" b="1" noProof="1">
                <a:solidFill>
                  <a:schemeClr val="tx2">
                    <a:lumMod val="75000"/>
                  </a:schemeClr>
                </a:solidFill>
                <a:latin typeface="Consolas" pitchFamily="49" charset="0"/>
                <a:cs typeface="Consolas" pitchFamily="49" charset="0"/>
              </a:rPr>
              <a:t>DbContext</a:t>
            </a:r>
          </a:p>
          <a:p>
            <a:pPr lvl="1">
              <a:lnSpc>
                <a:spcPct val="100000"/>
              </a:lnSpc>
            </a:pPr>
            <a:r>
              <a:rPr lang="en-US" b="1" noProof="1">
                <a:solidFill>
                  <a:schemeClr val="tx2">
                    <a:lumMod val="75000"/>
                  </a:schemeClr>
                </a:solidFill>
                <a:latin typeface="Consolas" pitchFamily="49" charset="0"/>
                <a:cs typeface="Consolas" pitchFamily="49" charset="0"/>
              </a:rPr>
              <a:t>SaveChanges()</a:t>
            </a:r>
            <a:r>
              <a:rPr lang="en-US" dirty="0"/>
              <a:t> persists all changes in DB</a:t>
            </a:r>
          </a:p>
          <a:p>
            <a:pPr>
              <a:lnSpc>
                <a:spcPct val="100000"/>
              </a:lnSpc>
              <a:spcBef>
                <a:spcPts val="1200"/>
              </a:spcBef>
            </a:pPr>
            <a:r>
              <a:rPr lang="en-US" dirty="0"/>
              <a:t>Detached objects are not referenced by the </a:t>
            </a:r>
            <a:r>
              <a:rPr lang="en-US" b="1" noProof="1">
                <a:solidFill>
                  <a:schemeClr val="tx2">
                    <a:lumMod val="75000"/>
                  </a:schemeClr>
                </a:solidFill>
                <a:latin typeface="Consolas" panose="020B0609020204030204" pitchFamily="49" charset="0"/>
                <a:cs typeface="Consolas" panose="020B0609020204030204" pitchFamily="49" charset="0"/>
              </a:rPr>
              <a:t>DbContext</a:t>
            </a:r>
          </a:p>
          <a:p>
            <a:pPr lvl="1">
              <a:lnSpc>
                <a:spcPct val="100000"/>
              </a:lnSpc>
            </a:pPr>
            <a:r>
              <a:rPr lang="en-US" dirty="0"/>
              <a:t>Behave like a normal objects, which are not related to EF</a:t>
            </a:r>
          </a:p>
          <a:p>
            <a:pPr>
              <a:lnSpc>
                <a:spcPct val="100000"/>
              </a:lnSpc>
            </a:pPr>
            <a:endParaRPr lang="en-US" dirty="0"/>
          </a:p>
        </p:txBody>
      </p:sp>
      <p:sp>
        <p:nvSpPr>
          <p:cNvPr id="2" name="Title 1"/>
          <p:cNvSpPr>
            <a:spLocks noGrp="1"/>
          </p:cNvSpPr>
          <p:nvPr>
            <p:ph type="title"/>
          </p:nvPr>
        </p:nvSpPr>
        <p:spPr/>
        <p:txBody>
          <a:bodyPr/>
          <a:lstStyle/>
          <a:p>
            <a:r>
              <a:rPr lang="en-US" dirty="0"/>
              <a:t>Attaching and Detaching Objects</a:t>
            </a:r>
          </a:p>
        </p:txBody>
      </p:sp>
    </p:spTree>
    <p:extLst>
      <p:ext uri="{BB962C8B-B14F-4D97-AF65-F5344CB8AC3E}">
        <p14:creationId xmlns:p14="http://schemas.microsoft.com/office/powerpoint/2010/main" val="2472996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3" name="Content Placeholder 2"/>
          <p:cNvSpPr>
            <a:spLocks noGrp="1"/>
          </p:cNvSpPr>
          <p:nvPr>
            <p:ph idx="1"/>
          </p:nvPr>
        </p:nvSpPr>
        <p:spPr/>
        <p:txBody>
          <a:bodyPr/>
          <a:lstStyle/>
          <a:p>
            <a:pPr>
              <a:lnSpc>
                <a:spcPct val="100000"/>
              </a:lnSpc>
            </a:pPr>
            <a:r>
              <a:rPr lang="en-US" dirty="0"/>
              <a:t>When a query is executed inside an </a:t>
            </a:r>
            <a:r>
              <a:rPr lang="en-US" b="1" dirty="0">
                <a:solidFill>
                  <a:schemeClr val="tx2">
                    <a:lumMod val="75000"/>
                  </a:schemeClr>
                </a:solidFill>
                <a:latin typeface="Consolas" pitchFamily="49" charset="0"/>
                <a:cs typeface="Consolas" pitchFamily="49" charset="0"/>
              </a:rPr>
              <a:t>DbContext</a:t>
            </a:r>
            <a:r>
              <a:rPr lang="en-US" dirty="0"/>
              <a:t>, the returned objects are automatically attached to it</a:t>
            </a:r>
          </a:p>
          <a:p>
            <a:pPr>
              <a:lnSpc>
                <a:spcPct val="100000"/>
              </a:lnSpc>
            </a:pPr>
            <a:r>
              <a:rPr lang="en-US" dirty="0"/>
              <a:t>When a context is destroyed, all objects in it are automatically detached</a:t>
            </a:r>
          </a:p>
          <a:p>
            <a:pPr lvl="1">
              <a:lnSpc>
                <a:spcPct val="100000"/>
              </a:lnSpc>
            </a:pPr>
            <a:r>
              <a:rPr lang="en-US" dirty="0"/>
              <a:t>E.g. in Web applications between the requests</a:t>
            </a:r>
          </a:p>
          <a:p>
            <a:pPr>
              <a:lnSpc>
                <a:spcPct val="100000"/>
              </a:lnSpc>
            </a:pPr>
            <a:r>
              <a:rPr lang="en-US" dirty="0"/>
              <a:t>You might later on attach to a new context objects that have been previously detached</a:t>
            </a:r>
          </a:p>
        </p:txBody>
      </p:sp>
      <p:sp>
        <p:nvSpPr>
          <p:cNvPr id="2" name="Title 1"/>
          <p:cNvSpPr>
            <a:spLocks noGrp="1"/>
          </p:cNvSpPr>
          <p:nvPr>
            <p:ph type="title"/>
          </p:nvPr>
        </p:nvSpPr>
        <p:spPr/>
        <p:txBody>
          <a:bodyPr/>
          <a:lstStyle/>
          <a:p>
            <a:r>
              <a:rPr lang="en-US" dirty="0"/>
              <a:t>Attaching Detached Objects</a:t>
            </a:r>
          </a:p>
        </p:txBody>
      </p:sp>
    </p:spTree>
    <p:extLst>
      <p:ext uri="{BB962C8B-B14F-4D97-AF65-F5344CB8AC3E}">
        <p14:creationId xmlns:p14="http://schemas.microsoft.com/office/powerpoint/2010/main" val="1114669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3" name="Content Placeholder 2"/>
          <p:cNvSpPr>
            <a:spLocks noGrp="1"/>
          </p:cNvSpPr>
          <p:nvPr>
            <p:ph idx="1"/>
          </p:nvPr>
        </p:nvSpPr>
        <p:spPr/>
        <p:txBody>
          <a:bodyPr/>
          <a:lstStyle/>
          <a:p>
            <a:pPr>
              <a:lnSpc>
                <a:spcPct val="100000"/>
              </a:lnSpc>
            </a:pPr>
            <a:r>
              <a:rPr lang="en-US" dirty="0"/>
              <a:t>When an object is detached?</a:t>
            </a:r>
          </a:p>
          <a:p>
            <a:pPr lvl="1">
              <a:lnSpc>
                <a:spcPct val="100000"/>
              </a:lnSpc>
            </a:pPr>
            <a:r>
              <a:rPr lang="en-US" dirty="0"/>
              <a:t>When we get the object from a </a:t>
            </a:r>
            <a:r>
              <a:rPr lang="en-US" b="1" dirty="0">
                <a:solidFill>
                  <a:schemeClr val="tx2">
                    <a:lumMod val="75000"/>
                  </a:schemeClr>
                </a:solidFill>
                <a:latin typeface="Consolas" pitchFamily="49" charset="0"/>
                <a:cs typeface="Consolas" pitchFamily="49" charset="0"/>
              </a:rPr>
              <a:t>DbContext</a:t>
            </a:r>
            <a:r>
              <a:rPr lang="en-US" dirty="0">
                <a:solidFill>
                  <a:schemeClr val="tx2">
                    <a:lumMod val="75000"/>
                  </a:schemeClr>
                </a:solidFill>
              </a:rPr>
              <a:t> </a:t>
            </a:r>
            <a:r>
              <a:rPr lang="en-US" dirty="0"/>
              <a:t>and then </a:t>
            </a:r>
            <a:r>
              <a:rPr lang="en-US" b="1" dirty="0">
                <a:solidFill>
                  <a:schemeClr val="tx2">
                    <a:lumMod val="75000"/>
                  </a:schemeClr>
                </a:solidFill>
                <a:latin typeface="Consolas" pitchFamily="49" charset="0"/>
                <a:cs typeface="Consolas" pitchFamily="49" charset="0"/>
              </a:rPr>
              <a:t>Dispose</a:t>
            </a:r>
            <a:r>
              <a:rPr lang="en-US" dirty="0">
                <a:solidFill>
                  <a:schemeClr val="tx2">
                    <a:lumMod val="75000"/>
                  </a:schemeClr>
                </a:solidFill>
              </a:rPr>
              <a:t> </a:t>
            </a:r>
            <a:r>
              <a:rPr lang="en-US" dirty="0"/>
              <a:t>it</a:t>
            </a:r>
          </a:p>
          <a:p>
            <a:pPr lvl="1">
              <a:lnSpc>
                <a:spcPct val="100000"/>
              </a:lnSpc>
            </a:pPr>
            <a:r>
              <a:rPr lang="en-US" dirty="0"/>
              <a:t>Manually: by set the </a:t>
            </a:r>
            <a:r>
              <a:rPr lang="en-US" b="1" dirty="0">
                <a:solidFill>
                  <a:schemeClr val="tx2">
                    <a:lumMod val="75000"/>
                  </a:schemeClr>
                </a:solidFill>
                <a:latin typeface="Consolas" panose="020B0609020204030204" pitchFamily="49" charset="0"/>
                <a:cs typeface="Consolas" panose="020B0609020204030204" pitchFamily="49" charset="0"/>
              </a:rPr>
              <a:t>EntryState</a:t>
            </a:r>
            <a:r>
              <a:rPr lang="en-US" dirty="0"/>
              <a:t> to </a:t>
            </a:r>
            <a:r>
              <a:rPr lang="en-US" b="1" dirty="0">
                <a:solidFill>
                  <a:schemeClr val="tx2">
                    <a:lumMod val="75000"/>
                  </a:schemeClr>
                </a:solidFill>
                <a:latin typeface="Consolas" panose="020B0609020204030204" pitchFamily="49" charset="0"/>
                <a:cs typeface="Consolas" panose="020B0609020204030204" pitchFamily="49" charset="0"/>
              </a:rPr>
              <a:t>Detached</a:t>
            </a:r>
          </a:p>
        </p:txBody>
      </p:sp>
      <p:sp>
        <p:nvSpPr>
          <p:cNvPr id="2" name="Title 1"/>
          <p:cNvSpPr>
            <a:spLocks noGrp="1"/>
          </p:cNvSpPr>
          <p:nvPr>
            <p:ph type="title"/>
          </p:nvPr>
        </p:nvSpPr>
        <p:spPr/>
        <p:txBody>
          <a:bodyPr/>
          <a:lstStyle/>
          <a:p>
            <a:pPr>
              <a:lnSpc>
                <a:spcPct val="100000"/>
              </a:lnSpc>
            </a:pPr>
            <a:r>
              <a:rPr lang="en-US" dirty="0"/>
              <a:t>Detaching Objects</a:t>
            </a:r>
          </a:p>
        </p:txBody>
      </p:sp>
      <p:sp>
        <p:nvSpPr>
          <p:cNvPr id="7" name="Rectangle 6"/>
          <p:cNvSpPr>
            <a:spLocks noChangeArrowheads="1"/>
          </p:cNvSpPr>
          <p:nvPr/>
        </p:nvSpPr>
        <p:spPr bwMode="auto">
          <a:xfrm>
            <a:off x="926136" y="3352800"/>
            <a:ext cx="10333376" cy="304698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 GetEmployeeById(int id)</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using (var softUniEntities = new SoftUniEntities())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softUniEntities.Employees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.First(p =&gt; p.EmployeeID == id);</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8" name="AutoShape 7"/>
          <p:cNvSpPr>
            <a:spLocks noChangeArrowheads="1"/>
          </p:cNvSpPr>
          <p:nvPr/>
        </p:nvSpPr>
        <p:spPr bwMode="auto">
          <a:xfrm>
            <a:off x="8472274" y="5244939"/>
            <a:ext cx="3337138" cy="984359"/>
          </a:xfrm>
          <a:prstGeom prst="wedgeRoundRectCallout">
            <a:avLst>
              <a:gd name="adj1" fmla="val -63100"/>
              <a:gd name="adj2" fmla="val -30193"/>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600" b="1" noProof="1">
                <a:solidFill>
                  <a:schemeClr val="tx1"/>
                </a:solidFill>
                <a:effectLst>
                  <a:outerShdw blurRad="38100" dist="38100" dir="2700000" algn="tl">
                    <a:srgbClr val="000000">
                      <a:alpha val="43137"/>
                    </a:srgbClr>
                  </a:outerShdw>
                </a:effectLst>
                <a:cs typeface="Consolas" pitchFamily="49" charset="0"/>
              </a:rPr>
              <a:t>Now the returned employee is detached</a:t>
            </a:r>
          </a:p>
        </p:txBody>
      </p:sp>
    </p:spTree>
    <p:extLst>
      <p:ext uri="{BB962C8B-B14F-4D97-AF65-F5344CB8AC3E}">
        <p14:creationId xmlns:p14="http://schemas.microsoft.com/office/powerpoint/2010/main" val="149041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3" name="Content Placeholder 2"/>
          <p:cNvSpPr>
            <a:spLocks noGrp="1"/>
          </p:cNvSpPr>
          <p:nvPr>
            <p:ph idx="1"/>
          </p:nvPr>
        </p:nvSpPr>
        <p:spPr/>
        <p:txBody>
          <a:bodyPr/>
          <a:lstStyle/>
          <a:p>
            <a:pPr>
              <a:lnSpc>
                <a:spcPct val="100000"/>
              </a:lnSpc>
            </a:pPr>
            <a:r>
              <a:rPr lang="en-US" dirty="0"/>
              <a:t>When we want to update a detached object we need to</a:t>
            </a:r>
            <a:br>
              <a:rPr lang="en-US" dirty="0"/>
            </a:br>
            <a:r>
              <a:rPr lang="en-US" dirty="0">
                <a:solidFill>
                  <a:schemeClr val="tx2">
                    <a:lumMod val="75000"/>
                  </a:schemeClr>
                </a:solidFill>
              </a:rPr>
              <a:t>reattach it </a:t>
            </a:r>
            <a:r>
              <a:rPr lang="en-US" dirty="0"/>
              <a:t>and then update it: change to </a:t>
            </a:r>
            <a:r>
              <a:rPr lang="en-US" b="1" dirty="0">
                <a:solidFill>
                  <a:schemeClr val="tx2">
                    <a:lumMod val="75000"/>
                  </a:schemeClr>
                </a:solidFill>
                <a:latin typeface="Consolas" pitchFamily="49" charset="0"/>
                <a:cs typeface="Consolas" pitchFamily="49" charset="0"/>
              </a:rPr>
              <a:t>Attached</a:t>
            </a:r>
            <a:r>
              <a:rPr lang="en-US" dirty="0"/>
              <a:t> state</a:t>
            </a:r>
          </a:p>
        </p:txBody>
      </p:sp>
      <p:sp>
        <p:nvSpPr>
          <p:cNvPr id="2" name="Title 1"/>
          <p:cNvSpPr>
            <a:spLocks noGrp="1"/>
          </p:cNvSpPr>
          <p:nvPr>
            <p:ph type="title"/>
          </p:nvPr>
        </p:nvSpPr>
        <p:spPr/>
        <p:txBody>
          <a:bodyPr/>
          <a:lstStyle/>
          <a:p>
            <a:pPr>
              <a:lnSpc>
                <a:spcPct val="100000"/>
              </a:lnSpc>
            </a:pPr>
            <a:r>
              <a:rPr lang="en-US" dirty="0"/>
              <a:t>Attaching Objects</a:t>
            </a:r>
          </a:p>
        </p:txBody>
      </p:sp>
      <p:sp>
        <p:nvSpPr>
          <p:cNvPr id="6" name="Rectangle 5"/>
          <p:cNvSpPr>
            <a:spLocks noChangeArrowheads="1"/>
          </p:cNvSpPr>
          <p:nvPr/>
        </p:nvSpPr>
        <p:spPr bwMode="auto">
          <a:xfrm>
            <a:off x="833436" y="2538948"/>
            <a:ext cx="10518776" cy="37856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void UpdateName(Employee employee, string newName)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using (var softUniEntities = new SoftUniEntities())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var entry = softUniEntities.Entry(employee);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entry.State = EntityState.Added;</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employee.FirstName = newName;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softUniEntities.SaveChanges();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24207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6" name="Title 1"/>
          <p:cNvSpPr txBox="1">
            <a:spLocks/>
          </p:cNvSpPr>
          <p:nvPr/>
        </p:nvSpPr>
        <p:spPr>
          <a:xfrm>
            <a:off x="969306" y="2667000"/>
            <a:ext cx="11025928" cy="774883"/>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pPr>
              <a:lnSpc>
                <a:spcPts val="5400"/>
              </a:lnSpc>
            </a:pPr>
            <a:r>
              <a:rPr lang="en-US" sz="5400" dirty="0"/>
              <a:t>Batch Update and Delete statements</a:t>
            </a:r>
          </a:p>
        </p:txBody>
      </p:sp>
    </p:spTree>
    <p:extLst>
      <p:ext uri="{BB962C8B-B14F-4D97-AF65-F5344CB8AC3E}">
        <p14:creationId xmlns:p14="http://schemas.microsoft.com/office/powerpoint/2010/main" val="62686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2057399"/>
            <a:ext cx="11804822" cy="4664077"/>
          </a:xfrm>
        </p:spPr>
        <p:txBody>
          <a:bodyPr>
            <a:normAutofit/>
          </a:bodyPr>
          <a:lstStyle/>
          <a:p>
            <a:pPr marL="446088" indent="-446088">
              <a:lnSpc>
                <a:spcPts val="4000"/>
              </a:lnSpc>
              <a:buFontTx/>
              <a:buAutoNum type="arabicPeriod"/>
            </a:pPr>
            <a:r>
              <a:rPr lang="en-US" dirty="0"/>
              <a:t>Executing Native SQL Queries</a:t>
            </a:r>
          </a:p>
          <a:p>
            <a:pPr marL="446088" indent="-446088">
              <a:lnSpc>
                <a:spcPts val="4000"/>
              </a:lnSpc>
              <a:buFontTx/>
              <a:buAutoNum type="arabicPeriod"/>
            </a:pPr>
            <a:r>
              <a:rPr lang="en-US" dirty="0"/>
              <a:t>Selection with anonymous objects</a:t>
            </a:r>
          </a:p>
          <a:p>
            <a:pPr marL="446088" indent="-446088">
              <a:lnSpc>
                <a:spcPts val="4000"/>
              </a:lnSpc>
              <a:buFontTx/>
              <a:buAutoNum type="arabicPeriod"/>
            </a:pPr>
            <a:r>
              <a:rPr lang="en-US" dirty="0"/>
              <a:t>Joining and Grouping Tables</a:t>
            </a:r>
          </a:p>
          <a:p>
            <a:pPr marL="446088" indent="-446088">
              <a:lnSpc>
                <a:spcPts val="4000"/>
              </a:lnSpc>
              <a:buFontTx/>
              <a:buAutoNum type="arabicPeriod"/>
            </a:pPr>
            <a:r>
              <a:rPr lang="en-US" dirty="0"/>
              <a:t>Changing state of objects</a:t>
            </a:r>
          </a:p>
          <a:p>
            <a:pPr marL="446088" indent="-446088">
              <a:lnSpc>
                <a:spcPts val="4000"/>
              </a:lnSpc>
              <a:buFontTx/>
              <a:buAutoNum type="arabicPeriod"/>
            </a:pPr>
            <a:r>
              <a:rPr lang="en-US" dirty="0"/>
              <a:t>Batch Update and Delete</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028" y="4572000"/>
            <a:ext cx="1807490" cy="1807490"/>
          </a:xfrm>
          <a:prstGeom prst="rect">
            <a:avLst/>
          </a:prstGeom>
        </p:spPr>
      </p:pic>
      <p:pic>
        <p:nvPicPr>
          <p:cNvPr id="9" name="Picture 8"/>
          <p:cNvPicPr>
            <a:picLocks noChangeAspect="1"/>
          </p:cNvPicPr>
          <p:nvPr/>
        </p:nvPicPr>
        <p:blipFill>
          <a:blip r:embed="rId4"/>
          <a:stretch>
            <a:fillRect/>
          </a:stretch>
        </p:blipFill>
        <p:spPr>
          <a:xfrm>
            <a:off x="8566233" y="1295400"/>
            <a:ext cx="3429001" cy="4421449"/>
          </a:xfrm>
          <a:prstGeom prst="rect">
            <a:avLst/>
          </a:prstGeom>
        </p:spPr>
      </p:pic>
    </p:spTree>
    <p:extLst>
      <p:ext uri="{BB962C8B-B14F-4D97-AF65-F5344CB8AC3E}">
        <p14:creationId xmlns:p14="http://schemas.microsoft.com/office/powerpoint/2010/main" val="164698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3" name="Content Placeholder 2"/>
          <p:cNvSpPr>
            <a:spLocks noGrp="1"/>
          </p:cNvSpPr>
          <p:nvPr>
            <p:ph idx="1"/>
          </p:nvPr>
        </p:nvSpPr>
        <p:spPr>
          <a:xfrm>
            <a:off x="190413" y="2133600"/>
            <a:ext cx="11804822" cy="4587876"/>
          </a:xfrm>
        </p:spPr>
        <p:txBody>
          <a:bodyPr>
            <a:normAutofit/>
          </a:bodyPr>
          <a:lstStyle/>
          <a:p>
            <a:r>
              <a:rPr lang="en-US" dirty="0"/>
              <a:t>Gives the ability to make a bulk delete of rows/entities by given criteria. </a:t>
            </a:r>
          </a:p>
          <a:p>
            <a:pPr marL="0" indent="0">
              <a:buNone/>
            </a:pPr>
            <a:endParaRPr lang="en-US" dirty="0"/>
          </a:p>
          <a:p>
            <a:r>
              <a:rPr lang="en-US" dirty="0"/>
              <a:t>Install </a:t>
            </a:r>
            <a:r>
              <a:rPr lang="en-US" dirty="0">
                <a:hlinkClick r:id="rId3"/>
              </a:rPr>
              <a:t>EF.Extended</a:t>
            </a:r>
            <a:r>
              <a:rPr lang="en-US" dirty="0"/>
              <a:t> as a NuGet package or simply run </a:t>
            </a:r>
            <a:br>
              <a:rPr lang="en-US" dirty="0"/>
            </a:br>
            <a:r>
              <a:rPr lang="en-US" dirty="0">
                <a:solidFill>
                  <a:srgbClr val="F3BE60"/>
                </a:solidFill>
              </a:rPr>
              <a:t>Install-Package EntityFramework.Extended</a:t>
            </a:r>
          </a:p>
          <a:p>
            <a:endParaRPr lang="en-US" dirty="0"/>
          </a:p>
        </p:txBody>
      </p:sp>
      <p:sp>
        <p:nvSpPr>
          <p:cNvPr id="4" name="Title 3"/>
          <p:cNvSpPr>
            <a:spLocks noGrp="1"/>
          </p:cNvSpPr>
          <p:nvPr>
            <p:ph type="title"/>
          </p:nvPr>
        </p:nvSpPr>
        <p:spPr>
          <a:xfrm>
            <a:off x="185894" y="152400"/>
            <a:ext cx="9577597" cy="1110780"/>
          </a:xfrm>
        </p:spPr>
        <p:txBody>
          <a:bodyPr/>
          <a:lstStyle/>
          <a:p>
            <a:r>
              <a:rPr lang="en-US" dirty="0"/>
              <a:t>EntityFramework.Extended</a:t>
            </a:r>
          </a:p>
        </p:txBody>
      </p:sp>
    </p:spTree>
    <p:extLst>
      <p:ext uri="{BB962C8B-B14F-4D97-AF65-F5344CB8AC3E}">
        <p14:creationId xmlns:p14="http://schemas.microsoft.com/office/powerpoint/2010/main" val="3372592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3" name="Content Placeholder 2"/>
          <p:cNvSpPr>
            <a:spLocks noGrp="1"/>
          </p:cNvSpPr>
          <p:nvPr>
            <p:ph idx="1"/>
          </p:nvPr>
        </p:nvSpPr>
        <p:spPr>
          <a:xfrm>
            <a:off x="190413" y="1151122"/>
            <a:ext cx="11804822" cy="2735078"/>
          </a:xfrm>
        </p:spPr>
        <p:txBody>
          <a:bodyPr>
            <a:normAutofit/>
          </a:bodyPr>
          <a:lstStyle/>
          <a:p>
            <a:r>
              <a:rPr lang="en-US" dirty="0"/>
              <a:t>Delete all users where FirstName matches given string</a:t>
            </a:r>
          </a:p>
          <a:p>
            <a:pPr marL="0" indent="0">
              <a:buNone/>
            </a:pPr>
            <a:endParaRPr lang="en-US" dirty="0"/>
          </a:p>
          <a:p>
            <a:r>
              <a:rPr lang="en-US" sz="3600" dirty="0"/>
              <a:t>This results in making only one query for the deletion to the DB</a:t>
            </a:r>
          </a:p>
          <a:p>
            <a:pPr marL="0" indent="0">
              <a:buNone/>
            </a:pPr>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a:t>Bulk delete</a:t>
            </a:r>
            <a:endParaRPr lang="en-US" dirty="0"/>
          </a:p>
        </p:txBody>
      </p:sp>
      <p:sp>
        <p:nvSpPr>
          <p:cNvPr id="9" name="Rectangle 8"/>
          <p:cNvSpPr>
            <a:spLocks noChangeArrowheads="1"/>
          </p:cNvSpPr>
          <p:nvPr/>
        </p:nvSpPr>
        <p:spPr bwMode="auto">
          <a:xfrm>
            <a:off x="608012" y="1882277"/>
            <a:ext cx="10333376"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dirty="0"/>
              <a:t>context.Users.Delete(u =&gt; u.FirstName == “Pesho");</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4" name="Picture 13"/>
          <p:cNvPicPr>
            <a:picLocks noChangeAspect="1"/>
          </p:cNvPicPr>
          <p:nvPr/>
        </p:nvPicPr>
        <p:blipFill>
          <a:blip r:embed="rId2"/>
          <a:stretch>
            <a:fillRect/>
          </a:stretch>
        </p:blipFill>
        <p:spPr>
          <a:xfrm>
            <a:off x="2589212" y="3429967"/>
            <a:ext cx="6095999" cy="3385020"/>
          </a:xfrm>
          <a:prstGeom prst="rect">
            <a:avLst/>
          </a:prstGeom>
        </p:spPr>
      </p:pic>
    </p:spTree>
    <p:extLst>
      <p:ext uri="{BB962C8B-B14F-4D97-AF65-F5344CB8AC3E}">
        <p14:creationId xmlns:p14="http://schemas.microsoft.com/office/powerpoint/2010/main" val="1360255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3" name="Content Placeholder 2"/>
          <p:cNvSpPr>
            <a:spLocks noGrp="1"/>
          </p:cNvSpPr>
          <p:nvPr>
            <p:ph idx="1"/>
          </p:nvPr>
        </p:nvSpPr>
        <p:spPr/>
        <p:txBody>
          <a:bodyPr/>
          <a:lstStyle/>
          <a:p>
            <a:r>
              <a:rPr lang="en-US" dirty="0"/>
              <a:t>Update all Employees with Name “</a:t>
            </a:r>
            <a:r>
              <a:rPr lang="en-US" dirty="0" err="1"/>
              <a:t>Nasko</a:t>
            </a:r>
            <a:r>
              <a:rPr lang="en-US" dirty="0"/>
              <a:t>” to “Plamen”</a:t>
            </a:r>
          </a:p>
          <a:p>
            <a:endParaRPr lang="en-US" dirty="0"/>
          </a:p>
          <a:p>
            <a:endParaRPr lang="en-US" dirty="0"/>
          </a:p>
          <a:p>
            <a:r>
              <a:rPr lang="en-US" dirty="0"/>
              <a:t>This results in making only on query for the update to the DB</a:t>
            </a:r>
          </a:p>
        </p:txBody>
      </p:sp>
      <p:sp>
        <p:nvSpPr>
          <p:cNvPr id="4" name="Title 3"/>
          <p:cNvSpPr>
            <a:spLocks noGrp="1"/>
          </p:cNvSpPr>
          <p:nvPr>
            <p:ph type="title"/>
          </p:nvPr>
        </p:nvSpPr>
        <p:spPr/>
        <p:txBody>
          <a:bodyPr/>
          <a:lstStyle/>
          <a:p>
            <a:r>
              <a:rPr lang="en-US" dirty="0"/>
              <a:t>Bulk update</a:t>
            </a:r>
            <a:r>
              <a:rPr lang="bg-BG" dirty="0"/>
              <a:t> </a:t>
            </a:r>
            <a:r>
              <a:rPr lang="en-US" dirty="0"/>
              <a:t>without </a:t>
            </a:r>
            <a:r>
              <a:rPr lang="en-US" dirty="0" err="1"/>
              <a:t>prefilter</a:t>
            </a:r>
            <a:r>
              <a:rPr lang="en-US" dirty="0"/>
              <a:t>: </a:t>
            </a:r>
          </a:p>
        </p:txBody>
      </p:sp>
      <p:sp>
        <p:nvSpPr>
          <p:cNvPr id="7" name="Rectangle 6"/>
          <p:cNvSpPr>
            <a:spLocks noChangeArrowheads="1"/>
          </p:cNvSpPr>
          <p:nvPr/>
        </p:nvSpPr>
        <p:spPr bwMode="auto">
          <a:xfrm>
            <a:off x="608012" y="1882277"/>
            <a:ext cx="10333376"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dirty="0"/>
              <a:t>context.Employees.Update(</a:t>
            </a:r>
          </a:p>
          <a:p>
            <a:r>
              <a:rPr lang="en-US" dirty="0"/>
              <a:t>                t =&gt; </a:t>
            </a:r>
            <a:r>
              <a:rPr lang="en-US" dirty="0" err="1"/>
              <a:t>t.Name</a:t>
            </a:r>
            <a:r>
              <a:rPr lang="en-US" dirty="0"/>
              <a:t> == "</a:t>
            </a:r>
            <a:r>
              <a:rPr lang="en-US" dirty="0" err="1"/>
              <a:t>Nasko</a:t>
            </a:r>
            <a:r>
              <a:rPr lang="en-US" dirty="0"/>
              <a:t>",</a:t>
            </a:r>
          </a:p>
          <a:p>
            <a:r>
              <a:rPr lang="en-US" dirty="0"/>
              <a:t>                t =&gt; new Employee() {Name = "Plamen"});</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9" name="Picture 8"/>
          <p:cNvPicPr>
            <a:picLocks noChangeAspect="1"/>
          </p:cNvPicPr>
          <p:nvPr/>
        </p:nvPicPr>
        <p:blipFill>
          <a:blip r:embed="rId2"/>
          <a:stretch>
            <a:fillRect/>
          </a:stretch>
        </p:blipFill>
        <p:spPr>
          <a:xfrm>
            <a:off x="3197123" y="4033961"/>
            <a:ext cx="5791401" cy="2667000"/>
          </a:xfrm>
          <a:prstGeom prst="rect">
            <a:avLst/>
          </a:prstGeom>
        </p:spPr>
      </p:pic>
    </p:spTree>
    <p:extLst>
      <p:ext uri="{BB962C8B-B14F-4D97-AF65-F5344CB8AC3E}">
        <p14:creationId xmlns:p14="http://schemas.microsoft.com/office/powerpoint/2010/main" val="762903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3" name="Content Placeholder 2"/>
          <p:cNvSpPr>
            <a:spLocks noGrp="1"/>
          </p:cNvSpPr>
          <p:nvPr>
            <p:ph idx="1"/>
          </p:nvPr>
        </p:nvSpPr>
        <p:spPr/>
        <p:txBody>
          <a:bodyPr/>
          <a:lstStyle/>
          <a:p>
            <a:r>
              <a:rPr lang="en-US" dirty="0"/>
              <a:t>Update all Employees’ age to 99 who have a name “Plamen”</a:t>
            </a:r>
          </a:p>
          <a:p>
            <a:endParaRPr lang="en-US" dirty="0"/>
          </a:p>
          <a:p>
            <a:endParaRPr lang="en-US" dirty="0"/>
          </a:p>
          <a:p>
            <a:endParaRPr lang="en-US" dirty="0"/>
          </a:p>
          <a:p>
            <a:endParaRPr lang="en-US" dirty="0"/>
          </a:p>
          <a:p>
            <a:r>
              <a:rPr lang="en-US" dirty="0"/>
              <a:t>This results in making only on query for the update to the DB like in the previous picture.</a:t>
            </a:r>
          </a:p>
          <a:p>
            <a:endParaRPr lang="en-US" dirty="0"/>
          </a:p>
        </p:txBody>
      </p:sp>
      <p:sp>
        <p:nvSpPr>
          <p:cNvPr id="4" name="Title 3"/>
          <p:cNvSpPr>
            <a:spLocks noGrp="1"/>
          </p:cNvSpPr>
          <p:nvPr>
            <p:ph type="title"/>
          </p:nvPr>
        </p:nvSpPr>
        <p:spPr/>
        <p:txBody>
          <a:bodyPr/>
          <a:lstStyle/>
          <a:p>
            <a:r>
              <a:rPr lang="en-US" dirty="0"/>
              <a:t>Bulk update with </a:t>
            </a:r>
            <a:r>
              <a:rPr lang="en-US" dirty="0" err="1"/>
              <a:t>prefilter</a:t>
            </a:r>
            <a:r>
              <a:rPr lang="en-US" dirty="0"/>
              <a:t>: </a:t>
            </a:r>
          </a:p>
        </p:txBody>
      </p:sp>
      <p:sp>
        <p:nvSpPr>
          <p:cNvPr id="5" name="Rectangle 4"/>
          <p:cNvSpPr>
            <a:spLocks noChangeArrowheads="1"/>
          </p:cNvSpPr>
          <p:nvPr/>
        </p:nvSpPr>
        <p:spPr bwMode="auto">
          <a:xfrm>
            <a:off x="531812" y="1905000"/>
            <a:ext cx="10591800"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dirty="0"/>
              <a:t>IQueryable&lt;Employee&gt; employees = context.Employees</a:t>
            </a:r>
          </a:p>
          <a:p>
            <a:r>
              <a:rPr lang="en-US" dirty="0"/>
              <a:t>			.Where(employee =&gt; employee.Name == "Plamen");</a:t>
            </a:r>
          </a:p>
          <a:p>
            <a:endParaRPr lang="en-US" dirty="0"/>
          </a:p>
          <a:p>
            <a:r>
              <a:rPr lang="en-US" dirty="0"/>
              <a:t>context.Employees.Update(</a:t>
            </a:r>
          </a:p>
          <a:p>
            <a:r>
              <a:rPr lang="en-US" dirty="0"/>
              <a:t>		employees,</a:t>
            </a:r>
          </a:p>
          <a:p>
            <a:r>
              <a:rPr lang="en-US" dirty="0"/>
              <a:t>		employee =&gt; new Employee() {Age = 99});</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680274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5" name="Title 1"/>
          <p:cNvSpPr txBox="1">
            <a:spLocks/>
          </p:cNvSpPr>
          <p:nvPr/>
        </p:nvSpPr>
        <p:spPr>
          <a:xfrm>
            <a:off x="912812" y="2667000"/>
            <a:ext cx="10425000" cy="129540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pPr algn="ctr">
              <a:lnSpc>
                <a:spcPts val="4000"/>
              </a:lnSpc>
            </a:pPr>
            <a:r>
              <a:rPr lang="en-US" sz="5400" dirty="0"/>
              <a:t>Store procedures with EF</a:t>
            </a:r>
          </a:p>
        </p:txBody>
      </p:sp>
    </p:spTree>
    <p:extLst>
      <p:ext uri="{BB962C8B-B14F-4D97-AF65-F5344CB8AC3E}">
        <p14:creationId xmlns:p14="http://schemas.microsoft.com/office/powerpoint/2010/main" val="2145991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3" name="Content Placeholder 2"/>
          <p:cNvSpPr>
            <a:spLocks noGrp="1"/>
          </p:cNvSpPr>
          <p:nvPr>
            <p:ph idx="1"/>
          </p:nvPr>
        </p:nvSpPr>
        <p:spPr/>
        <p:txBody>
          <a:bodyPr/>
          <a:lstStyle/>
          <a:p>
            <a:r>
              <a:rPr lang="en-US" dirty="0"/>
              <a:t>One we have a stored procedure on the server we can call it using the native way of sending queries to the server. We simple need to give the name of the stored proc and the parameters if needed. </a:t>
            </a:r>
          </a:p>
          <a:p>
            <a:r>
              <a:rPr lang="en-US" dirty="0"/>
              <a:t>Example: 	</a:t>
            </a:r>
          </a:p>
        </p:txBody>
      </p:sp>
      <p:sp>
        <p:nvSpPr>
          <p:cNvPr id="4" name="Title 3"/>
          <p:cNvSpPr>
            <a:spLocks noGrp="1"/>
          </p:cNvSpPr>
          <p:nvPr>
            <p:ph type="title"/>
          </p:nvPr>
        </p:nvSpPr>
        <p:spPr/>
        <p:txBody>
          <a:bodyPr/>
          <a:lstStyle/>
          <a:p>
            <a:r>
              <a:rPr lang="en-US" dirty="0"/>
              <a:t>Calling a stored procedure </a:t>
            </a:r>
          </a:p>
        </p:txBody>
      </p:sp>
      <p:sp>
        <p:nvSpPr>
          <p:cNvPr id="5" name="Rectangle 4"/>
          <p:cNvSpPr>
            <a:spLocks noChangeArrowheads="1"/>
          </p:cNvSpPr>
          <p:nvPr/>
        </p:nvSpPr>
        <p:spPr bwMode="auto">
          <a:xfrm>
            <a:off x="303212" y="4267200"/>
            <a:ext cx="5867400"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dirty="0">
                <a:solidFill>
                  <a:srgbClr val="F3BE60"/>
                </a:solidFill>
              </a:rPr>
              <a:t>CREATE</a:t>
            </a:r>
            <a:r>
              <a:rPr lang="en-US" dirty="0"/>
              <a:t> </a:t>
            </a:r>
            <a:r>
              <a:rPr lang="en-US" dirty="0">
                <a:solidFill>
                  <a:srgbClr val="F3BE60"/>
                </a:solidFill>
              </a:rPr>
              <a:t>PROCEDURE</a:t>
            </a:r>
            <a:r>
              <a:rPr lang="en-US" dirty="0"/>
              <a:t> UpdateAge @param </a:t>
            </a:r>
            <a:r>
              <a:rPr lang="en-US" dirty="0">
                <a:solidFill>
                  <a:srgbClr val="F3BE60"/>
                </a:solidFill>
              </a:rPr>
              <a:t>int</a:t>
            </a:r>
          </a:p>
          <a:p>
            <a:r>
              <a:rPr lang="en-US" dirty="0">
                <a:solidFill>
                  <a:srgbClr val="F3BE60"/>
                </a:solidFill>
              </a:rPr>
              <a:t>AS</a:t>
            </a:r>
            <a:r>
              <a:rPr lang="en-US" dirty="0"/>
              <a:t> </a:t>
            </a:r>
          </a:p>
          <a:p>
            <a:r>
              <a:rPr lang="en-US" dirty="0">
                <a:solidFill>
                  <a:srgbClr val="F3BE60"/>
                </a:solidFill>
              </a:rPr>
              <a:t>BEGIN</a:t>
            </a:r>
          </a:p>
          <a:p>
            <a:r>
              <a:rPr lang="en-US" dirty="0">
                <a:solidFill>
                  <a:srgbClr val="F3BE60"/>
                </a:solidFill>
              </a:rPr>
              <a:t>UPDATE</a:t>
            </a:r>
            <a:r>
              <a:rPr lang="en-US" dirty="0"/>
              <a:t> Employees </a:t>
            </a:r>
            <a:r>
              <a:rPr lang="en-US" dirty="0">
                <a:solidFill>
                  <a:srgbClr val="F3BE60"/>
                </a:solidFill>
              </a:rPr>
              <a:t>SET</a:t>
            </a:r>
            <a:r>
              <a:rPr lang="en-US" dirty="0"/>
              <a:t> Age = Age + @param;</a:t>
            </a:r>
          </a:p>
          <a:p>
            <a:r>
              <a:rPr lang="en-US" dirty="0">
                <a:solidFill>
                  <a:srgbClr val="F3BE60"/>
                </a:solidFill>
              </a:rPr>
              <a:t>END</a:t>
            </a:r>
            <a:endPar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6271190" y="4267200"/>
            <a:ext cx="5867400"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dirty="0">
                <a:solidFill>
                  <a:srgbClr val="F3BE60"/>
                </a:solidFill>
              </a:rPr>
              <a:t>SqlParameter</a:t>
            </a:r>
            <a:r>
              <a:rPr lang="en-US" dirty="0"/>
              <a:t> ageParameter = new </a:t>
            </a:r>
            <a:r>
              <a:rPr lang="en-US" dirty="0">
                <a:solidFill>
                  <a:srgbClr val="F3BE60"/>
                </a:solidFill>
              </a:rPr>
              <a:t>SqlParameter</a:t>
            </a:r>
            <a:r>
              <a:rPr lang="en-US" dirty="0"/>
              <a:t>("@age", </a:t>
            </a:r>
            <a:r>
              <a:rPr lang="en-US" dirty="0">
                <a:solidFill>
                  <a:srgbClr val="F3BE60"/>
                </a:solidFill>
              </a:rPr>
              <a:t>SqlDbType.Int</a:t>
            </a:r>
            <a:r>
              <a:rPr lang="en-US" dirty="0"/>
              <a:t>);</a:t>
            </a:r>
          </a:p>
          <a:p>
            <a:r>
              <a:rPr lang="en-US" dirty="0"/>
              <a:t>ageParameter.Value = 2;</a:t>
            </a:r>
          </a:p>
          <a:p>
            <a:r>
              <a:rPr lang="en-US" dirty="0"/>
              <a:t>            context.Database.ExecuteSqlCommand(</a:t>
            </a:r>
          </a:p>
          <a:p>
            <a:r>
              <a:rPr lang="en-US" dirty="0"/>
              <a:t>"UpdateAge @age", ageParameter);</a:t>
            </a:r>
            <a:endPar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Arrow: Curved Down 6"/>
          <p:cNvSpPr/>
          <p:nvPr/>
        </p:nvSpPr>
        <p:spPr>
          <a:xfrm flipH="1">
            <a:off x="4265612" y="3276600"/>
            <a:ext cx="3048000" cy="838200"/>
          </a:xfrm>
          <a:prstGeom prst="curvedDownArrow">
            <a:avLst>
              <a:gd name="adj1" fmla="val 25000"/>
              <a:gd name="adj2" fmla="val 125937"/>
              <a:gd name="adj3" fmla="val 375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Tree>
    <p:extLst>
      <p:ext uri="{BB962C8B-B14F-4D97-AF65-F5344CB8AC3E}">
        <p14:creationId xmlns:p14="http://schemas.microsoft.com/office/powerpoint/2010/main" val="2486691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5" name="Title 1"/>
          <p:cNvSpPr txBox="1">
            <a:spLocks/>
          </p:cNvSpPr>
          <p:nvPr/>
        </p:nvSpPr>
        <p:spPr>
          <a:xfrm>
            <a:off x="912812" y="2667000"/>
            <a:ext cx="10425000" cy="129540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pPr algn="ctr">
              <a:lnSpc>
                <a:spcPts val="4000"/>
              </a:lnSpc>
            </a:pPr>
            <a:r>
              <a:rPr lang="en-US" sz="5400" dirty="0"/>
              <a:t>Loadings</a:t>
            </a:r>
          </a:p>
        </p:txBody>
      </p:sp>
    </p:spTree>
    <p:extLst>
      <p:ext uri="{BB962C8B-B14F-4D97-AF65-F5344CB8AC3E}">
        <p14:creationId xmlns:p14="http://schemas.microsoft.com/office/powerpoint/2010/main" val="3441266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3" name="Content Placeholder 2"/>
          <p:cNvSpPr>
            <a:spLocks noGrp="1"/>
          </p:cNvSpPr>
          <p:nvPr>
            <p:ph idx="1"/>
          </p:nvPr>
        </p:nvSpPr>
        <p:spPr/>
        <p:txBody>
          <a:bodyPr>
            <a:normAutofit lnSpcReduction="10000"/>
          </a:bodyPr>
          <a:lstStyle/>
          <a:p>
            <a:r>
              <a:rPr lang="en-US" dirty="0">
                <a:solidFill>
                  <a:srgbClr val="F3BE60"/>
                </a:solidFill>
              </a:rPr>
              <a:t>Eager</a:t>
            </a:r>
            <a:r>
              <a:rPr lang="en-US" dirty="0"/>
              <a:t> </a:t>
            </a:r>
            <a:r>
              <a:rPr lang="en-US" dirty="0">
                <a:solidFill>
                  <a:srgbClr val="F3BE60"/>
                </a:solidFill>
              </a:rPr>
              <a:t>loading</a:t>
            </a:r>
            <a:r>
              <a:rPr lang="en-US" dirty="0"/>
              <a:t> is the process whereby a query for one type of entity also loads related entities as part of the query. </a:t>
            </a:r>
            <a:r>
              <a:rPr lang="en-US" dirty="0">
                <a:solidFill>
                  <a:srgbClr val="F3BE60"/>
                </a:solidFill>
              </a:rPr>
              <a:t>Eager</a:t>
            </a:r>
            <a:r>
              <a:rPr lang="en-US" dirty="0"/>
              <a:t> loading is achieved by the use of the </a:t>
            </a:r>
            <a:r>
              <a:rPr lang="en-US" b="1" dirty="0">
                <a:solidFill>
                  <a:srgbClr val="F3BE60"/>
                </a:solidFill>
              </a:rPr>
              <a:t>Include</a:t>
            </a:r>
            <a:r>
              <a:rPr lang="en-US" b="1" dirty="0"/>
              <a:t> </a:t>
            </a:r>
            <a:r>
              <a:rPr lang="en-US" b="1" dirty="0">
                <a:solidFill>
                  <a:srgbClr val="F3BE60"/>
                </a:solidFill>
              </a:rPr>
              <a:t>method</a:t>
            </a:r>
          </a:p>
          <a:p>
            <a:endParaRPr lang="en-US" b="1" dirty="0">
              <a:solidFill>
                <a:srgbClr val="F3BE60"/>
              </a:solidFill>
            </a:endParaRPr>
          </a:p>
          <a:p>
            <a:endParaRPr lang="en-US" b="1" dirty="0">
              <a:solidFill>
                <a:srgbClr val="F3BE60"/>
              </a:solidFill>
            </a:endParaRPr>
          </a:p>
          <a:p>
            <a:endParaRPr lang="en-US" b="1" dirty="0">
              <a:solidFill>
                <a:srgbClr val="F3BE60"/>
              </a:solidFill>
            </a:endParaRPr>
          </a:p>
          <a:p>
            <a:endParaRPr lang="en-US" b="1" dirty="0">
              <a:solidFill>
                <a:srgbClr val="F3BE60"/>
              </a:solidFill>
            </a:endParaRPr>
          </a:p>
          <a:p>
            <a:endParaRPr lang="en-US" b="1" dirty="0">
              <a:solidFill>
                <a:srgbClr val="F3BE60"/>
              </a:solidFill>
            </a:endParaRPr>
          </a:p>
          <a:p>
            <a:r>
              <a:rPr lang="en-US" dirty="0"/>
              <a:t>The Include with the lambdas is found in the System.Data.Entity</a:t>
            </a:r>
          </a:p>
          <a:p>
            <a:pPr marL="0" indent="0">
              <a:buNone/>
            </a:pPr>
            <a:endParaRPr lang="en-US" dirty="0"/>
          </a:p>
        </p:txBody>
      </p:sp>
      <p:sp>
        <p:nvSpPr>
          <p:cNvPr id="4" name="Title 3"/>
          <p:cNvSpPr>
            <a:spLocks noGrp="1"/>
          </p:cNvSpPr>
          <p:nvPr>
            <p:ph type="title"/>
          </p:nvPr>
        </p:nvSpPr>
        <p:spPr/>
        <p:txBody>
          <a:bodyPr/>
          <a:lstStyle/>
          <a:p>
            <a:r>
              <a:rPr lang="en-US" dirty="0"/>
              <a:t>Eager loading </a:t>
            </a:r>
          </a:p>
        </p:txBody>
      </p:sp>
      <p:sp>
        <p:nvSpPr>
          <p:cNvPr id="6" name="Rectangle 5"/>
          <p:cNvSpPr>
            <a:spLocks noChangeArrowheads="1"/>
          </p:cNvSpPr>
          <p:nvPr/>
        </p:nvSpPr>
        <p:spPr bwMode="auto">
          <a:xfrm>
            <a:off x="608012" y="2819400"/>
            <a:ext cx="10820400" cy="304698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dirty="0">
                <a:solidFill>
                  <a:srgbClr val="F3BE60"/>
                </a:solidFill>
              </a:rPr>
              <a:t>IEnumerable</a:t>
            </a:r>
            <a:r>
              <a:rPr lang="en-US" dirty="0"/>
              <a:t>&lt;</a:t>
            </a:r>
            <a:r>
              <a:rPr lang="en-US" dirty="0">
                <a:solidFill>
                  <a:srgbClr val="F3BE60"/>
                </a:solidFill>
              </a:rPr>
              <a:t>Town</a:t>
            </a:r>
            <a:r>
              <a:rPr lang="en-US" dirty="0"/>
              <a:t>&gt;  towns = context.Towns.</a:t>
            </a:r>
            <a:r>
              <a:rPr lang="en-US" dirty="0">
                <a:solidFill>
                  <a:srgbClr val="F3BE60"/>
                </a:solidFill>
              </a:rPr>
              <a:t>Include</a:t>
            </a:r>
            <a:r>
              <a:rPr lang="en-US" dirty="0"/>
              <a:t>("Employees");</a:t>
            </a:r>
          </a:p>
          <a:p>
            <a:r>
              <a:rPr lang="en-US" dirty="0"/>
              <a:t>OR</a:t>
            </a:r>
          </a:p>
          <a:p>
            <a:r>
              <a:rPr lang="en-US" dirty="0">
                <a:solidFill>
                  <a:srgbClr val="F3BE60"/>
                </a:solidFill>
              </a:rPr>
              <a:t>IEnumerable</a:t>
            </a:r>
            <a:r>
              <a:rPr lang="en-US" dirty="0"/>
              <a:t>&lt;</a:t>
            </a:r>
            <a:r>
              <a:rPr lang="en-US" dirty="0">
                <a:solidFill>
                  <a:srgbClr val="F3BE60"/>
                </a:solidFill>
              </a:rPr>
              <a:t>Town</a:t>
            </a:r>
            <a:r>
              <a:rPr lang="en-US" dirty="0"/>
              <a:t>&gt; emp = context.Towns.Include(town =&gt; town.Employees);</a:t>
            </a:r>
          </a:p>
          <a:p>
            <a:endParaRPr lang="en-US" dirty="0"/>
          </a:p>
          <a:p>
            <a:r>
              <a:rPr lang="en-US" dirty="0"/>
              <a:t>            foreach (Town town in towns)</a:t>
            </a:r>
          </a:p>
          <a:p>
            <a:r>
              <a:rPr lang="en-US" dirty="0"/>
              <a:t>            {</a:t>
            </a:r>
          </a:p>
          <a:p>
            <a:r>
              <a:rPr lang="en-US" dirty="0"/>
              <a:t>                Console.WriteLine(</a:t>
            </a:r>
            <a:r>
              <a:rPr lang="en-US" dirty="0" err="1"/>
              <a:t>town.Employees.Count</a:t>
            </a:r>
            <a:r>
              <a:rPr lang="en-US" dirty="0"/>
              <a:t>);</a:t>
            </a:r>
          </a:p>
          <a:p>
            <a:r>
              <a:rPr lang="en-US" dirty="0"/>
              <a:t>            }</a:t>
            </a:r>
            <a:endPar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265336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3" name="Content Placeholder 2"/>
          <p:cNvSpPr>
            <a:spLocks noGrp="1"/>
          </p:cNvSpPr>
          <p:nvPr>
            <p:ph idx="1"/>
          </p:nvPr>
        </p:nvSpPr>
        <p:spPr/>
        <p:txBody>
          <a:bodyPr/>
          <a:lstStyle/>
          <a:p>
            <a:r>
              <a:rPr lang="en-US" dirty="0"/>
              <a:t>Lazy loading means delaying the loading of related data, until you specifically request for it.</a:t>
            </a:r>
          </a:p>
          <a:p>
            <a:endParaRPr lang="en-US" dirty="0"/>
          </a:p>
          <a:p>
            <a:r>
              <a:rPr lang="en-US" dirty="0"/>
              <a:t>There are some examples (like when using serialization) when we do not want lazy loading. Then we turn it off either by removing virtual or it can be removed for the whole project by:</a:t>
            </a:r>
          </a:p>
        </p:txBody>
      </p:sp>
      <p:sp>
        <p:nvSpPr>
          <p:cNvPr id="4" name="Title 3"/>
          <p:cNvSpPr>
            <a:spLocks noGrp="1"/>
          </p:cNvSpPr>
          <p:nvPr>
            <p:ph type="title"/>
          </p:nvPr>
        </p:nvSpPr>
        <p:spPr/>
        <p:txBody>
          <a:bodyPr/>
          <a:lstStyle/>
          <a:p>
            <a:r>
              <a:rPr lang="en-US" dirty="0"/>
              <a:t>Lazy loading</a:t>
            </a:r>
          </a:p>
        </p:txBody>
      </p:sp>
      <p:sp>
        <p:nvSpPr>
          <p:cNvPr id="6" name="Rectangle 5"/>
          <p:cNvSpPr>
            <a:spLocks noChangeArrowheads="1"/>
          </p:cNvSpPr>
          <p:nvPr/>
        </p:nvSpPr>
        <p:spPr bwMode="auto">
          <a:xfrm>
            <a:off x="468213" y="4792212"/>
            <a:ext cx="10820400"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dirty="0"/>
              <a:t>public </a:t>
            </a:r>
            <a:r>
              <a:rPr lang="en-US" dirty="0" err="1"/>
              <a:t>CompanyContext</a:t>
            </a:r>
            <a:r>
              <a:rPr lang="en-US" dirty="0"/>
              <a:t>()</a:t>
            </a:r>
          </a:p>
          <a:p>
            <a:r>
              <a:rPr lang="en-US" dirty="0"/>
              <a:t>            : base("name=</a:t>
            </a:r>
            <a:r>
              <a:rPr lang="en-US" dirty="0" err="1"/>
              <a:t>CompanyContext</a:t>
            </a:r>
            <a:r>
              <a:rPr lang="en-US" dirty="0"/>
              <a:t>")</a:t>
            </a:r>
          </a:p>
          <a:p>
            <a:r>
              <a:rPr lang="en-US" dirty="0"/>
              <a:t>        {</a:t>
            </a:r>
          </a:p>
          <a:p>
            <a:r>
              <a:rPr lang="en-US" dirty="0"/>
              <a:t>            </a:t>
            </a:r>
            <a:r>
              <a:rPr lang="en-US" dirty="0" err="1">
                <a:solidFill>
                  <a:srgbClr val="F3BE60"/>
                </a:solidFill>
              </a:rPr>
              <a:t>Configuration.LazyLoadingEnabled</a:t>
            </a:r>
            <a:r>
              <a:rPr lang="en-US" dirty="0"/>
              <a:t> = </a:t>
            </a:r>
            <a:r>
              <a:rPr lang="en-US" dirty="0">
                <a:solidFill>
                  <a:srgbClr val="F3BE60"/>
                </a:solidFill>
              </a:rPr>
              <a:t>false</a:t>
            </a:r>
            <a:r>
              <a:rPr lang="en-US" dirty="0"/>
              <a:t>;</a:t>
            </a:r>
          </a:p>
          <a:p>
            <a:r>
              <a:rPr lang="en-US" dirty="0"/>
              <a:t>        }</a:t>
            </a:r>
            <a:endPar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599100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3" name="Content Placeholder 2"/>
          <p:cNvSpPr>
            <a:spLocks noGrp="1"/>
          </p:cNvSpPr>
          <p:nvPr>
            <p:ph idx="1"/>
          </p:nvPr>
        </p:nvSpPr>
        <p:spPr/>
        <p:txBody>
          <a:bodyPr/>
          <a:lstStyle/>
          <a:p>
            <a:r>
              <a:rPr lang="en-US" dirty="0"/>
              <a:t>Even with lazy loading disabled it is still possible to lazily load related entities, but it must be done with an explicit call. To do so you use the </a:t>
            </a:r>
            <a:r>
              <a:rPr lang="en-US" dirty="0">
                <a:solidFill>
                  <a:srgbClr val="F3BE60"/>
                </a:solidFill>
              </a:rPr>
              <a:t>Load</a:t>
            </a:r>
            <a:r>
              <a:rPr lang="en-US" dirty="0"/>
              <a:t> method on the related entity’s entry.</a:t>
            </a:r>
          </a:p>
          <a:p>
            <a:endParaRPr lang="en-US" dirty="0"/>
          </a:p>
        </p:txBody>
      </p:sp>
      <p:sp>
        <p:nvSpPr>
          <p:cNvPr id="4" name="Title 3"/>
          <p:cNvSpPr>
            <a:spLocks noGrp="1"/>
          </p:cNvSpPr>
          <p:nvPr>
            <p:ph type="title"/>
          </p:nvPr>
        </p:nvSpPr>
        <p:spPr/>
        <p:txBody>
          <a:bodyPr/>
          <a:lstStyle/>
          <a:p>
            <a:r>
              <a:rPr lang="en-US" dirty="0"/>
              <a:t>Explicit loading </a:t>
            </a:r>
          </a:p>
        </p:txBody>
      </p:sp>
      <p:sp>
        <p:nvSpPr>
          <p:cNvPr id="5" name="Rectangle 4"/>
          <p:cNvSpPr>
            <a:spLocks noChangeArrowheads="1"/>
          </p:cNvSpPr>
          <p:nvPr/>
        </p:nvSpPr>
        <p:spPr bwMode="auto">
          <a:xfrm>
            <a:off x="379412" y="3258992"/>
            <a:ext cx="10820400" cy="267765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dirty="0"/>
              <a:t> </a:t>
            </a:r>
            <a:r>
              <a:rPr lang="en-US" dirty="0" err="1">
                <a:solidFill>
                  <a:srgbClr val="F3BE60"/>
                </a:solidFill>
              </a:rPr>
              <a:t>IEnumerable</a:t>
            </a:r>
            <a:r>
              <a:rPr lang="en-US" dirty="0"/>
              <a:t>&lt;</a:t>
            </a:r>
            <a:r>
              <a:rPr lang="en-US" dirty="0">
                <a:solidFill>
                  <a:srgbClr val="F3BE60"/>
                </a:solidFill>
              </a:rPr>
              <a:t>Town</a:t>
            </a:r>
            <a:r>
              <a:rPr lang="en-US" dirty="0"/>
              <a:t>&gt; towns = </a:t>
            </a:r>
            <a:r>
              <a:rPr lang="en-US" dirty="0" err="1"/>
              <a:t>context.Towns</a:t>
            </a:r>
            <a:r>
              <a:rPr lang="en-US" dirty="0"/>
              <a:t>;</a:t>
            </a:r>
          </a:p>
          <a:p>
            <a:r>
              <a:rPr lang="en-US" dirty="0"/>
              <a:t>            </a:t>
            </a:r>
            <a:r>
              <a:rPr lang="en-US" dirty="0" err="1"/>
              <a:t>foreach</a:t>
            </a:r>
            <a:r>
              <a:rPr lang="en-US" dirty="0"/>
              <a:t> (Town </a:t>
            </a:r>
            <a:r>
              <a:rPr lang="en-US" dirty="0" err="1"/>
              <a:t>town</a:t>
            </a:r>
            <a:r>
              <a:rPr lang="en-US" dirty="0"/>
              <a:t> in towns)</a:t>
            </a:r>
          </a:p>
          <a:p>
            <a:r>
              <a:rPr lang="en-US" dirty="0"/>
              <a:t>            {</a:t>
            </a:r>
          </a:p>
          <a:p>
            <a:r>
              <a:rPr lang="en-US" dirty="0"/>
              <a:t>                </a:t>
            </a:r>
            <a:r>
              <a:rPr lang="en-US" dirty="0" err="1"/>
              <a:t>context.Entry</a:t>
            </a:r>
            <a:r>
              <a:rPr lang="en-US" dirty="0"/>
              <a:t>(town).</a:t>
            </a:r>
            <a:r>
              <a:rPr lang="en-US" dirty="0">
                <a:solidFill>
                  <a:srgbClr val="F3BE60"/>
                </a:solidFill>
              </a:rPr>
              <a:t>Collection</a:t>
            </a:r>
            <a:r>
              <a:rPr lang="en-US" dirty="0"/>
              <a:t>(</a:t>
            </a:r>
            <a:r>
              <a:rPr lang="en-US" dirty="0" err="1"/>
              <a:t>st</a:t>
            </a:r>
            <a:r>
              <a:rPr lang="en-US" dirty="0"/>
              <a:t> =&gt; </a:t>
            </a:r>
            <a:r>
              <a:rPr lang="en-US" dirty="0" err="1"/>
              <a:t>st.Employees</a:t>
            </a:r>
            <a:r>
              <a:rPr lang="en-US" dirty="0"/>
              <a:t>).</a:t>
            </a:r>
            <a:r>
              <a:rPr lang="en-US" dirty="0">
                <a:solidFill>
                  <a:srgbClr val="F3BE60"/>
                </a:solidFill>
              </a:rPr>
              <a:t>Load()</a:t>
            </a:r>
            <a:r>
              <a:rPr lang="en-US" dirty="0"/>
              <a:t>;</a:t>
            </a:r>
          </a:p>
          <a:p>
            <a:r>
              <a:rPr lang="en-US" dirty="0"/>
              <a:t>		OR           .</a:t>
            </a:r>
            <a:r>
              <a:rPr lang="en-US" dirty="0">
                <a:solidFill>
                  <a:srgbClr val="F3BE60"/>
                </a:solidFill>
              </a:rPr>
              <a:t>Reference</a:t>
            </a:r>
            <a:r>
              <a:rPr lang="en-US" dirty="0"/>
              <a:t>(</a:t>
            </a:r>
            <a:r>
              <a:rPr lang="en-US" dirty="0" err="1"/>
              <a:t>st</a:t>
            </a:r>
            <a:r>
              <a:rPr lang="en-US" dirty="0"/>
              <a:t> =&gt; </a:t>
            </a:r>
            <a:r>
              <a:rPr lang="en-US" dirty="0" err="1"/>
              <a:t>st.Country</a:t>
            </a:r>
            <a:r>
              <a:rPr lang="en-US" dirty="0"/>
              <a:t>).</a:t>
            </a:r>
            <a:r>
              <a:rPr lang="en-US" dirty="0">
                <a:solidFill>
                  <a:srgbClr val="F3BE60"/>
                </a:solidFill>
              </a:rPr>
              <a:t>Load()</a:t>
            </a:r>
            <a:r>
              <a:rPr lang="en-US" dirty="0"/>
              <a:t>;</a:t>
            </a:r>
          </a:p>
          <a:p>
            <a:r>
              <a:rPr lang="en-US" dirty="0"/>
              <a:t>                </a:t>
            </a:r>
            <a:r>
              <a:rPr lang="en-US" dirty="0" err="1">
                <a:solidFill>
                  <a:srgbClr val="F3BE60"/>
                </a:solidFill>
              </a:rPr>
              <a:t>Console.WriteLine</a:t>
            </a:r>
            <a:r>
              <a:rPr lang="en-US" dirty="0"/>
              <a:t>(</a:t>
            </a:r>
            <a:r>
              <a:rPr lang="en-US" dirty="0" err="1"/>
              <a:t>town.Employees.Count</a:t>
            </a:r>
            <a:r>
              <a:rPr lang="en-US" dirty="0"/>
              <a:t>);</a:t>
            </a:r>
          </a:p>
          <a:p>
            <a:r>
              <a:rPr lang="en-US" dirty="0"/>
              <a:t>            }</a:t>
            </a:r>
            <a:endPar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30400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959273"/>
            <a:ext cx="11804822" cy="4762203"/>
          </a:xfrm>
        </p:spPr>
        <p:txBody>
          <a:bodyPr>
            <a:normAutofit/>
          </a:bodyPr>
          <a:lstStyle/>
          <a:p>
            <a:pPr marL="742950" indent="-742950">
              <a:lnSpc>
                <a:spcPts val="4000"/>
              </a:lnSpc>
              <a:buFont typeface="+mj-lt"/>
              <a:buAutoNum type="arabicPeriod" startAt="6"/>
            </a:pPr>
            <a:r>
              <a:rPr lang="en-US" sz="3600" dirty="0"/>
              <a:t>Stored procedures </a:t>
            </a:r>
          </a:p>
          <a:p>
            <a:pPr marL="742950" indent="-742950">
              <a:lnSpc>
                <a:spcPts val="4000"/>
              </a:lnSpc>
              <a:buFont typeface="+mj-lt"/>
              <a:buAutoNum type="arabicPeriod" startAt="6"/>
            </a:pPr>
            <a:r>
              <a:rPr lang="en-US" sz="3600" dirty="0"/>
              <a:t>Loading types</a:t>
            </a:r>
          </a:p>
          <a:p>
            <a:pPr marL="742950" indent="-742950">
              <a:lnSpc>
                <a:spcPts val="4000"/>
              </a:lnSpc>
              <a:buFont typeface="+mj-lt"/>
              <a:buAutoNum type="arabicPeriod" startAt="6"/>
            </a:pPr>
            <a:r>
              <a:rPr lang="en-US" sz="3600" dirty="0"/>
              <a:t>Concurrency checks </a:t>
            </a:r>
          </a:p>
          <a:p>
            <a:pPr marL="742950" indent="-742950">
              <a:lnSpc>
                <a:spcPts val="4000"/>
              </a:lnSpc>
              <a:buFont typeface="+mj-lt"/>
              <a:buAutoNum type="arabicPeriod" startAt="6"/>
            </a:pPr>
            <a:r>
              <a:rPr lang="en-US" sz="3600" dirty="0"/>
              <a:t>Cascade deletions</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3</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028" y="4572000"/>
            <a:ext cx="1807490" cy="1807490"/>
          </a:xfrm>
          <a:prstGeom prst="rect">
            <a:avLst/>
          </a:prstGeom>
        </p:spPr>
      </p:pic>
      <p:pic>
        <p:nvPicPr>
          <p:cNvPr id="9" name="Picture 8"/>
          <p:cNvPicPr>
            <a:picLocks noChangeAspect="1"/>
          </p:cNvPicPr>
          <p:nvPr/>
        </p:nvPicPr>
        <p:blipFill>
          <a:blip r:embed="rId4"/>
          <a:stretch>
            <a:fillRect/>
          </a:stretch>
        </p:blipFill>
        <p:spPr>
          <a:xfrm>
            <a:off x="8566233" y="1295400"/>
            <a:ext cx="3429001" cy="4421449"/>
          </a:xfrm>
          <a:prstGeom prst="rect">
            <a:avLst/>
          </a:prstGeom>
        </p:spPr>
      </p:pic>
    </p:spTree>
    <p:extLst>
      <p:ext uri="{BB962C8B-B14F-4D97-AF65-F5344CB8AC3E}">
        <p14:creationId xmlns:p14="http://schemas.microsoft.com/office/powerpoint/2010/main" val="2344665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30</a:t>
            </a:fld>
            <a:endParaRPr lang="en-US" dirty="0"/>
          </a:p>
        </p:txBody>
      </p:sp>
      <p:sp>
        <p:nvSpPr>
          <p:cNvPr id="5" name="Title 1"/>
          <p:cNvSpPr txBox="1">
            <a:spLocks/>
          </p:cNvSpPr>
          <p:nvPr/>
        </p:nvSpPr>
        <p:spPr>
          <a:xfrm>
            <a:off x="912812" y="2667000"/>
            <a:ext cx="10425000" cy="129540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pPr algn="ctr">
              <a:lnSpc>
                <a:spcPts val="4000"/>
              </a:lnSpc>
            </a:pPr>
            <a:r>
              <a:rPr lang="en-US" sz="5400" dirty="0"/>
              <a:t>Concurrency</a:t>
            </a:r>
          </a:p>
        </p:txBody>
      </p:sp>
    </p:spTree>
    <p:extLst>
      <p:ext uri="{BB962C8B-B14F-4D97-AF65-F5344CB8AC3E}">
        <p14:creationId xmlns:p14="http://schemas.microsoft.com/office/powerpoint/2010/main" val="102579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
          </p:nvPr>
        </p:nvSpPr>
        <p:spPr>
          <a:prstGeom prst="rect">
            <a:avLst/>
          </a:prstGeom>
        </p:spPr>
        <p:txBody>
          <a:bodyPr/>
          <a:lstStyle/>
          <a:p>
            <a:pPr>
              <a:defRPr/>
            </a:pPr>
            <a:fld id="{764D0A97-6847-4B1D-880D-CDBEE5C88040}" type="slidenum">
              <a:rPr lang="en-US" smtClean="0">
                <a:solidFill>
                  <a:schemeClr val="tx1">
                    <a:lumMod val="20000"/>
                    <a:lumOff val="80000"/>
                  </a:schemeClr>
                </a:solidFill>
                <a:latin typeface="+mn-lt"/>
              </a:rPr>
              <a:t>31</a:t>
            </a:fld>
            <a:endParaRPr lang="en-US" dirty="0">
              <a:solidFill>
                <a:schemeClr val="tx1">
                  <a:lumMod val="20000"/>
                  <a:lumOff val="80000"/>
                </a:schemeClr>
              </a:solidFill>
              <a:latin typeface="+mn-lt"/>
            </a:endParaRPr>
          </a:p>
        </p:txBody>
      </p:sp>
      <p:sp>
        <p:nvSpPr>
          <p:cNvPr id="3" name="Content Placeholder 2"/>
          <p:cNvSpPr>
            <a:spLocks noGrp="1"/>
          </p:cNvSpPr>
          <p:nvPr>
            <p:ph idx="1"/>
          </p:nvPr>
        </p:nvSpPr>
        <p:spPr>
          <a:xfrm>
            <a:off x="190413" y="1151121"/>
            <a:ext cx="11804821" cy="5570355"/>
          </a:xfrm>
        </p:spPr>
        <p:txBody>
          <a:bodyPr>
            <a:normAutofit/>
          </a:bodyPr>
          <a:lstStyle/>
          <a:p>
            <a:r>
              <a:rPr lang="en-US" dirty="0"/>
              <a:t>EF runs in </a:t>
            </a:r>
            <a:r>
              <a:rPr lang="en-US" dirty="0">
                <a:solidFill>
                  <a:schemeClr val="tx2">
                    <a:lumMod val="75000"/>
                  </a:schemeClr>
                </a:solidFill>
              </a:rPr>
              <a:t>optimistic concurrency</a:t>
            </a:r>
            <a:br>
              <a:rPr lang="en-US" dirty="0">
                <a:solidFill>
                  <a:schemeClr val="tx2">
                    <a:lumMod val="75000"/>
                  </a:schemeClr>
                </a:solidFill>
              </a:rPr>
            </a:br>
            <a:r>
              <a:rPr lang="en-US" dirty="0"/>
              <a:t>mode (no locking)</a:t>
            </a:r>
          </a:p>
          <a:p>
            <a:pPr lvl="1">
              <a:lnSpc>
                <a:spcPct val="100000"/>
              </a:lnSpc>
            </a:pPr>
            <a:r>
              <a:rPr lang="en-US" dirty="0"/>
              <a:t>By default the conflict resolution</a:t>
            </a:r>
            <a:br>
              <a:rPr lang="en-US" dirty="0"/>
            </a:br>
            <a:r>
              <a:rPr lang="en-US" dirty="0"/>
              <a:t>strategy in EF is "</a:t>
            </a:r>
            <a:r>
              <a:rPr lang="en-US" b="1" dirty="0">
                <a:solidFill>
                  <a:schemeClr val="tx2">
                    <a:lumMod val="75000"/>
                  </a:schemeClr>
                </a:solidFill>
              </a:rPr>
              <a:t>last wins</a:t>
            </a:r>
            <a:r>
              <a:rPr lang="en-US" dirty="0"/>
              <a:t>"</a:t>
            </a:r>
          </a:p>
          <a:p>
            <a:pPr lvl="1">
              <a:lnSpc>
                <a:spcPct val="100000"/>
              </a:lnSpc>
            </a:pPr>
            <a:r>
              <a:rPr lang="en-US" dirty="0"/>
              <a:t>The last change overwrites</a:t>
            </a:r>
            <a:br>
              <a:rPr lang="en-US" dirty="0"/>
            </a:br>
            <a:r>
              <a:rPr lang="en-US" dirty="0"/>
              <a:t>all previous concurrent changes</a:t>
            </a:r>
          </a:p>
          <a:p>
            <a:r>
              <a:rPr lang="en-US" dirty="0"/>
              <a:t>Enabling "</a:t>
            </a:r>
            <a:r>
              <a:rPr lang="en-US" b="1" dirty="0">
                <a:solidFill>
                  <a:schemeClr val="tx2">
                    <a:lumMod val="75000"/>
                  </a:schemeClr>
                </a:solidFill>
              </a:rPr>
              <a:t>first wins</a:t>
            </a:r>
            <a:r>
              <a:rPr lang="en-US" dirty="0"/>
              <a:t>" strategy for certain property in EF:</a:t>
            </a:r>
          </a:p>
          <a:p>
            <a:pPr lvl="1"/>
            <a:r>
              <a:rPr lang="en-US" b="1" noProof="1">
                <a:solidFill>
                  <a:schemeClr val="tx2">
                    <a:lumMod val="75000"/>
                  </a:schemeClr>
                </a:solidFill>
                <a:latin typeface="Consolas" panose="020B0609020204030204" pitchFamily="49" charset="0"/>
                <a:cs typeface="Consolas" panose="020B0609020204030204" pitchFamily="49" charset="0"/>
              </a:rPr>
              <a:t>ConcurrencyMode=Fixed</a:t>
            </a:r>
            <a:r>
              <a:rPr lang="en-US" dirty="0"/>
              <a:t> (in DB first project)</a:t>
            </a:r>
          </a:p>
          <a:p>
            <a:pPr lvl="1"/>
            <a:r>
              <a:rPr lang="en-US" b="1" noProof="1">
                <a:solidFill>
                  <a:schemeClr val="tx2">
                    <a:lumMod val="75000"/>
                  </a:schemeClr>
                </a:solidFill>
                <a:latin typeface="Consolas" panose="020B0609020204030204" pitchFamily="49" charset="0"/>
                <a:cs typeface="Consolas" panose="020B0609020204030204" pitchFamily="49" charset="0"/>
              </a:rPr>
              <a:t>[ConcurrencyCheck]</a:t>
            </a:r>
            <a:r>
              <a:rPr lang="en-US" dirty="0"/>
              <a:t> (in code first projects)</a:t>
            </a:r>
          </a:p>
        </p:txBody>
      </p:sp>
      <p:sp>
        <p:nvSpPr>
          <p:cNvPr id="2" name="Title 1"/>
          <p:cNvSpPr>
            <a:spLocks noGrp="1"/>
          </p:cNvSpPr>
          <p:nvPr>
            <p:ph type="title"/>
          </p:nvPr>
        </p:nvSpPr>
        <p:spPr/>
        <p:txBody>
          <a:bodyPr/>
          <a:lstStyle/>
          <a:p>
            <a:r>
              <a:rPr lang="en-US" dirty="0"/>
              <a:t>Optimistic Concurrency Control in EF</a:t>
            </a:r>
          </a:p>
        </p:txBody>
      </p:sp>
      <p:pic>
        <p:nvPicPr>
          <p:cNvPr id="5" name="Picture 4"/>
          <p:cNvPicPr>
            <a:picLocks noChangeAspect="1"/>
          </p:cNvPicPr>
          <p:nvPr/>
        </p:nvPicPr>
        <p:blipFill>
          <a:blip r:embed="rId2"/>
          <a:stretch>
            <a:fillRect/>
          </a:stretch>
        </p:blipFill>
        <p:spPr>
          <a:xfrm>
            <a:off x="6835073" y="1317008"/>
            <a:ext cx="4714966" cy="3116079"/>
          </a:xfrm>
          <a:prstGeom prst="rect">
            <a:avLst/>
          </a:prstGeom>
        </p:spPr>
      </p:pic>
    </p:spTree>
    <p:extLst>
      <p:ext uri="{BB962C8B-B14F-4D97-AF65-F5344CB8AC3E}">
        <p14:creationId xmlns:p14="http://schemas.microsoft.com/office/powerpoint/2010/main" val="2159022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
          </p:nvPr>
        </p:nvSpPr>
        <p:spPr>
          <a:prstGeom prst="rect">
            <a:avLst/>
          </a:prstGeom>
        </p:spPr>
        <p:txBody>
          <a:bodyPr/>
          <a:lstStyle/>
          <a:p>
            <a:pPr>
              <a:defRPr/>
            </a:pPr>
            <a:fld id="{93FB62AE-EE50-4F95-955B-3019E753332C}" type="slidenum">
              <a:rPr lang="en-US" smtClean="0">
                <a:solidFill>
                  <a:schemeClr val="tx1">
                    <a:lumMod val="20000"/>
                    <a:lumOff val="80000"/>
                  </a:schemeClr>
                </a:solidFill>
                <a:latin typeface="+mn-lt"/>
              </a:rPr>
              <a:t>32</a:t>
            </a:fld>
            <a:endParaRPr lang="en-US" dirty="0">
              <a:solidFill>
                <a:schemeClr val="tx1">
                  <a:lumMod val="20000"/>
                  <a:lumOff val="80000"/>
                </a:schemeClr>
              </a:solidFill>
              <a:latin typeface="+mn-lt"/>
            </a:endParaRPr>
          </a:p>
        </p:txBody>
      </p:sp>
      <p:sp>
        <p:nvSpPr>
          <p:cNvPr id="2" name="Title 1"/>
          <p:cNvSpPr>
            <a:spLocks noGrp="1"/>
          </p:cNvSpPr>
          <p:nvPr>
            <p:ph type="title"/>
          </p:nvPr>
        </p:nvSpPr>
        <p:spPr/>
        <p:txBody>
          <a:bodyPr>
            <a:normAutofit/>
          </a:bodyPr>
          <a:lstStyle/>
          <a:p>
            <a:r>
              <a:rPr lang="en-US" dirty="0"/>
              <a:t>Last Wins – Example</a:t>
            </a:r>
          </a:p>
        </p:txBody>
      </p:sp>
      <p:sp>
        <p:nvSpPr>
          <p:cNvPr id="5" name="Rectangle 4"/>
          <p:cNvSpPr>
            <a:spLocks noChangeArrowheads="1"/>
          </p:cNvSpPr>
          <p:nvPr/>
        </p:nvSpPr>
        <p:spPr bwMode="auto">
          <a:xfrm>
            <a:off x="760412" y="1143000"/>
            <a:ext cx="10668000" cy="52629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buClr>
                <a:schemeClr val="accent5">
                  <a:lumMod val="40000"/>
                  <a:lumOff val="60000"/>
                </a:schemeClr>
              </a:buClr>
              <a:buSzPct val="70000"/>
            </a:pP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var</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contextFirst = new </a:t>
            </a: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SoftUniEntities</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a:p>
            <a:pPr eaLnBrk="0" hangingPunct="0">
              <a:lnSpc>
                <a:spcPct val="100000"/>
              </a:lnSpc>
              <a:buClr>
                <a:schemeClr val="accent5">
                  <a:lumMod val="40000"/>
                  <a:lumOff val="60000"/>
                </a:schemeClr>
              </a:buClr>
              <a:buSzPct val="70000"/>
            </a:pP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var</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lastProjectFirstUser = contextFirst.Projects</a:t>
            </a:r>
          </a:p>
          <a:p>
            <a:pPr eaLnBrk="0" hangingPunct="0">
              <a:lnSpc>
                <a:spcPct val="10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OrderByDescending(p</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=&gt; p.ProjectID).</a:t>
            </a: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First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a:p>
            <a:pPr eaLnBrk="0" hangingPunct="0">
              <a:lnSpc>
                <a:spcPct val="10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lastProjectFirstUser.Name = "Changed by the First User";</a:t>
            </a:r>
          </a:p>
          <a:p>
            <a:pPr eaLnBrk="0" hangingPunct="0">
              <a:lnSpc>
                <a:spcPct val="100000"/>
              </a:lnSpc>
              <a:buClr>
                <a:schemeClr val="accent5">
                  <a:lumMod val="40000"/>
                  <a:lumOff val="60000"/>
                </a:schemeClr>
              </a:buClr>
              <a:buSzPct val="70000"/>
            </a:pPr>
            <a:endPar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a:p>
            <a:pPr eaLnBrk="0" hangingPunct="0">
              <a:lnSpc>
                <a:spcPct val="10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The second user changes the same record</a:t>
            </a:r>
          </a:p>
          <a:p>
            <a:pPr eaLnBrk="0" hangingPunct="0">
              <a:lnSpc>
                <a:spcPct val="100000"/>
              </a:lnSpc>
              <a:buClr>
                <a:schemeClr val="accent5">
                  <a:lumMod val="40000"/>
                  <a:lumOff val="60000"/>
                </a:schemeClr>
              </a:buClr>
              <a:buSzPct val="70000"/>
            </a:pP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var</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contextSecondUser = </a:t>
            </a: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new</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SoftUniEntities</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a:p>
            <a:pPr eaLnBrk="0" hangingPunct="0">
              <a:lnSpc>
                <a:spcPct val="100000"/>
              </a:lnSpc>
              <a:buClr>
                <a:schemeClr val="accent5">
                  <a:lumMod val="40000"/>
                  <a:lumOff val="60000"/>
                </a:schemeClr>
              </a:buClr>
              <a:buSzPct val="70000"/>
            </a:pP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var</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lastProjectSecond = contextSecondUser.Projects</a:t>
            </a:r>
          </a:p>
          <a:p>
            <a:pPr eaLnBrk="0" hangingPunct="0">
              <a:lnSpc>
                <a:spcPct val="10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OrderByDescending</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 =&gt; p.ProjectID).</a:t>
            </a: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First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a:p>
            <a:pPr eaLnBrk="0" hangingPunct="0">
              <a:lnSpc>
                <a:spcPct val="10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lastProjectSecond.Name = "Changed by the Second User";</a:t>
            </a:r>
          </a:p>
          <a:p>
            <a:pPr eaLnBrk="0" hangingPunct="0">
              <a:lnSpc>
                <a:spcPct val="100000"/>
              </a:lnSpc>
              <a:buClr>
                <a:schemeClr val="accent5">
                  <a:lumMod val="40000"/>
                  <a:lumOff val="60000"/>
                </a:schemeClr>
              </a:buClr>
              <a:buSzPct val="70000"/>
            </a:pPr>
            <a:endPar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a:p>
            <a:pPr eaLnBrk="0" hangingPunct="0">
              <a:lnSpc>
                <a:spcPct val="10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Conflicting changes: last wins</a:t>
            </a:r>
          </a:p>
          <a:p>
            <a:pPr eaLnBrk="0" hangingPunct="0">
              <a:lnSpc>
                <a:spcPct val="10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contextFirst.SaveChanges();</a:t>
            </a:r>
          </a:p>
          <a:p>
            <a:pPr eaLnBrk="0" hangingPunct="0">
              <a:lnSpc>
                <a:spcPct val="10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contextSecondUser.SaveChanges();</a:t>
            </a:r>
            <a:endParaRPr lang="bg-BG"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7" name="AutoShape 7"/>
          <p:cNvSpPr>
            <a:spLocks noChangeArrowheads="1"/>
          </p:cNvSpPr>
          <p:nvPr/>
        </p:nvSpPr>
        <p:spPr bwMode="auto">
          <a:xfrm>
            <a:off x="7237412" y="5087203"/>
            <a:ext cx="3505200" cy="1419602"/>
          </a:xfrm>
          <a:prstGeom prst="wedgeRoundRectCallout">
            <a:avLst>
              <a:gd name="adj1" fmla="val -73709"/>
              <a:gd name="adj2" fmla="val 22582"/>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600" b="1" noProof="1">
                <a:solidFill>
                  <a:schemeClr val="tx1"/>
                </a:solidFill>
                <a:effectLst>
                  <a:outerShdw blurRad="38100" dist="38100" dir="2700000" algn="tl">
                    <a:srgbClr val="000000">
                      <a:alpha val="43137"/>
                    </a:srgbClr>
                  </a:outerShdw>
                </a:effectLst>
                <a:cs typeface="Consolas" pitchFamily="49" charset="0"/>
              </a:rPr>
              <a:t>Last wins: the second user overwrites the first user's changes</a:t>
            </a:r>
          </a:p>
        </p:txBody>
      </p:sp>
    </p:spTree>
    <p:extLst>
      <p:ext uri="{BB962C8B-B14F-4D97-AF65-F5344CB8AC3E}">
        <p14:creationId xmlns:p14="http://schemas.microsoft.com/office/powerpoint/2010/main" val="398563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
          </p:nvPr>
        </p:nvSpPr>
        <p:spPr>
          <a:prstGeom prst="rect">
            <a:avLst/>
          </a:prstGeom>
        </p:spPr>
        <p:txBody>
          <a:bodyPr/>
          <a:lstStyle/>
          <a:p>
            <a:pPr>
              <a:defRPr/>
            </a:pPr>
            <a:fld id="{93FB62AE-EE50-4F95-955B-3019E753332C}" type="slidenum">
              <a:rPr lang="en-US" smtClean="0">
                <a:solidFill>
                  <a:schemeClr val="tx1">
                    <a:lumMod val="20000"/>
                    <a:lumOff val="80000"/>
                  </a:schemeClr>
                </a:solidFill>
                <a:latin typeface="+mn-lt"/>
              </a:rPr>
              <a:t>33</a:t>
            </a:fld>
            <a:endParaRPr lang="en-US" dirty="0">
              <a:solidFill>
                <a:schemeClr val="tx1">
                  <a:lumMod val="20000"/>
                  <a:lumOff val="80000"/>
                </a:schemeClr>
              </a:solidFill>
              <a:latin typeface="+mn-lt"/>
            </a:endParaRPr>
          </a:p>
        </p:txBody>
      </p:sp>
      <p:sp>
        <p:nvSpPr>
          <p:cNvPr id="2" name="Title 1"/>
          <p:cNvSpPr>
            <a:spLocks noGrp="1"/>
          </p:cNvSpPr>
          <p:nvPr>
            <p:ph type="title"/>
          </p:nvPr>
        </p:nvSpPr>
        <p:spPr/>
        <p:txBody>
          <a:bodyPr>
            <a:normAutofit/>
          </a:bodyPr>
          <a:lstStyle/>
          <a:p>
            <a:r>
              <a:rPr lang="en-US" dirty="0"/>
              <a:t>First Wins – Example</a:t>
            </a:r>
          </a:p>
        </p:txBody>
      </p:sp>
      <p:sp>
        <p:nvSpPr>
          <p:cNvPr id="5" name="Rectangle 4"/>
          <p:cNvSpPr>
            <a:spLocks noChangeArrowheads="1"/>
          </p:cNvSpPr>
          <p:nvPr/>
        </p:nvSpPr>
        <p:spPr bwMode="auto">
          <a:xfrm>
            <a:off x="760412" y="1143000"/>
            <a:ext cx="10668000" cy="52629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buClr>
                <a:schemeClr val="accent5">
                  <a:lumMod val="40000"/>
                  <a:lumOff val="60000"/>
                </a:schemeClr>
              </a:buClr>
              <a:buSzPct val="70000"/>
            </a:pP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var</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contextFirst = </a:t>
            </a: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new</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SoftUniEntities</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a:p>
            <a:pPr eaLnBrk="0" hangingPunct="0">
              <a:lnSpc>
                <a:spcPct val="100000"/>
              </a:lnSpc>
              <a:buClr>
                <a:schemeClr val="accent5">
                  <a:lumMod val="40000"/>
                  <a:lumOff val="60000"/>
                </a:schemeClr>
              </a:buClr>
              <a:buSzPct val="70000"/>
            </a:pP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var</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lastTownFirstUser = contextFirst</a:t>
            </a:r>
          </a:p>
          <a:p>
            <a:pPr eaLnBrk="0" hangingPunct="0">
              <a:lnSpc>
                <a:spcPct val="10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.Towns.</a:t>
            </a: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OrderByDescending</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a:p>
            <a:pPr eaLnBrk="0" hangingPunct="0">
              <a:lnSpc>
                <a:spcPct val="10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t =&gt; t.TownID).</a:t>
            </a: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First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a:p>
            <a:pPr eaLnBrk="0" hangingPunct="0">
              <a:lnSpc>
                <a:spcPct val="10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lastTownFirstUser.Name = "First User";</a:t>
            </a:r>
          </a:p>
          <a:p>
            <a:pPr eaLnBrk="0" hangingPunct="0">
              <a:lnSpc>
                <a:spcPct val="100000"/>
              </a:lnSpc>
              <a:buClr>
                <a:schemeClr val="accent5">
                  <a:lumMod val="40000"/>
                  <a:lumOff val="60000"/>
                </a:schemeClr>
              </a:buClr>
              <a:buSzPct val="70000"/>
            </a:pPr>
            <a:endPar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a:p>
            <a:pPr eaLnBrk="0" hangingPunct="0">
              <a:lnSpc>
                <a:spcPct val="100000"/>
              </a:lnSpc>
              <a:buClr>
                <a:schemeClr val="accent5">
                  <a:lumMod val="40000"/>
                  <a:lumOff val="60000"/>
                </a:schemeClr>
              </a:buClr>
              <a:buSzPct val="70000"/>
            </a:pP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var</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contextSecondUser = </a:t>
            </a: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new</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SoftUniEntities</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a:p>
            <a:pPr eaLnBrk="0" hangingPunct="0">
              <a:lnSpc>
                <a:spcPct val="100000"/>
              </a:lnSpc>
              <a:buClr>
                <a:schemeClr val="accent5">
                  <a:lumMod val="40000"/>
                  <a:lumOff val="60000"/>
                </a:schemeClr>
              </a:buClr>
              <a:buSzPct val="70000"/>
            </a:pP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var</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lastTownSecondUser = contextSecondUser.Towns</a:t>
            </a:r>
          </a:p>
          <a:p>
            <a:pPr eaLnBrk="0" hangingPunct="0">
              <a:lnSpc>
                <a:spcPct val="10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OrderByDescending</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 =&gt; t.TownID).</a:t>
            </a:r>
            <a:r>
              <a:rPr lang="en-US" b="1" noProof="1">
                <a:solidFill>
                  <a:srgbClr val="F3BE6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First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a:p>
            <a:pPr eaLnBrk="0" hangingPunct="0">
              <a:lnSpc>
                <a:spcPct val="10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lastTownSecondUser.Name = "Second User";</a:t>
            </a:r>
          </a:p>
          <a:p>
            <a:pPr eaLnBrk="0" hangingPunct="0">
              <a:lnSpc>
                <a:spcPct val="100000"/>
              </a:lnSpc>
              <a:buClr>
                <a:schemeClr val="accent5">
                  <a:lumMod val="40000"/>
                  <a:lumOff val="60000"/>
                </a:schemeClr>
              </a:buClr>
              <a:buSzPct val="70000"/>
            </a:pPr>
            <a:endPar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a:p>
            <a:pPr eaLnBrk="0" hangingPunct="0">
              <a:lnSpc>
                <a:spcPct val="10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contextFirst.SaveChanges();</a:t>
            </a:r>
          </a:p>
          <a:p>
            <a:pPr eaLnBrk="0" hangingPunct="0">
              <a:lnSpc>
                <a:spcPct val="100000"/>
              </a:lnSpc>
              <a:buClr>
                <a:schemeClr val="accent5">
                  <a:lumMod val="40000"/>
                  <a:lumOff val="60000"/>
                </a:schemeClr>
              </a:buClr>
              <a:buSzPct val="70000"/>
            </a:pPr>
            <a:endPar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a:p>
            <a:pPr eaLnBrk="0" hangingPunct="0">
              <a:lnSpc>
                <a:spcPct val="10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contextSecondUser.SaveChanges();</a:t>
            </a:r>
            <a:endParaRPr lang="bg-BG" b="1" noProof="1">
              <a:solidFill>
                <a:schemeClr val="tx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7" name="AutoShape 7"/>
          <p:cNvSpPr>
            <a:spLocks noChangeArrowheads="1"/>
          </p:cNvSpPr>
          <p:nvPr/>
        </p:nvSpPr>
        <p:spPr bwMode="auto">
          <a:xfrm>
            <a:off x="6551612" y="4953000"/>
            <a:ext cx="5014800" cy="1020405"/>
          </a:xfrm>
          <a:prstGeom prst="wedgeRoundRectCallout">
            <a:avLst>
              <a:gd name="adj1" fmla="val -59657"/>
              <a:gd name="adj2" fmla="val 47994"/>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600" b="1" noProof="1">
                <a:solidFill>
                  <a:schemeClr val="tx1"/>
                </a:solidFill>
                <a:effectLst>
                  <a:outerShdw blurRad="38100" dist="38100" dir="2700000" algn="tl">
                    <a:srgbClr val="000000">
                      <a:alpha val="43137"/>
                    </a:srgbClr>
                  </a:outerShdw>
                </a:effectLst>
                <a:cs typeface="Consolas" pitchFamily="49" charset="0"/>
              </a:rPr>
              <a:t>First wins: the second user gets DbUpdateConcurrencyException</a:t>
            </a:r>
          </a:p>
        </p:txBody>
      </p:sp>
      <p:pic>
        <p:nvPicPr>
          <p:cNvPr id="8" name="Picture 7"/>
          <p:cNvPicPr>
            <a:picLocks noChangeAspect="1"/>
          </p:cNvPicPr>
          <p:nvPr/>
        </p:nvPicPr>
        <p:blipFill rotWithShape="1">
          <a:blip r:embed="rId2"/>
          <a:srcRect b="41788"/>
          <a:stretch/>
        </p:blipFill>
        <p:spPr>
          <a:xfrm>
            <a:off x="7618412" y="1752600"/>
            <a:ext cx="3610576" cy="1389054"/>
          </a:xfrm>
          <a:prstGeom prst="rect">
            <a:avLst/>
          </a:prstGeom>
        </p:spPr>
      </p:pic>
    </p:spTree>
    <p:extLst>
      <p:ext uri="{BB962C8B-B14F-4D97-AF65-F5344CB8AC3E}">
        <p14:creationId xmlns:p14="http://schemas.microsoft.com/office/powerpoint/2010/main" val="155659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34</a:t>
            </a:fld>
            <a:endParaRPr lang="en-US" dirty="0"/>
          </a:p>
        </p:txBody>
      </p:sp>
      <p:sp>
        <p:nvSpPr>
          <p:cNvPr id="5" name="Title 1"/>
          <p:cNvSpPr txBox="1">
            <a:spLocks/>
          </p:cNvSpPr>
          <p:nvPr/>
        </p:nvSpPr>
        <p:spPr>
          <a:xfrm>
            <a:off x="912812" y="2667000"/>
            <a:ext cx="10425000" cy="129540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pPr algn="ctr">
              <a:lnSpc>
                <a:spcPts val="4000"/>
              </a:lnSpc>
            </a:pPr>
            <a:r>
              <a:rPr lang="en-US" sz="5400" dirty="0"/>
              <a:t>Cascade deletions</a:t>
            </a:r>
          </a:p>
        </p:txBody>
      </p:sp>
    </p:spTree>
    <p:extLst>
      <p:ext uri="{BB962C8B-B14F-4D97-AF65-F5344CB8AC3E}">
        <p14:creationId xmlns:p14="http://schemas.microsoft.com/office/powerpoint/2010/main" val="260644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35</a:t>
            </a:fld>
            <a:endParaRPr lang="en-US" dirty="0"/>
          </a:p>
        </p:txBody>
      </p:sp>
      <p:sp>
        <p:nvSpPr>
          <p:cNvPr id="3" name="Content Placeholder 2"/>
          <p:cNvSpPr>
            <a:spLocks noGrp="1"/>
          </p:cNvSpPr>
          <p:nvPr>
            <p:ph idx="1"/>
          </p:nvPr>
        </p:nvSpPr>
        <p:spPr/>
        <p:txBody>
          <a:bodyPr/>
          <a:lstStyle/>
          <a:p>
            <a:r>
              <a:rPr lang="en-US" dirty="0">
                <a:solidFill>
                  <a:srgbClr val="F3BE60"/>
                </a:solidFill>
              </a:rPr>
              <a:t>Required</a:t>
            </a:r>
            <a:r>
              <a:rPr lang="en-US" dirty="0"/>
              <a:t> </a:t>
            </a:r>
            <a:r>
              <a:rPr lang="en-US" dirty="0">
                <a:solidFill>
                  <a:srgbClr val="F3BE60"/>
                </a:solidFill>
              </a:rPr>
              <a:t>FK</a:t>
            </a:r>
            <a:r>
              <a:rPr lang="en-US" dirty="0"/>
              <a:t> with </a:t>
            </a:r>
            <a:r>
              <a:rPr lang="en-US" dirty="0">
                <a:solidFill>
                  <a:srgbClr val="F3BE60"/>
                </a:solidFill>
              </a:rPr>
              <a:t>cascade</a:t>
            </a:r>
            <a:r>
              <a:rPr lang="en-US" dirty="0"/>
              <a:t> </a:t>
            </a:r>
            <a:r>
              <a:rPr lang="en-US" dirty="0">
                <a:solidFill>
                  <a:srgbClr val="F3BE60"/>
                </a:solidFill>
              </a:rPr>
              <a:t>delete</a:t>
            </a:r>
            <a:r>
              <a:rPr lang="en-US" dirty="0"/>
              <a:t> set to </a:t>
            </a:r>
            <a:r>
              <a:rPr lang="en-US" dirty="0">
                <a:solidFill>
                  <a:srgbClr val="F3BE60"/>
                </a:solidFill>
              </a:rPr>
              <a:t>true</a:t>
            </a:r>
            <a:r>
              <a:rPr lang="en-US" dirty="0"/>
              <a:t>, </a:t>
            </a:r>
            <a:r>
              <a:rPr lang="en-US" dirty="0">
                <a:solidFill>
                  <a:srgbClr val="F3BE60"/>
                </a:solidFill>
              </a:rPr>
              <a:t>deletes</a:t>
            </a:r>
            <a:r>
              <a:rPr lang="en-US" dirty="0"/>
              <a:t> </a:t>
            </a:r>
            <a:r>
              <a:rPr lang="en-US" dirty="0">
                <a:solidFill>
                  <a:srgbClr val="F3BE60"/>
                </a:solidFill>
              </a:rPr>
              <a:t>everything</a:t>
            </a:r>
            <a:r>
              <a:rPr lang="en-US" dirty="0"/>
              <a:t> related to the deleted property</a:t>
            </a:r>
          </a:p>
          <a:p>
            <a:r>
              <a:rPr lang="en-US" dirty="0">
                <a:solidFill>
                  <a:srgbClr val="F3BE60"/>
                </a:solidFill>
              </a:rPr>
              <a:t>Required</a:t>
            </a:r>
            <a:r>
              <a:rPr lang="en-US" dirty="0"/>
              <a:t> </a:t>
            </a:r>
            <a:r>
              <a:rPr lang="en-US" dirty="0">
                <a:solidFill>
                  <a:srgbClr val="F3BE60"/>
                </a:solidFill>
              </a:rPr>
              <a:t>FK</a:t>
            </a:r>
            <a:r>
              <a:rPr lang="en-US" dirty="0"/>
              <a:t> with </a:t>
            </a:r>
            <a:r>
              <a:rPr lang="en-US" dirty="0">
                <a:solidFill>
                  <a:srgbClr val="F3BE60"/>
                </a:solidFill>
              </a:rPr>
              <a:t>cascade</a:t>
            </a:r>
            <a:r>
              <a:rPr lang="en-US" dirty="0"/>
              <a:t> </a:t>
            </a:r>
            <a:r>
              <a:rPr lang="en-US" dirty="0">
                <a:solidFill>
                  <a:srgbClr val="F3BE60"/>
                </a:solidFill>
              </a:rPr>
              <a:t>delete</a:t>
            </a:r>
            <a:r>
              <a:rPr lang="en-US" dirty="0"/>
              <a:t> set to </a:t>
            </a:r>
            <a:r>
              <a:rPr lang="en-US" dirty="0">
                <a:solidFill>
                  <a:srgbClr val="F3BE60"/>
                </a:solidFill>
              </a:rPr>
              <a:t>false</a:t>
            </a:r>
            <a:r>
              <a:rPr lang="en-US" dirty="0"/>
              <a:t>, </a:t>
            </a:r>
            <a:r>
              <a:rPr lang="en-US" dirty="0">
                <a:solidFill>
                  <a:srgbClr val="F3BE60"/>
                </a:solidFill>
              </a:rPr>
              <a:t>throws</a:t>
            </a:r>
            <a:r>
              <a:rPr lang="en-US" dirty="0"/>
              <a:t> </a:t>
            </a:r>
            <a:r>
              <a:rPr lang="en-US" dirty="0">
                <a:solidFill>
                  <a:srgbClr val="F3BE60"/>
                </a:solidFill>
              </a:rPr>
              <a:t>exception</a:t>
            </a:r>
            <a:r>
              <a:rPr lang="en-US" dirty="0"/>
              <a:t> (it cannot leave the navigational property with no value) </a:t>
            </a:r>
          </a:p>
          <a:p>
            <a:r>
              <a:rPr lang="en-US" dirty="0">
                <a:solidFill>
                  <a:srgbClr val="F3BE60"/>
                </a:solidFill>
              </a:rPr>
              <a:t>Optional</a:t>
            </a:r>
            <a:r>
              <a:rPr lang="en-US" dirty="0"/>
              <a:t> </a:t>
            </a:r>
            <a:r>
              <a:rPr lang="en-US" dirty="0">
                <a:solidFill>
                  <a:srgbClr val="F3BE60"/>
                </a:solidFill>
              </a:rPr>
              <a:t>FK</a:t>
            </a:r>
            <a:r>
              <a:rPr lang="en-US" dirty="0"/>
              <a:t> with </a:t>
            </a:r>
            <a:r>
              <a:rPr lang="en-US" dirty="0">
                <a:solidFill>
                  <a:srgbClr val="F3BE60"/>
                </a:solidFill>
              </a:rPr>
              <a:t>cascade</a:t>
            </a:r>
            <a:r>
              <a:rPr lang="en-US" dirty="0"/>
              <a:t> </a:t>
            </a:r>
            <a:r>
              <a:rPr lang="en-US" dirty="0">
                <a:solidFill>
                  <a:srgbClr val="F3BE60"/>
                </a:solidFill>
              </a:rPr>
              <a:t>delete</a:t>
            </a:r>
            <a:r>
              <a:rPr lang="en-US" dirty="0"/>
              <a:t> set to </a:t>
            </a:r>
            <a:r>
              <a:rPr lang="en-US" dirty="0">
                <a:solidFill>
                  <a:srgbClr val="F3BE60"/>
                </a:solidFill>
              </a:rPr>
              <a:t>true</a:t>
            </a:r>
            <a:r>
              <a:rPr lang="en-US" dirty="0"/>
              <a:t>, </a:t>
            </a:r>
            <a:r>
              <a:rPr lang="en-US" dirty="0">
                <a:solidFill>
                  <a:srgbClr val="F3BE60"/>
                </a:solidFill>
              </a:rPr>
              <a:t>deletes</a:t>
            </a:r>
            <a:r>
              <a:rPr lang="en-US" dirty="0"/>
              <a:t> </a:t>
            </a:r>
            <a:r>
              <a:rPr lang="en-US" dirty="0">
                <a:solidFill>
                  <a:srgbClr val="F3BE60"/>
                </a:solidFill>
              </a:rPr>
              <a:t>everything</a:t>
            </a:r>
            <a:r>
              <a:rPr lang="en-US" dirty="0"/>
              <a:t> related to the deleted property.</a:t>
            </a:r>
          </a:p>
          <a:p>
            <a:r>
              <a:rPr lang="en-US" dirty="0">
                <a:solidFill>
                  <a:srgbClr val="F3BE60"/>
                </a:solidFill>
              </a:rPr>
              <a:t>Optional</a:t>
            </a:r>
            <a:r>
              <a:rPr lang="en-US" dirty="0"/>
              <a:t> </a:t>
            </a:r>
            <a:r>
              <a:rPr lang="en-US" dirty="0">
                <a:solidFill>
                  <a:srgbClr val="F3BE60"/>
                </a:solidFill>
              </a:rPr>
              <a:t>FK</a:t>
            </a:r>
            <a:r>
              <a:rPr lang="en-US" dirty="0"/>
              <a:t> with </a:t>
            </a:r>
            <a:r>
              <a:rPr lang="en-US" dirty="0">
                <a:solidFill>
                  <a:srgbClr val="F3BE60"/>
                </a:solidFill>
              </a:rPr>
              <a:t>cascade</a:t>
            </a:r>
            <a:r>
              <a:rPr lang="en-US" dirty="0"/>
              <a:t> </a:t>
            </a:r>
            <a:r>
              <a:rPr lang="en-US" dirty="0">
                <a:solidFill>
                  <a:srgbClr val="F3BE60"/>
                </a:solidFill>
              </a:rPr>
              <a:t>delete</a:t>
            </a:r>
            <a:r>
              <a:rPr lang="en-US" dirty="0"/>
              <a:t> set to </a:t>
            </a:r>
            <a:r>
              <a:rPr lang="en-US" dirty="0">
                <a:solidFill>
                  <a:srgbClr val="F3BE60"/>
                </a:solidFill>
              </a:rPr>
              <a:t>false</a:t>
            </a:r>
            <a:r>
              <a:rPr lang="en-US" dirty="0"/>
              <a:t>, </a:t>
            </a:r>
            <a:r>
              <a:rPr lang="en-US" dirty="0">
                <a:solidFill>
                  <a:srgbClr val="F3BE60"/>
                </a:solidFill>
              </a:rPr>
              <a:t>sets</a:t>
            </a:r>
            <a:r>
              <a:rPr lang="en-US" dirty="0"/>
              <a:t> the value of the </a:t>
            </a:r>
            <a:r>
              <a:rPr lang="en-US" dirty="0">
                <a:solidFill>
                  <a:srgbClr val="F3BE60"/>
                </a:solidFill>
              </a:rPr>
              <a:t>FK</a:t>
            </a:r>
            <a:r>
              <a:rPr lang="en-US" dirty="0"/>
              <a:t> </a:t>
            </a:r>
            <a:r>
              <a:rPr lang="en-US" dirty="0">
                <a:solidFill>
                  <a:srgbClr val="F3BE60"/>
                </a:solidFill>
              </a:rPr>
              <a:t>to</a:t>
            </a:r>
            <a:r>
              <a:rPr lang="en-US" dirty="0"/>
              <a:t> </a:t>
            </a:r>
            <a:r>
              <a:rPr lang="en-US" dirty="0">
                <a:solidFill>
                  <a:srgbClr val="F3BE60"/>
                </a:solidFill>
              </a:rPr>
              <a:t>NULL</a:t>
            </a:r>
          </a:p>
        </p:txBody>
      </p:sp>
      <p:sp>
        <p:nvSpPr>
          <p:cNvPr id="4" name="Title 3"/>
          <p:cNvSpPr>
            <a:spLocks noGrp="1"/>
          </p:cNvSpPr>
          <p:nvPr>
            <p:ph type="title"/>
          </p:nvPr>
        </p:nvSpPr>
        <p:spPr/>
        <p:txBody>
          <a:bodyPr/>
          <a:lstStyle/>
          <a:p>
            <a:r>
              <a:rPr lang="en-US" dirty="0"/>
              <a:t>Cascade delete scenarios </a:t>
            </a:r>
          </a:p>
        </p:txBody>
      </p:sp>
    </p:spTree>
    <p:extLst>
      <p:ext uri="{BB962C8B-B14F-4D97-AF65-F5344CB8AC3E}">
        <p14:creationId xmlns:p14="http://schemas.microsoft.com/office/powerpoint/2010/main" val="3826500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36</a:t>
            </a:fld>
            <a:endParaRPr lang="en-US" dirty="0"/>
          </a:p>
        </p:txBody>
      </p:sp>
      <p:sp>
        <p:nvSpPr>
          <p:cNvPr id="3" name="Content Placeholder 2"/>
          <p:cNvSpPr>
            <a:spLocks noGrp="1"/>
          </p:cNvSpPr>
          <p:nvPr>
            <p:ph idx="1"/>
          </p:nvPr>
        </p:nvSpPr>
        <p:spPr/>
        <p:txBody>
          <a:bodyPr/>
          <a:lstStyle/>
          <a:p>
            <a:r>
              <a:rPr lang="en-US" dirty="0"/>
              <a:t>Two solutions with </a:t>
            </a:r>
            <a:r>
              <a:rPr lang="en-US" dirty="0">
                <a:solidFill>
                  <a:schemeClr val="tx2">
                    <a:lumMod val="75000"/>
                  </a:schemeClr>
                </a:solidFill>
              </a:rPr>
              <a:t>Fluent API</a:t>
            </a:r>
            <a:r>
              <a:rPr lang="en-US" dirty="0"/>
              <a:t>:</a:t>
            </a:r>
          </a:p>
          <a:p>
            <a:pPr lvl="1"/>
            <a:r>
              <a:rPr lang="en-US" dirty="0"/>
              <a:t>Remove default cascade delete convention globally</a:t>
            </a:r>
          </a:p>
          <a:p>
            <a:pPr lvl="1"/>
            <a:endParaRPr lang="en-US" dirty="0"/>
          </a:p>
          <a:p>
            <a:pPr lvl="1"/>
            <a:endParaRPr lang="en-US" dirty="0"/>
          </a:p>
          <a:p>
            <a:pPr lvl="1"/>
            <a:r>
              <a:rPr lang="en-US" dirty="0"/>
              <a:t>Manually configure the relation</a:t>
            </a:r>
          </a:p>
        </p:txBody>
      </p:sp>
      <p:sp>
        <p:nvSpPr>
          <p:cNvPr id="4" name="Title 3"/>
          <p:cNvSpPr>
            <a:spLocks noGrp="1"/>
          </p:cNvSpPr>
          <p:nvPr>
            <p:ph type="title"/>
          </p:nvPr>
        </p:nvSpPr>
        <p:spPr/>
        <p:txBody>
          <a:bodyPr>
            <a:normAutofit fontScale="90000"/>
          </a:bodyPr>
          <a:lstStyle/>
          <a:p>
            <a:r>
              <a:rPr lang="en-US" dirty="0"/>
              <a:t>Solving Cascade Delete Issue with Fluent API</a:t>
            </a:r>
          </a:p>
        </p:txBody>
      </p:sp>
      <p:sp>
        <p:nvSpPr>
          <p:cNvPr id="6" name="Text Placeholder 5"/>
          <p:cNvSpPr txBox="1">
            <a:spLocks/>
          </p:cNvSpPr>
          <p:nvPr/>
        </p:nvSpPr>
        <p:spPr>
          <a:xfrm>
            <a:off x="989012" y="2761207"/>
            <a:ext cx="99822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modelBuilder.Conventions</a:t>
            </a:r>
          </a:p>
          <a:p>
            <a:pPr eaLnBrk="0" hangingPunct="0">
              <a:buClr>
                <a:schemeClr val="accent5">
                  <a:lumMod val="40000"/>
                  <a:lumOff val="60000"/>
                </a:schemeClr>
              </a:buClr>
              <a:buSzPct val="70000"/>
            </a:pPr>
            <a:r>
              <a:rPr lang="en-US" sz="2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.Remove&lt;OneToManyCascadeDeleteConvention&gt;();</a:t>
            </a:r>
          </a:p>
        </p:txBody>
      </p:sp>
      <p:sp>
        <p:nvSpPr>
          <p:cNvPr id="8" name="Text Placeholder 5"/>
          <p:cNvSpPr txBox="1">
            <a:spLocks/>
          </p:cNvSpPr>
          <p:nvPr/>
        </p:nvSpPr>
        <p:spPr>
          <a:xfrm>
            <a:off x="951913" y="4748801"/>
            <a:ext cx="99822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modelBuilder.Entity&lt;User&gt;()</a:t>
            </a:r>
          </a:p>
          <a:p>
            <a:pPr eaLnBrk="0" hangingPunct="0">
              <a:buClr>
                <a:schemeClr val="accent5">
                  <a:lumMod val="40000"/>
                  <a:lumOff val="60000"/>
                </a:schemeClr>
              </a:buClr>
              <a:buSzPct val="70000"/>
            </a:pPr>
            <a:r>
              <a:rPr lang="en-US" sz="2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.HasMany(u =&gt; u.Answers)</a:t>
            </a:r>
          </a:p>
          <a:p>
            <a:pPr eaLnBrk="0" hangingPunct="0">
              <a:buClr>
                <a:schemeClr val="accent5">
                  <a:lumMod val="40000"/>
                  <a:lumOff val="60000"/>
                </a:schemeClr>
              </a:buClr>
              <a:buSzPct val="70000"/>
            </a:pPr>
            <a:r>
              <a:rPr lang="en-US" sz="2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.WithRequired(a =&gt; a.User)</a:t>
            </a:r>
          </a:p>
          <a:p>
            <a:pPr eaLnBrk="0" hangingPunct="0">
              <a:buClr>
                <a:schemeClr val="accent5">
                  <a:lumMod val="40000"/>
                  <a:lumOff val="60000"/>
                </a:schemeClr>
              </a:buClr>
              <a:buSzPct val="70000"/>
            </a:pPr>
            <a:r>
              <a:rPr lang="en-US" sz="2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.WillCascadeOnDelete(false);</a:t>
            </a:r>
          </a:p>
        </p:txBody>
      </p:sp>
    </p:spTree>
    <p:extLst>
      <p:ext uri="{BB962C8B-B14F-4D97-AF65-F5344CB8AC3E}">
        <p14:creationId xmlns:p14="http://schemas.microsoft.com/office/powerpoint/2010/main" val="3937170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Advanced Querying in Entity Framework</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4" name="Picture 13">
            <a:hlinkClick r:id="rId4"/>
          </p:cNvPr>
          <p:cNvPicPr>
            <a:picLocks noChangeAspect="1"/>
          </p:cNvPicPr>
          <p:nvPr/>
        </p:nvPicPr>
        <p:blipFill>
          <a:blip r:embed="rId5"/>
          <a:stretch>
            <a:fillRect/>
          </a:stretch>
        </p:blipFill>
        <p:spPr>
          <a:xfrm>
            <a:off x="9980612" y="2709376"/>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3115840" y="1255208"/>
            <a:ext cx="1752140" cy="804013"/>
          </a:xfrm>
          <a:prstGeom prst="roundRect">
            <a:avLst>
              <a:gd name="adj" fmla="val 3159"/>
            </a:avLst>
          </a:prstGeom>
        </p:spPr>
      </p:pic>
      <p:pic>
        <p:nvPicPr>
          <p:cNvPr id="17" name="Picture 16">
            <a:hlinkClick r:id="rId8"/>
          </p:cNvPr>
          <p:cNvPicPr>
            <a:picLocks noChangeAspect="1"/>
          </p:cNvPicPr>
          <p:nvPr/>
        </p:nvPicPr>
        <p:blipFill>
          <a:blip r:embed="rId9"/>
          <a:stretch>
            <a:fillRect/>
          </a:stretch>
        </p:blipFill>
        <p:spPr>
          <a:xfrm>
            <a:off x="5468146" y="1255208"/>
            <a:ext cx="2040956" cy="804013"/>
          </a:xfrm>
          <a:prstGeom prst="roundRect">
            <a:avLst>
              <a:gd name="adj" fmla="val 3159"/>
            </a:avLst>
          </a:prstGeom>
        </p:spPr>
      </p:pic>
      <p:pic>
        <p:nvPicPr>
          <p:cNvPr id="19" name="Picture 18">
            <a:hlinkClick r:id="rId10"/>
          </p:cNvPr>
          <p:cNvPicPr>
            <a:picLocks noChangeAspect="1"/>
          </p:cNvPicPr>
          <p:nvPr/>
        </p:nvPicPr>
        <p:blipFill>
          <a:blip r:embed="rId11"/>
          <a:stretch>
            <a:fillRect/>
          </a:stretch>
        </p:blipFill>
        <p:spPr>
          <a:xfrm>
            <a:off x="512764" y="1255208"/>
            <a:ext cx="2093874" cy="804013"/>
          </a:xfrm>
          <a:prstGeom prst="roundRect">
            <a:avLst>
              <a:gd name="adj" fmla="val 3159"/>
            </a:avLst>
          </a:prstGeom>
        </p:spPr>
      </p:pic>
      <p:pic>
        <p:nvPicPr>
          <p:cNvPr id="20" name="Picture 19">
            <a:hlinkClick r:id="rId12"/>
          </p:cNvPr>
          <p:cNvPicPr>
            <a:picLocks noChangeAspect="1"/>
          </p:cNvPicPr>
          <p:nvPr/>
        </p:nvPicPr>
        <p:blipFill>
          <a:blip r:embed="rId13"/>
          <a:stretch>
            <a:fillRect/>
          </a:stretch>
        </p:blipFill>
        <p:spPr>
          <a:xfrm>
            <a:off x="512764" y="5373443"/>
            <a:ext cx="3352800" cy="849557"/>
          </a:xfrm>
          <a:prstGeom prst="roundRect">
            <a:avLst>
              <a:gd name="adj" fmla="val 3159"/>
            </a:avLst>
          </a:prstGeom>
        </p:spPr>
      </p:pic>
      <p:pic>
        <p:nvPicPr>
          <p:cNvPr id="22" name="Picture 21">
            <a:hlinkClick r:id="rId14"/>
          </p:cNvPr>
          <p:cNvPicPr>
            <a:picLocks noChangeAspect="1"/>
          </p:cNvPicPr>
          <p:nvPr/>
        </p:nvPicPr>
        <p:blipFill>
          <a:blip r:embed="rId15"/>
          <a:stretch>
            <a:fillRect/>
          </a:stretch>
        </p:blipFill>
        <p:spPr>
          <a:xfrm>
            <a:off x="4358563" y="5373443"/>
            <a:ext cx="2753589" cy="849556"/>
          </a:xfrm>
          <a:prstGeom prst="roundRect">
            <a:avLst>
              <a:gd name="adj" fmla="val 2953"/>
            </a:avLst>
          </a:prstGeom>
        </p:spPr>
      </p:pic>
      <p:pic>
        <p:nvPicPr>
          <p:cNvPr id="23" name="Picture 22">
            <a:hlinkClick r:id="rId16"/>
          </p:cNvPr>
          <p:cNvPicPr>
            <a:picLocks noChangeAspect="1"/>
          </p:cNvPicPr>
          <p:nvPr/>
        </p:nvPicPr>
        <p:blipFill>
          <a:blip r:embed="rId17"/>
          <a:stretch>
            <a:fillRect/>
          </a:stretch>
        </p:blipFill>
        <p:spPr>
          <a:xfrm>
            <a:off x="7633728" y="5373443"/>
            <a:ext cx="4073042" cy="849556"/>
          </a:xfrm>
          <a:prstGeom prst="roundRect">
            <a:avLst>
              <a:gd name="adj" fmla="val 3159"/>
            </a:avLst>
          </a:prstGeom>
        </p:spPr>
      </p:pic>
      <p:pic>
        <p:nvPicPr>
          <p:cNvPr id="24" name="Picture 23">
            <a:hlinkClick r:id="rId18"/>
          </p:cNvPr>
          <p:cNvPicPr>
            <a:picLocks noChangeAspect="1"/>
          </p:cNvPicPr>
          <p:nvPr/>
        </p:nvPicPr>
        <p:blipFill>
          <a:blip r:embed="rId19"/>
          <a:stretch>
            <a:fillRect/>
          </a:stretch>
        </p:blipFill>
        <p:spPr>
          <a:xfrm>
            <a:off x="8075612" y="1276030"/>
            <a:ext cx="3631158" cy="783191"/>
          </a:xfrm>
          <a:prstGeom prst="roundRect">
            <a:avLst>
              <a:gd name="adj" fmla="val 3159"/>
            </a:avLst>
          </a:prstGeom>
        </p:spPr>
      </p:pic>
      <p:pic>
        <p:nvPicPr>
          <p:cNvPr id="25" name="Picture 24">
            <a:hlinkClick r:id="rId20"/>
          </p:cNvPr>
          <p:cNvPicPr>
            <a:picLocks noChangeAspect="1"/>
          </p:cNvPicPr>
          <p:nvPr/>
        </p:nvPicPr>
        <p:blipFill>
          <a:blip r:embed="rId21"/>
          <a:stretch>
            <a:fillRect/>
          </a:stretch>
        </p:blipFill>
        <p:spPr>
          <a:xfrm>
            <a:off x="5713413" y="4251041"/>
            <a:ext cx="5993358" cy="550371"/>
          </a:xfrm>
          <a:prstGeom prst="roundRect">
            <a:avLst>
              <a:gd name="adj" fmla="val 3159"/>
            </a:avLst>
          </a:prstGeom>
        </p:spPr>
      </p:pic>
      <p:pic>
        <p:nvPicPr>
          <p:cNvPr id="4" name="Picture 3">
            <a:hlinkClick r:id="rId22"/>
          </p:cNvPr>
          <p:cNvPicPr>
            <a:picLocks noChangeAspect="1"/>
          </p:cNvPicPr>
          <p:nvPr/>
        </p:nvPicPr>
        <p:blipFill>
          <a:blip r:embed="rId23"/>
          <a:stretch>
            <a:fillRect/>
          </a:stretch>
        </p:blipFill>
        <p:spPr>
          <a:xfrm>
            <a:off x="3082014" y="2407356"/>
            <a:ext cx="1922519" cy="854925"/>
          </a:xfrm>
          <a:prstGeom prst="roundRect">
            <a:avLst>
              <a:gd name="adj" fmla="val 3159"/>
            </a:avLst>
          </a:prstGeom>
        </p:spPr>
      </p:pic>
    </p:spTree>
    <p:extLst>
      <p:ext uri="{BB962C8B-B14F-4D97-AF65-F5344CB8AC3E}">
        <p14:creationId xmlns:p14="http://schemas.microsoft.com/office/powerpoint/2010/main" val="12495434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38</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title="Software University">
            <a:hlinkClick r:id="rId4" tooltip="Software University"/>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9659438" y="1594686"/>
            <a:ext cx="1834974" cy="1570200"/>
          </a:xfrm>
          <a:prstGeom prst="rect">
            <a:avLst/>
          </a:prstGeom>
          <a:ln w="12700">
            <a:solidFill>
              <a:srgbClr val="55438F">
                <a:alpha val="70000"/>
              </a:srgbClr>
            </a:solidFill>
          </a:ln>
        </p:spPr>
      </p:pic>
      <p:pic>
        <p:nvPicPr>
          <p:cNvPr id="10" name="Picture 9" title="Software University Foundation">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val="0"/>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title="Software University @ Facebook">
            <a:hlinkClick r:id="rId10" tooltip="Software University @ Facebook"/>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title="Software University Videos @ YouTube">
            <a:hlinkClick r:id="rId6" tooltip="Software University YouTube Video Channel"/>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title="Software University - Forum">
            <a:hlinkClick r:id="rId7" tooltip="Software University Discussion Forum"/>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109334" y="5540172"/>
            <a:ext cx="970156" cy="965726"/>
          </a:xfrm>
          <a:prstGeom prst="rect">
            <a:avLst/>
          </a:prstGeom>
        </p:spPr>
      </p:pic>
    </p:spTree>
    <p:extLst>
      <p:ext uri="{BB962C8B-B14F-4D97-AF65-F5344CB8AC3E}">
        <p14:creationId xmlns:p14="http://schemas.microsoft.com/office/powerpoint/2010/main" val="2685583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4</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11500" b="1"/>
              <a:t>#Entity</a:t>
            </a:r>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429722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2057400"/>
            <a:ext cx="8938472" cy="820600"/>
          </a:xfrm>
        </p:spPr>
        <p:txBody>
          <a:bodyPr/>
          <a:lstStyle/>
          <a:p>
            <a:pPr>
              <a:lnSpc>
                <a:spcPts val="5400"/>
              </a:lnSpc>
            </a:pPr>
            <a:r>
              <a:rPr lang="en-US" dirty="0"/>
              <a:t>Executing Native SQL Queries</a:t>
            </a:r>
          </a:p>
        </p:txBody>
      </p:sp>
      <p:sp>
        <p:nvSpPr>
          <p:cNvPr id="3" name="Subtitle 2"/>
          <p:cNvSpPr>
            <a:spLocks noGrp="1"/>
          </p:cNvSpPr>
          <p:nvPr>
            <p:ph type="body" idx="1"/>
          </p:nvPr>
        </p:nvSpPr>
        <p:spPr>
          <a:xfrm>
            <a:off x="1370012" y="3011768"/>
            <a:ext cx="8938472" cy="688256"/>
          </a:xfrm>
        </p:spPr>
        <p:txBody>
          <a:bodyPr/>
          <a:lstStyle/>
          <a:p>
            <a:r>
              <a:rPr lang="en-US" dirty="0"/>
              <a:t>Parameterless and Parameterized</a:t>
            </a:r>
          </a:p>
        </p:txBody>
      </p:sp>
    </p:spTree>
    <p:extLst>
      <p:ext uri="{BB962C8B-B14F-4D97-AF65-F5344CB8AC3E}">
        <p14:creationId xmlns:p14="http://schemas.microsoft.com/office/powerpoint/2010/main" val="186670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5" name="Content Placeholder 4"/>
          <p:cNvSpPr>
            <a:spLocks noGrp="1"/>
          </p:cNvSpPr>
          <p:nvPr>
            <p:ph idx="1"/>
          </p:nvPr>
        </p:nvSpPr>
        <p:spPr/>
        <p:txBody>
          <a:bodyPr/>
          <a:lstStyle/>
          <a:p>
            <a:pPr>
              <a:lnSpc>
                <a:spcPct val="100000"/>
              </a:lnSpc>
            </a:pPr>
            <a:r>
              <a:rPr lang="en-US" dirty="0"/>
              <a:t>Executing a native SQL query in Entity Framework directly in its database store:</a:t>
            </a:r>
          </a:p>
          <a:p>
            <a:pPr>
              <a:lnSpc>
                <a:spcPct val="100000"/>
              </a:lnSpc>
            </a:pPr>
            <a:endParaRPr lang="en-US" dirty="0"/>
          </a:p>
          <a:p>
            <a:pPr>
              <a:lnSpc>
                <a:spcPct val="100000"/>
              </a:lnSpc>
            </a:pPr>
            <a:endParaRPr lang="en-US" dirty="0"/>
          </a:p>
          <a:p>
            <a:pPr>
              <a:lnSpc>
                <a:spcPct val="100000"/>
              </a:lnSpc>
            </a:pPr>
            <a:r>
              <a:rPr lang="en-US" dirty="0"/>
              <a:t>Example:</a:t>
            </a:r>
          </a:p>
          <a:p>
            <a:pPr>
              <a:lnSpc>
                <a:spcPct val="100000"/>
              </a:lnSpc>
            </a:pPr>
            <a:endParaRPr lang="en-US" dirty="0"/>
          </a:p>
          <a:p>
            <a:pPr marL="0" indent="0">
              <a:lnSpc>
                <a:spcPct val="100000"/>
              </a:lnSpc>
              <a:buNone/>
            </a:pPr>
            <a:endParaRPr lang="en-US" dirty="0"/>
          </a:p>
        </p:txBody>
      </p:sp>
      <p:sp>
        <p:nvSpPr>
          <p:cNvPr id="4" name="Title 3"/>
          <p:cNvSpPr>
            <a:spLocks noGrp="1"/>
          </p:cNvSpPr>
          <p:nvPr>
            <p:ph type="title"/>
          </p:nvPr>
        </p:nvSpPr>
        <p:spPr/>
        <p:txBody>
          <a:bodyPr/>
          <a:lstStyle/>
          <a:p>
            <a:r>
              <a:rPr lang="en-US" dirty="0"/>
              <a:t>Executing Native SQL Queries</a:t>
            </a:r>
          </a:p>
        </p:txBody>
      </p:sp>
      <p:sp>
        <p:nvSpPr>
          <p:cNvPr id="6" name="Rectangle 5"/>
          <p:cNvSpPr>
            <a:spLocks noChangeArrowheads="1"/>
          </p:cNvSpPr>
          <p:nvPr/>
        </p:nvSpPr>
        <p:spPr bwMode="auto">
          <a:xfrm>
            <a:off x="1133944" y="2438400"/>
            <a:ext cx="9913468"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ctx.Database.SqlQuery&lt;</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return-type</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&gt;(native-SQL-query);</a:t>
            </a:r>
          </a:p>
        </p:txBody>
      </p:sp>
      <p:sp>
        <p:nvSpPr>
          <p:cNvPr id="8" name="Rectangle 7"/>
          <p:cNvSpPr>
            <a:spLocks noChangeArrowheads="1"/>
          </p:cNvSpPr>
          <p:nvPr/>
        </p:nvSpPr>
        <p:spPr bwMode="auto">
          <a:xfrm>
            <a:off x="1133944" y="4495800"/>
            <a:ext cx="9913468"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string query = "SELECT count(*) FROM dbo.Employees";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var queryResult = ctx.Database.SqlQuery&lt;int&gt;(query);</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int customersCount = queryResult.FirstOrDefault();</a:t>
            </a:r>
          </a:p>
        </p:txBody>
      </p:sp>
    </p:spTree>
    <p:extLst>
      <p:ext uri="{BB962C8B-B14F-4D97-AF65-F5344CB8AC3E}">
        <p14:creationId xmlns:p14="http://schemas.microsoft.com/office/powerpoint/2010/main" val="3920624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2" name="Content Placeholder 1"/>
          <p:cNvSpPr>
            <a:spLocks noGrp="1"/>
          </p:cNvSpPr>
          <p:nvPr>
            <p:ph idx="1"/>
          </p:nvPr>
        </p:nvSpPr>
        <p:spPr/>
        <p:txBody>
          <a:bodyPr/>
          <a:lstStyle/>
          <a:p>
            <a:pPr>
              <a:lnSpc>
                <a:spcPct val="100000"/>
              </a:lnSpc>
            </a:pPr>
            <a:r>
              <a:rPr lang="en-US" dirty="0"/>
              <a:t>Native SQL queries can also be parameterized:</a:t>
            </a:r>
            <a:endParaRPr lang="en-US" dirty="0">
              <a:solidFill>
                <a:schemeClr val="accent5">
                  <a:lumMod val="20000"/>
                  <a:lumOff val="80000"/>
                </a:schemeClr>
              </a:solidFill>
              <a:latin typeface="Consolas" pitchFamily="49" charset="0"/>
              <a:cs typeface="Consolas" pitchFamily="49" charset="0"/>
            </a:endParaRPr>
          </a:p>
        </p:txBody>
      </p:sp>
      <p:sp>
        <p:nvSpPr>
          <p:cNvPr id="4" name="Title 3"/>
          <p:cNvSpPr>
            <a:spLocks noGrp="1"/>
          </p:cNvSpPr>
          <p:nvPr>
            <p:ph type="title"/>
          </p:nvPr>
        </p:nvSpPr>
        <p:spPr/>
        <p:txBody>
          <a:bodyPr/>
          <a:lstStyle/>
          <a:p>
            <a:r>
              <a:rPr lang="en-US" sz="3800" dirty="0"/>
              <a:t>Native SQL Queries with Parameters</a:t>
            </a:r>
          </a:p>
        </p:txBody>
      </p:sp>
      <p:sp>
        <p:nvSpPr>
          <p:cNvPr id="8" name="Rectangle 7"/>
          <p:cNvSpPr>
            <a:spLocks noChangeArrowheads="1"/>
          </p:cNvSpPr>
          <p:nvPr/>
        </p:nvSpPr>
        <p:spPr bwMode="auto">
          <a:xfrm>
            <a:off x="757236" y="1905000"/>
            <a:ext cx="10671176" cy="44935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var context = new SoftUniEntities();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string nativeSQLQuery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 FirstName + ' ' + LastName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 dbo.Employees WHERE JobTitle = {0}</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var employees = context.Database.SqlQuery&lt;string&gt;(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nativeSQLQuery,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"Marketing Specialist"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foreach (var emp in employees)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Console.WriteLine(emp);</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AutoShape 7"/>
          <p:cNvSpPr>
            <a:spLocks noChangeArrowheads="1"/>
          </p:cNvSpPr>
          <p:nvPr/>
        </p:nvSpPr>
        <p:spPr bwMode="auto">
          <a:xfrm>
            <a:off x="8949068" y="2043752"/>
            <a:ext cx="2174544" cy="975005"/>
          </a:xfrm>
          <a:prstGeom prst="wedgeRoundRectCallout">
            <a:avLst>
              <a:gd name="adj1" fmla="val -66312"/>
              <a:gd name="adj2" fmla="val 57308"/>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noProof="1">
                <a:solidFill>
                  <a:srgbClr val="F7FFE7"/>
                </a:solidFill>
                <a:effectLst>
                  <a:outerShdw blurRad="38100" dist="38100" dir="2700000" algn="tl">
                    <a:srgbClr val="000000">
                      <a:alpha val="43137"/>
                    </a:srgbClr>
                  </a:outerShdw>
                </a:effectLst>
                <a:cs typeface="Consolas" pitchFamily="49" charset="0"/>
              </a:rPr>
              <a:t>Parameter placeholder</a:t>
            </a:r>
          </a:p>
        </p:txBody>
      </p:sp>
      <p:sp>
        <p:nvSpPr>
          <p:cNvPr id="7" name="AutoShape 7"/>
          <p:cNvSpPr>
            <a:spLocks noChangeArrowheads="1"/>
          </p:cNvSpPr>
          <p:nvPr/>
        </p:nvSpPr>
        <p:spPr bwMode="auto">
          <a:xfrm>
            <a:off x="7611889" y="4892395"/>
            <a:ext cx="2174544" cy="975005"/>
          </a:xfrm>
          <a:prstGeom prst="wedgeRoundRectCallout">
            <a:avLst>
              <a:gd name="adj1" fmla="val -66939"/>
              <a:gd name="adj2" fmla="val -53273"/>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noProof="1">
                <a:solidFill>
                  <a:srgbClr val="F7FFE7"/>
                </a:solidFill>
                <a:effectLst>
                  <a:outerShdw blurRad="38100" dist="38100" dir="2700000" algn="tl">
                    <a:srgbClr val="000000">
                      <a:alpha val="43137"/>
                    </a:srgbClr>
                  </a:outerShdw>
                </a:effectLst>
                <a:cs typeface="Consolas" pitchFamily="49" charset="0"/>
              </a:rPr>
              <a:t>Parameter value</a:t>
            </a:r>
          </a:p>
        </p:txBody>
      </p:sp>
    </p:spTree>
    <p:extLst>
      <p:ext uri="{BB962C8B-B14F-4D97-AF65-F5344CB8AC3E}">
        <p14:creationId xmlns:p14="http://schemas.microsoft.com/office/powerpoint/2010/main" val="244569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5" name="Title 1"/>
          <p:cNvSpPr txBox="1">
            <a:spLocks/>
          </p:cNvSpPr>
          <p:nvPr/>
        </p:nvSpPr>
        <p:spPr>
          <a:xfrm>
            <a:off x="912812" y="2667000"/>
            <a:ext cx="10425000" cy="129540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pPr algn="ctr">
              <a:lnSpc>
                <a:spcPts val="4000"/>
              </a:lnSpc>
            </a:pPr>
            <a:r>
              <a:rPr lang="en-US" sz="5400" dirty="0"/>
              <a:t>Selection with anonymous objects</a:t>
            </a:r>
          </a:p>
        </p:txBody>
      </p:sp>
    </p:spTree>
    <p:extLst>
      <p:ext uri="{BB962C8B-B14F-4D97-AF65-F5344CB8AC3E}">
        <p14:creationId xmlns:p14="http://schemas.microsoft.com/office/powerpoint/2010/main" val="368214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3" name="Content Placeholder 2"/>
          <p:cNvSpPr>
            <a:spLocks noGrp="1"/>
          </p:cNvSpPr>
          <p:nvPr>
            <p:ph idx="1"/>
          </p:nvPr>
        </p:nvSpPr>
        <p:spPr/>
        <p:txBody>
          <a:bodyPr/>
          <a:lstStyle/>
          <a:p>
            <a:pPr marL="0" indent="0">
              <a:buNone/>
            </a:pPr>
            <a:r>
              <a:rPr lang="en-US" dirty="0"/>
              <a:t>Using select, we can take only the data that we need and not all the information from the table. (less traffic) </a:t>
            </a:r>
          </a:p>
          <a:p>
            <a:pPr marL="0" indent="0">
              <a:buNone/>
            </a:pPr>
            <a:endParaRPr lang="en-US" dirty="0"/>
          </a:p>
          <a:p>
            <a:pPr marL="0" indent="0">
              <a:buNone/>
            </a:pPr>
            <a:endParaRPr lang="en-US" dirty="0"/>
          </a:p>
        </p:txBody>
      </p:sp>
      <p:sp>
        <p:nvSpPr>
          <p:cNvPr id="4" name="Title 3"/>
          <p:cNvSpPr>
            <a:spLocks noGrp="1"/>
          </p:cNvSpPr>
          <p:nvPr>
            <p:ph type="title"/>
          </p:nvPr>
        </p:nvSpPr>
        <p:spPr/>
        <p:txBody>
          <a:bodyPr>
            <a:normAutofit/>
          </a:bodyPr>
          <a:lstStyle/>
          <a:p>
            <a:r>
              <a:rPr lang="en-US" dirty="0"/>
              <a:t>Why use select</a:t>
            </a:r>
          </a:p>
        </p:txBody>
      </p:sp>
      <p:sp>
        <p:nvSpPr>
          <p:cNvPr id="5" name="Rectangle 4"/>
          <p:cNvSpPr>
            <a:spLocks noChangeArrowheads="1"/>
          </p:cNvSpPr>
          <p:nvPr/>
        </p:nvSpPr>
        <p:spPr bwMode="auto">
          <a:xfrm>
            <a:off x="379412" y="3124200"/>
            <a:ext cx="5874868"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dirty="0"/>
              <a:t> </a:t>
            </a:r>
            <a:r>
              <a:rPr lang="en-US" dirty="0" err="1"/>
              <a:t>var</a:t>
            </a:r>
            <a:r>
              <a:rPr lang="en-US" dirty="0"/>
              <a:t> </a:t>
            </a:r>
            <a:r>
              <a:rPr lang="en-US" dirty="0" err="1"/>
              <a:t>employeesWithTown</a:t>
            </a:r>
            <a:r>
              <a:rPr lang="en-US" dirty="0"/>
              <a:t> = </a:t>
            </a:r>
            <a:r>
              <a:rPr lang="en-US" dirty="0" err="1"/>
              <a:t>context.Employees.Select</a:t>
            </a:r>
            <a:r>
              <a:rPr lang="en-US" dirty="0"/>
              <a:t>(employee =&gt; new</a:t>
            </a:r>
          </a:p>
          <a:p>
            <a:r>
              <a:rPr lang="en-US" dirty="0"/>
              <a:t>            {</a:t>
            </a:r>
          </a:p>
          <a:p>
            <a:r>
              <a:rPr lang="en-US" dirty="0"/>
              <a:t>                </a:t>
            </a:r>
            <a:r>
              <a:rPr lang="en-US" dirty="0" err="1"/>
              <a:t>EmployeeName</a:t>
            </a:r>
            <a:r>
              <a:rPr lang="en-US" dirty="0"/>
              <a:t> = employee.Name,</a:t>
            </a:r>
          </a:p>
          <a:p>
            <a:r>
              <a:rPr lang="en-US" dirty="0"/>
              <a:t>                TownName = </a:t>
            </a:r>
            <a:r>
              <a:rPr lang="en-US" dirty="0" err="1"/>
              <a:t>employee.Town.Name</a:t>
            </a:r>
            <a:endParaRPr lang="en-US" dirty="0"/>
          </a:p>
          <a:p>
            <a:r>
              <a:rPr lang="en-US" dirty="0"/>
              <a:t>            });</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6" name="Picture 5"/>
          <p:cNvPicPr>
            <a:picLocks noChangeAspect="1"/>
          </p:cNvPicPr>
          <p:nvPr/>
        </p:nvPicPr>
        <p:blipFill>
          <a:blip r:embed="rId2"/>
          <a:stretch>
            <a:fillRect/>
          </a:stretch>
        </p:blipFill>
        <p:spPr>
          <a:xfrm>
            <a:off x="6444319" y="3124200"/>
            <a:ext cx="5357101" cy="2285430"/>
          </a:xfrm>
          <a:prstGeom prst="rect">
            <a:avLst/>
          </a:prstGeom>
        </p:spPr>
      </p:pic>
    </p:spTree>
    <p:extLst>
      <p:ext uri="{BB962C8B-B14F-4D97-AF65-F5344CB8AC3E}">
        <p14:creationId xmlns:p14="http://schemas.microsoft.com/office/powerpoint/2010/main" val="1356380221"/>
      </p:ext>
    </p:extLst>
  </p:cSld>
  <p:clrMapOvr>
    <a:masterClrMapping/>
  </p:clrMapOvr>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0</TotalTime>
  <Words>1811</Words>
  <Application>Microsoft Office PowerPoint</Application>
  <PresentationFormat>Custom</PresentationFormat>
  <Paragraphs>356</Paragraphs>
  <Slides>39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Wingdings</vt:lpstr>
      <vt:lpstr>Wingdings 2</vt:lpstr>
      <vt:lpstr>SoftUni 16x9</vt:lpstr>
      <vt:lpstr>Entity Framework</vt:lpstr>
      <vt:lpstr>Table of Contents</vt:lpstr>
      <vt:lpstr>Table of Contents</vt:lpstr>
      <vt:lpstr>Questions</vt:lpstr>
      <vt:lpstr>Executing Native SQL Queries</vt:lpstr>
      <vt:lpstr>Executing Native SQL Queries</vt:lpstr>
      <vt:lpstr>Native SQL Queries with Parameters</vt:lpstr>
      <vt:lpstr>PowerPoint Presentation</vt:lpstr>
      <vt:lpstr>Why use select</vt:lpstr>
      <vt:lpstr>Why not to use select </vt:lpstr>
      <vt:lpstr>Joining and Grouping Tables</vt:lpstr>
      <vt:lpstr>Joining Tables in EF</vt:lpstr>
      <vt:lpstr>Grouping Tables in EF</vt:lpstr>
      <vt:lpstr>Changing state of objects in EF</vt:lpstr>
      <vt:lpstr>Attaching and Detaching Objects</vt:lpstr>
      <vt:lpstr>Attaching Detached Objects</vt:lpstr>
      <vt:lpstr>Detaching Objects</vt:lpstr>
      <vt:lpstr>Attaching Objects</vt:lpstr>
      <vt:lpstr>PowerPoint Presentation</vt:lpstr>
      <vt:lpstr>EntityFramework.Extended</vt:lpstr>
      <vt:lpstr>Bulk delete</vt:lpstr>
      <vt:lpstr>Bulk update without prefilter: </vt:lpstr>
      <vt:lpstr>Bulk update with prefilter: </vt:lpstr>
      <vt:lpstr>PowerPoint Presentation</vt:lpstr>
      <vt:lpstr>Calling a stored procedure </vt:lpstr>
      <vt:lpstr>PowerPoint Presentation</vt:lpstr>
      <vt:lpstr>Eager loading </vt:lpstr>
      <vt:lpstr>Lazy loading</vt:lpstr>
      <vt:lpstr>Explicit loading </vt:lpstr>
      <vt:lpstr>PowerPoint Presentation</vt:lpstr>
      <vt:lpstr>Optimistic Concurrency Control in EF</vt:lpstr>
      <vt:lpstr>Last Wins – Example</vt:lpstr>
      <vt:lpstr>First Wins – Example</vt:lpstr>
      <vt:lpstr>PowerPoint Presentation</vt:lpstr>
      <vt:lpstr>Cascade delete scenarios </vt:lpstr>
      <vt:lpstr>Solving Cascade Delete Issue with Fluent API</vt:lpstr>
      <vt:lpstr>Advanced Querying in Entity Framework</vt:lpstr>
      <vt:lpstr>License</vt:lpstr>
      <vt:lpstr>Free Trainings @ Software University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 Course Introduction</dc:title>
  <dc:subject>Software Development Course</dc:subject>
  <dc:creator/>
  <cp:keywords>Databases, SQL, programming, SoftUni, Software University, programming, software development, software engineering, course,</cp:keywords>
  <dc:description>Software University Foundation - http://softuni.org</dc:description>
  <cp:lastModifiedBy/>
  <cp:revision>1</cp:revision>
  <dcterms:created xsi:type="dcterms:W3CDTF">2014-01-02T17:00:34Z</dcterms:created>
  <dcterms:modified xsi:type="dcterms:W3CDTF">2016-11-16T15:51:06Z</dcterms:modified>
  <cp:category>Databases, SQL, programming, SoftUni, Software University, programming, software development, software engineering, course,</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