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6" r:id="rId4"/>
    <p:sldId id="478" r:id="rId5"/>
    <p:sldId id="482" r:id="rId6"/>
    <p:sldId id="479" r:id="rId7"/>
    <p:sldId id="483" r:id="rId8"/>
    <p:sldId id="484" r:id="rId9"/>
    <p:sldId id="480" r:id="rId10"/>
    <p:sldId id="481" r:id="rId11"/>
    <p:sldId id="485" r:id="rId12"/>
    <p:sldId id="487" r:id="rId13"/>
    <p:sldId id="489" r:id="rId14"/>
    <p:sldId id="488" r:id="rId15"/>
    <p:sldId id="477" r:id="rId16"/>
    <p:sldId id="419" r:id="rId17"/>
    <p:sldId id="42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0A1C5-B7C7-4741-8AD6-016F9C731D91}">
          <p14:sldIdLst>
            <p14:sldId id="274"/>
            <p14:sldId id="276"/>
            <p14:sldId id="478"/>
            <p14:sldId id="482"/>
            <p14:sldId id="479"/>
            <p14:sldId id="483"/>
            <p14:sldId id="484"/>
            <p14:sldId id="480"/>
            <p14:sldId id="481"/>
            <p14:sldId id="485"/>
            <p14:sldId id="487"/>
            <p14:sldId id="489"/>
            <p14:sldId id="488"/>
          </p14:sldIdLst>
        </p14:section>
        <p14:section name="Questions and Licenses" id="{695C58A5-8797-48A3-AE38-24418B0C2272}">
          <p14:sldIdLst>
            <p14:sldId id="47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3767" autoAdjust="0"/>
  </p:normalViewPr>
  <p:slideViewPr>
    <p:cSldViewPr>
      <p:cViewPr varScale="1">
        <p:scale>
          <a:sx n="87" d="100"/>
          <a:sy n="87" d="100"/>
        </p:scale>
        <p:origin x="394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6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5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E3A-B5C2-4FA5-A78F-413386A30624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61012" y="152400"/>
            <a:ext cx="5401141" cy="1468372"/>
          </a:xfrm>
        </p:spPr>
        <p:txBody>
          <a:bodyPr>
            <a:normAutofit/>
          </a:bodyPr>
          <a:lstStyle/>
          <a:p>
            <a:r>
              <a:rPr lang="en-US" dirty="0"/>
              <a:t>Entity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0411" y="4518305"/>
            <a:ext cx="7382341" cy="1752600"/>
          </a:xfrm>
        </p:spPr>
        <p:txBody>
          <a:bodyPr/>
          <a:lstStyle/>
          <a:p>
            <a:r>
              <a:rPr lang="en-US" dirty="0"/>
              <a:t>Best practices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interface</a:t>
            </a:r>
            <a:r>
              <a:rPr lang="en-US" dirty="0"/>
              <a:t> IUnitOfWork : </a:t>
            </a:r>
            <a:r>
              <a:rPr lang="en-US" dirty="0">
                <a:solidFill>
                  <a:srgbClr val="F3BE60"/>
                </a:solidFill>
              </a:rPr>
              <a:t>IDisposable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User</a:t>
            </a:r>
            <a:r>
              <a:rPr lang="en-US" dirty="0"/>
              <a:t>&gt; UsersRepository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Album</a:t>
            </a:r>
            <a:r>
              <a:rPr lang="en-US" dirty="0"/>
              <a:t>&gt; AlbumsRepository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Picture</a:t>
            </a:r>
            <a:r>
              <a:rPr lang="en-US" dirty="0"/>
              <a:t>&gt; PicturesRepository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Tag</a:t>
            </a:r>
            <a:r>
              <a:rPr lang="en-US" dirty="0"/>
              <a:t>&gt; TagsRepository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AlbumRole</a:t>
            </a:r>
            <a:r>
              <a:rPr lang="en-US" dirty="0"/>
              <a:t>&gt; AlbumRolesRepository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IRepository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Town</a:t>
            </a:r>
            <a:r>
              <a:rPr lang="en-US" dirty="0"/>
              <a:t>&gt; TownsRepository { </a:t>
            </a:r>
            <a:r>
              <a:rPr lang="en-US" dirty="0">
                <a:solidFill>
                  <a:srgbClr val="F3BE60"/>
                </a:solidFill>
              </a:rPr>
              <a:t>get</a:t>
            </a:r>
            <a:r>
              <a:rPr lang="en-US" dirty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void</a:t>
            </a:r>
            <a:r>
              <a:rPr lang="en-US" dirty="0"/>
              <a:t> Commit();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585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447800"/>
            <a:ext cx="11804822" cy="4968876"/>
          </a:xfrm>
        </p:spPr>
        <p:txBody>
          <a:bodyPr/>
          <a:lstStyle/>
          <a:p>
            <a:r>
              <a:rPr lang="en-US" dirty="0"/>
              <a:t>Services handle the business object related to Entities</a:t>
            </a:r>
          </a:p>
          <a:p>
            <a:r>
              <a:rPr lang="en-US" dirty="0"/>
              <a:t>Services are used by Controllers</a:t>
            </a:r>
          </a:p>
          <a:p>
            <a:r>
              <a:rPr lang="en-US" dirty="0"/>
              <a:t>Services handle DTO objects</a:t>
            </a:r>
          </a:p>
          <a:p>
            <a:r>
              <a:rPr lang="en-US" dirty="0"/>
              <a:t>Services communicate with the repositories/unit of work, but usually implements the business logic.</a:t>
            </a:r>
          </a:p>
          <a:p>
            <a:r>
              <a:rPr lang="en-US" dirty="0"/>
              <a:t>Easily maintainable and testable and of course decoupled from the repository.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pattern and why to use it?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6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1078" y="21678"/>
            <a:ext cx="9577597" cy="111078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132458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class</a:t>
            </a:r>
            <a:r>
              <a:rPr lang="en-US" dirty="0"/>
              <a:t> EmployeesService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UnitOfWork</a:t>
            </a:r>
            <a:r>
              <a:rPr lang="en-US" dirty="0"/>
              <a:t> unit;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Employee</a:t>
            </a:r>
            <a:r>
              <a:rPr lang="en-US" dirty="0"/>
              <a:t> GetEmployeeByName(</a:t>
            </a:r>
            <a:r>
              <a:rPr lang="en-US" dirty="0">
                <a:solidFill>
                  <a:srgbClr val="F3BE60"/>
                </a:solidFill>
              </a:rPr>
              <a:t>string</a:t>
            </a:r>
            <a:r>
              <a:rPr lang="en-US" dirty="0"/>
              <a:t> name)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3BE6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3BE60"/>
                </a:solidFill>
              </a:rPr>
              <a:t>string</a:t>
            </a:r>
            <a:r>
              <a:rPr lang="en-US" dirty="0"/>
              <a:t>.</a:t>
            </a:r>
            <a:r>
              <a:rPr lang="en-US" dirty="0">
                <a:solidFill>
                  <a:srgbClr val="F3BE60"/>
                </a:solidFill>
              </a:rPr>
              <a:t>IsNullOrEmpty</a:t>
            </a:r>
            <a:r>
              <a:rPr lang="en-US" dirty="0"/>
              <a:t>(name))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3BE60"/>
                </a:solidFill>
              </a:rPr>
              <a:t>throw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ArgumentNullException</a:t>
            </a:r>
            <a:r>
              <a:rPr lang="en-US" dirty="0"/>
              <a:t>(</a:t>
            </a:r>
            <a:r>
              <a:rPr lang="en-US" dirty="0">
                <a:solidFill>
                  <a:srgbClr val="F3BE60"/>
                </a:solidFill>
              </a:rPr>
              <a:t>nameof</a:t>
            </a:r>
            <a:r>
              <a:rPr lang="en-US" dirty="0"/>
              <a:t>(name),</a:t>
            </a:r>
          </a:p>
          <a:p>
            <a:r>
              <a:rPr lang="en-US" dirty="0"/>
              <a:t>	 "Name should not be null or empty!");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3BE6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this</a:t>
            </a:r>
            <a:r>
              <a:rPr lang="en-US" dirty="0"/>
              <a:t>.unit.Employees</a:t>
            </a:r>
          </a:p>
          <a:p>
            <a:r>
              <a:rPr lang="en-US" dirty="0"/>
              <a:t>		.</a:t>
            </a:r>
            <a:r>
              <a:rPr lang="en-US" dirty="0">
                <a:solidFill>
                  <a:srgbClr val="F3BE60"/>
                </a:solidFill>
              </a:rPr>
              <a:t>FindAll</a:t>
            </a:r>
            <a:r>
              <a:rPr lang="en-US" dirty="0"/>
              <a:t>(employee =&gt; employee.FirstName == name)			.FirstOrDefault();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003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7613" y="4148929"/>
            <a:ext cx="2687575" cy="257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95936" y="3529149"/>
            <a:ext cx="2489987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Models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8465" y="4836282"/>
            <a:ext cx="943558" cy="80251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336030" y="4417608"/>
            <a:ext cx="2209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Entity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336030" y="5510348"/>
            <a:ext cx="2209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Root Aggregate</a:t>
            </a:r>
            <a:endParaRPr lang="bg-BG" sz="2800" dirty="0"/>
          </a:p>
        </p:txBody>
      </p:sp>
      <p:sp>
        <p:nvSpPr>
          <p:cNvPr id="16" name="Can 15"/>
          <p:cNvSpPr/>
          <p:nvPr/>
        </p:nvSpPr>
        <p:spPr>
          <a:xfrm>
            <a:off x="10311557" y="4343400"/>
            <a:ext cx="12810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04108" y="4672149"/>
            <a:ext cx="24177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9708" y="4672149"/>
            <a:ext cx="1981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665188" y="5091249"/>
            <a:ext cx="2456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44363" y="5091249"/>
            <a:ext cx="20165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6539" y="4155998"/>
            <a:ext cx="85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Save</a:t>
            </a:r>
            <a:endParaRPr lang="bg-B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393034" y="4148929"/>
            <a:ext cx="85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Save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218250" y="5091248"/>
            <a:ext cx="1389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  <a:endParaRPr lang="bg-B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5566" y="5070398"/>
            <a:ext cx="1389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  <a:endParaRPr lang="bg-BG" sz="2800" dirty="0"/>
          </a:p>
        </p:txBody>
      </p:sp>
      <p:sp>
        <p:nvSpPr>
          <p:cNvPr id="30" name="Rectangle 29"/>
          <p:cNvSpPr/>
          <p:nvPr/>
        </p:nvSpPr>
        <p:spPr>
          <a:xfrm>
            <a:off x="5158897" y="2220217"/>
            <a:ext cx="2209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31" name="Rectangle 30"/>
          <p:cNvSpPr/>
          <p:nvPr/>
        </p:nvSpPr>
        <p:spPr>
          <a:xfrm>
            <a:off x="8926643" y="1217141"/>
            <a:ext cx="2209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32" name="Rectangle 31"/>
          <p:cNvSpPr/>
          <p:nvPr/>
        </p:nvSpPr>
        <p:spPr>
          <a:xfrm>
            <a:off x="336029" y="1191015"/>
            <a:ext cx="2209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641835" y="2209800"/>
            <a:ext cx="1119577" cy="6393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641835" y="1828800"/>
            <a:ext cx="1177020" cy="6487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944363" y="1824036"/>
            <a:ext cx="1941397" cy="5946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63797" y="3171006"/>
            <a:ext cx="0" cy="716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1293" y="3132514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Uses</a:t>
            </a:r>
            <a:endParaRPr lang="bg-BG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8393034" y="2418640"/>
            <a:ext cx="179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Transforms</a:t>
            </a:r>
            <a:endParaRPr lang="bg-B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496539" y="1419253"/>
            <a:ext cx="13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Used by</a:t>
            </a:r>
            <a:endParaRPr lang="bg-BG" sz="2800" dirty="0"/>
          </a:p>
        </p:txBody>
      </p:sp>
      <p:sp>
        <p:nvSpPr>
          <p:cNvPr id="33" name="Rectangle 32"/>
          <p:cNvSpPr/>
          <p:nvPr/>
        </p:nvSpPr>
        <p:spPr>
          <a:xfrm>
            <a:off x="6444586" y="4836282"/>
            <a:ext cx="924111" cy="80251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</a:t>
            </a:r>
            <a:endParaRPr lang="bg-BG" sz="2800" dirty="0"/>
          </a:p>
        </p:txBody>
      </p:sp>
      <p:sp>
        <p:nvSpPr>
          <p:cNvPr id="36" name="Rectangle 35"/>
          <p:cNvSpPr/>
          <p:nvPr/>
        </p:nvSpPr>
        <p:spPr>
          <a:xfrm>
            <a:off x="5201042" y="5779691"/>
            <a:ext cx="943558" cy="80251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</a:t>
            </a:r>
            <a:endParaRPr lang="bg-BG" sz="2800" dirty="0"/>
          </a:p>
        </p:txBody>
      </p:sp>
      <p:sp>
        <p:nvSpPr>
          <p:cNvPr id="37" name="Rectangle 36"/>
          <p:cNvSpPr/>
          <p:nvPr/>
        </p:nvSpPr>
        <p:spPr>
          <a:xfrm>
            <a:off x="6444586" y="5778880"/>
            <a:ext cx="943558" cy="80251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</a:t>
            </a:r>
            <a:endParaRPr lang="bg-B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4779" y="4212028"/>
            <a:ext cx="1999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Unit of work</a:t>
            </a:r>
          </a:p>
        </p:txBody>
      </p:sp>
    </p:spTree>
    <p:extLst>
      <p:ext uri="{BB962C8B-B14F-4D97-AF65-F5344CB8AC3E}">
        <p14:creationId xmlns:p14="http://schemas.microsoft.com/office/powerpoint/2010/main" val="8899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 in EF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2014" y="2407356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4954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2057399"/>
            <a:ext cx="11804822" cy="4664077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Why separate models/data/client.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Repository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Unit of work pattern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Service pattern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28" y="4572000"/>
            <a:ext cx="1807490" cy="1807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3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297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structure is more decoupled. </a:t>
            </a:r>
          </a:p>
          <a:p>
            <a:r>
              <a:rPr lang="en-US" dirty="0"/>
              <a:t>Many clients can use the data and models, without knowing being coupled to things we might not use.</a:t>
            </a:r>
          </a:p>
          <a:p>
            <a:r>
              <a:rPr lang="en-US" dirty="0"/>
              <a:t>Easier to maintain, debug and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models/data/client.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12" y="37338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53340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</a:t>
            </a: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1446212" y="4800600"/>
            <a:ext cx="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90012" y="3733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8812" y="5189538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Client2</a:t>
            </a:r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360612" y="4267200"/>
            <a:ext cx="6629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>
            <a:off x="2360612" y="4267200"/>
            <a:ext cx="4648200" cy="14938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5011" y="5334000"/>
            <a:ext cx="182880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Client3</a:t>
            </a:r>
          </a:p>
        </p:txBody>
      </p:sp>
      <p:cxnSp>
        <p:nvCxnSpPr>
          <p:cNvPr id="20" name="Straight Arrow Connector 19"/>
          <p:cNvCxnSpPr>
            <a:stCxn id="5" idx="3"/>
            <a:endCxn id="15" idx="1"/>
          </p:cNvCxnSpPr>
          <p:nvPr/>
        </p:nvCxnSpPr>
        <p:spPr>
          <a:xfrm>
            <a:off x="2360612" y="4267200"/>
            <a:ext cx="914399" cy="1638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9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90800"/>
            <a:ext cx="12188825" cy="11107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Repository pattern </a:t>
            </a:r>
          </a:p>
        </p:txBody>
      </p:sp>
    </p:spTree>
    <p:extLst>
      <p:ext uri="{BB962C8B-B14F-4D97-AF65-F5344CB8AC3E}">
        <p14:creationId xmlns:p14="http://schemas.microsoft.com/office/powerpoint/2010/main" val="166086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752600"/>
            <a:ext cx="11804822" cy="4968876"/>
          </a:xfrm>
        </p:spPr>
        <p:txBody>
          <a:bodyPr>
            <a:normAutofit fontScale="92500"/>
          </a:bodyPr>
          <a:lstStyle/>
          <a:p>
            <a:r>
              <a:rPr lang="en-US" dirty="0"/>
              <a:t>Repository pattern helps us make an abstraction over the </a:t>
            </a:r>
            <a:r>
              <a:rPr lang="en-US" dirty="0" err="1"/>
              <a:t>DBSets</a:t>
            </a:r>
            <a:r>
              <a:rPr lang="en-US" dirty="0"/>
              <a:t>, which can sometimes be an overengineering problem.</a:t>
            </a:r>
          </a:p>
          <a:p>
            <a:r>
              <a:rPr lang="en-US" dirty="0"/>
              <a:t>Gives better decoupling and is easier to maintain.</a:t>
            </a:r>
          </a:p>
          <a:p>
            <a:r>
              <a:rPr lang="en-US" dirty="0"/>
              <a:t>We can easily change the implementation of the provider/framework, without having to go through all it’s usages in our app.</a:t>
            </a:r>
          </a:p>
          <a:p>
            <a:r>
              <a:rPr lang="en-US" dirty="0"/>
              <a:t>Gives us the possibility to write tests, for the things that we use and not everything that comes from the DbSet </a:t>
            </a:r>
          </a:p>
          <a:p>
            <a:r>
              <a:rPr lang="en-US" dirty="0"/>
              <a:t>DbSet is often considered being a Repository patter implementation.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40341"/>
            <a:ext cx="9577597" cy="1110780"/>
          </a:xfrm>
        </p:spPr>
        <p:txBody>
          <a:bodyPr/>
          <a:lstStyle/>
          <a:p>
            <a:r>
              <a:rPr lang="en-US" dirty="0"/>
              <a:t>What it is and why to use it? </a:t>
            </a:r>
          </a:p>
        </p:txBody>
      </p:sp>
    </p:spTree>
    <p:extLst>
      <p:ext uri="{BB962C8B-B14F-4D97-AF65-F5344CB8AC3E}">
        <p14:creationId xmlns:p14="http://schemas.microsoft.com/office/powerpoint/2010/main" val="30847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05159"/>
            <a:ext cx="10668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interface</a:t>
            </a:r>
            <a:r>
              <a:rPr lang="en-US" dirty="0"/>
              <a:t> IRepository&lt;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&gt; </a:t>
            </a:r>
            <a:r>
              <a:rPr lang="en-US" dirty="0">
                <a:solidFill>
                  <a:srgbClr val="F3BE6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 : </a:t>
            </a:r>
            <a:r>
              <a:rPr lang="en-US" dirty="0">
                <a:solidFill>
                  <a:srgbClr val="F3BE60"/>
                </a:solidFill>
              </a:rPr>
              <a:t>class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void</a:t>
            </a:r>
            <a:r>
              <a:rPr lang="en-US" dirty="0"/>
              <a:t> Add(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 entity);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void</a:t>
            </a:r>
            <a:r>
              <a:rPr lang="en-US" dirty="0"/>
              <a:t> AddRange(</a:t>
            </a:r>
            <a:r>
              <a:rPr lang="en-US" dirty="0">
                <a:solidFill>
                  <a:srgbClr val="F3BE60"/>
                </a:solidFill>
              </a:rPr>
              <a:t>IEnumerable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&gt; entities);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void</a:t>
            </a:r>
            <a:r>
              <a:rPr lang="en-US" dirty="0"/>
              <a:t> Remove(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 entity);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void</a:t>
            </a:r>
            <a:r>
              <a:rPr lang="en-US" dirty="0"/>
              <a:t> RemoveRange(</a:t>
            </a:r>
            <a:r>
              <a:rPr lang="en-US" dirty="0">
                <a:solidFill>
                  <a:srgbClr val="F3BE60"/>
                </a:solidFill>
              </a:rPr>
              <a:t>IEnumerable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&gt; entities);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IEnumerable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&gt; GetAllWhere(</a:t>
            </a:r>
            <a:r>
              <a:rPr lang="en-US" dirty="0">
                <a:solidFill>
                  <a:srgbClr val="F3BE60"/>
                </a:solidFill>
              </a:rPr>
              <a:t>Expression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bool</a:t>
            </a:r>
            <a:r>
              <a:rPr lang="en-US" dirty="0"/>
              <a:t>&gt;&gt; where);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 GetFirstWhere(</a:t>
            </a:r>
            <a:r>
              <a:rPr lang="en-US" dirty="0">
                <a:solidFill>
                  <a:srgbClr val="F3BE60"/>
                </a:solidFill>
              </a:rPr>
              <a:t>Expression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>
                <a:solidFill>
                  <a:srgbClr val="F3BE60"/>
                </a:solidFill>
              </a:rPr>
              <a:t>TEntity</a:t>
            </a:r>
            <a:r>
              <a:rPr lang="en-US" dirty="0"/>
              <a:t>&gt;&gt; where);</a:t>
            </a:r>
          </a:p>
          <a:p>
            <a:r>
              <a:rPr lang="en-US" dirty="0"/>
              <a:t>    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1600200"/>
            <a:ext cx="1066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Additionally in the implementation of the interface, the context should be passed, or it would be even more adequate to pass only the corresponding DbSet, through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2654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90800"/>
            <a:ext cx="12188825" cy="11107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Unit of work pattern </a:t>
            </a:r>
          </a:p>
        </p:txBody>
      </p:sp>
    </p:spTree>
    <p:extLst>
      <p:ext uri="{BB962C8B-B14F-4D97-AF65-F5344CB8AC3E}">
        <p14:creationId xmlns:p14="http://schemas.microsoft.com/office/powerpoint/2010/main" val="249481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of Work can be defined as a collection of operations that succeed or fail as a single unit (transactional). </a:t>
            </a:r>
          </a:p>
          <a:p>
            <a:r>
              <a:rPr lang="en-US" dirty="0"/>
              <a:t>It is a place that unites all</a:t>
            </a:r>
            <a:r>
              <a:rPr lang="bg-BG" dirty="0"/>
              <a:t> </a:t>
            </a:r>
            <a:r>
              <a:rPr lang="en-US" dirty="0"/>
              <a:t>of our entity sets. </a:t>
            </a:r>
          </a:p>
          <a:p>
            <a:r>
              <a:rPr lang="en-US" dirty="0"/>
              <a:t>Simplifies the passing of the entity set, by just passing the UOW, to the place, where we need it. </a:t>
            </a:r>
          </a:p>
          <a:p>
            <a:r>
              <a:rPr lang="en-US" dirty="0"/>
              <a:t>Makes testing and maintainability easier. </a:t>
            </a:r>
          </a:p>
          <a:p>
            <a:r>
              <a:rPr lang="en-US" dirty="0"/>
              <a:t>DbContext is often referred to being a Unit of work, because it has a transactional nature and holds the </a:t>
            </a:r>
            <a:r>
              <a:rPr lang="en-US" dirty="0" err="1"/>
              <a:t>DbSets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of work and why to use it? </a:t>
            </a:r>
          </a:p>
        </p:txBody>
      </p:sp>
    </p:spTree>
    <p:extLst>
      <p:ext uri="{BB962C8B-B14F-4D97-AF65-F5344CB8AC3E}">
        <p14:creationId xmlns:p14="http://schemas.microsoft.com/office/powerpoint/2010/main" val="38114421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818</Words>
  <Application>Microsoft Office PowerPoint</Application>
  <PresentationFormat>Custom</PresentationFormat>
  <Paragraphs>145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Entity Framework</vt:lpstr>
      <vt:lpstr>Table of Contents</vt:lpstr>
      <vt:lpstr>Questions</vt:lpstr>
      <vt:lpstr>Why separate models/data/client. </vt:lpstr>
      <vt:lpstr>Repository pattern </vt:lpstr>
      <vt:lpstr>What it is and why to use it? </vt:lpstr>
      <vt:lpstr>Example: </vt:lpstr>
      <vt:lpstr>Unit of work pattern </vt:lpstr>
      <vt:lpstr>What is unit of work and why to use it? </vt:lpstr>
      <vt:lpstr>Example:</vt:lpstr>
      <vt:lpstr>What is service pattern and why to use it? </vt:lpstr>
      <vt:lpstr>Example</vt:lpstr>
      <vt:lpstr>Overview</vt:lpstr>
      <vt:lpstr>Best practices and architecture in EF 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- Course Introduction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2016-11-22T12:39:18Z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