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25" r:id="rId4"/>
    <p:sldId id="461" r:id="rId5"/>
    <p:sldId id="427" r:id="rId6"/>
    <p:sldId id="428" r:id="rId7"/>
    <p:sldId id="429" r:id="rId8"/>
    <p:sldId id="430" r:id="rId9"/>
    <p:sldId id="431" r:id="rId10"/>
    <p:sldId id="433" r:id="rId11"/>
    <p:sldId id="435" r:id="rId12"/>
    <p:sldId id="437" r:id="rId13"/>
    <p:sldId id="438" r:id="rId14"/>
    <p:sldId id="439" r:id="rId15"/>
    <p:sldId id="458" r:id="rId16"/>
    <p:sldId id="441" r:id="rId17"/>
    <p:sldId id="457" r:id="rId18"/>
    <p:sldId id="442" r:id="rId19"/>
    <p:sldId id="456" r:id="rId20"/>
    <p:sldId id="445" r:id="rId21"/>
    <p:sldId id="455" r:id="rId22"/>
    <p:sldId id="449" r:id="rId23"/>
    <p:sldId id="460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11/23/2016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1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31786" y="272358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JSON Processing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/>
              <a:t>JSON, JSON.NET</a:t>
            </a:r>
            <a:br>
              <a:rPr lang="en-US" dirty="0"/>
            </a:br>
            <a:r>
              <a:rPr lang="en-US" dirty="0"/>
              <a:t>LINQ-to-JSON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8404">
            <a:off x="8602299" y="4983209"/>
            <a:ext cx="1526538" cy="946136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418229" y="3928876"/>
            <a:ext cx="156215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JavaScript serializer has nice features:</a:t>
            </a:r>
          </a:p>
          <a:p>
            <a:pPr lvl="1"/>
            <a:r>
              <a:rPr lang="en-US" dirty="0"/>
              <a:t>Serializing objects to JSON and vice versa</a:t>
            </a:r>
          </a:p>
          <a:p>
            <a:pPr lvl="1"/>
            <a:r>
              <a:rPr lang="en-US" dirty="0"/>
              <a:t>Correct parsing of dictionaries: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JavaScriptSerializer Features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52916" y="4200005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digits = </a:t>
            </a:r>
            <a:br>
              <a:rPr lang="en-US" noProof="1">
                <a:solidFill>
                  <a:srgbClr val="FBEEDC"/>
                </a:solidFill>
              </a:rPr>
            </a:br>
            <a:r>
              <a:rPr lang="en-US" noProof="1">
                <a:solidFill>
                  <a:srgbClr val="FBEEDC"/>
                </a:solidFill>
              </a:rPr>
              <a:t>  new Dictionary&lt;string, int&gt;</a:t>
            </a:r>
          </a:p>
          <a:p>
            <a:r>
              <a:rPr lang="en-US" noProof="1">
                <a:solidFill>
                  <a:srgbClr val="FBEEDC"/>
                </a:solidFill>
              </a:rPr>
              <a:t>  {</a:t>
            </a:r>
          </a:p>
          <a:p>
            <a:r>
              <a:rPr lang="en-US" noProof="1">
                <a:solidFill>
                  <a:srgbClr val="FBEEDC"/>
                </a:solidFill>
              </a:rPr>
              <a:t>    { "one", 1},</a:t>
            </a:r>
          </a:p>
          <a:p>
            <a:r>
              <a:rPr lang="en-US" noProof="1">
                <a:solidFill>
                  <a:srgbClr val="FBEEDC"/>
                </a:solidFill>
              </a:rPr>
              <a:t>    { "two", 2}, </a:t>
            </a:r>
          </a:p>
          <a:p>
            <a:r>
              <a:rPr lang="en-US" noProof="1">
                <a:solidFill>
                  <a:srgbClr val="FBEEDC"/>
                </a:solidFill>
              </a:rPr>
              <a:t>    …</a:t>
            </a:r>
          </a:p>
          <a:p>
            <a:r>
              <a:rPr lang="en-US" noProof="1">
                <a:solidFill>
                  <a:srgbClr val="FBEEDC"/>
                </a:solidFill>
              </a:rPr>
              <a:t>  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359017" y="4200005"/>
            <a:ext cx="453599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{ </a:t>
            </a:r>
          </a:p>
          <a:p>
            <a:r>
              <a:rPr lang="en-US" dirty="0">
                <a:solidFill>
                  <a:srgbClr val="FBEEDC"/>
                </a:solidFill>
              </a:rPr>
              <a:t>  "one": 1,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  "two": 2,</a:t>
            </a:r>
          </a:p>
          <a:p>
            <a:r>
              <a:rPr lang="en-US" dirty="0">
                <a:solidFill>
                  <a:srgbClr val="FBEEDC"/>
                </a:solidFill>
              </a:rPr>
              <a:t>  …</a:t>
            </a:r>
          </a:p>
          <a:p>
            <a:r>
              <a:rPr lang="en-US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U-Turn Arrow 7"/>
          <p:cNvSpPr/>
          <p:nvPr/>
        </p:nvSpPr>
        <p:spPr>
          <a:xfrm>
            <a:off x="3427412" y="3276600"/>
            <a:ext cx="5295900" cy="923404"/>
          </a:xfrm>
          <a:prstGeom prst="uturnArrow">
            <a:avLst>
              <a:gd name="adj1" fmla="val 22493"/>
              <a:gd name="adj2" fmla="val 25000"/>
              <a:gd name="adj3" fmla="val 31877"/>
              <a:gd name="adj4" fmla="val 43750"/>
              <a:gd name="adj5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022849" y="3487181"/>
            <a:ext cx="213995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parsed to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732212" y="4771658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3732212" y="5052426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912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1905000"/>
            <a:ext cx="8938472" cy="820600"/>
          </a:xfrm>
        </p:spPr>
        <p:txBody>
          <a:bodyPr/>
          <a:lstStyle/>
          <a:p>
            <a:r>
              <a:rPr lang="en-US" dirty="0"/>
              <a:t>JSON.NET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012084" y="2783168"/>
            <a:ext cx="9959128" cy="719034"/>
          </a:xfrm>
        </p:spPr>
        <p:txBody>
          <a:bodyPr/>
          <a:lstStyle/>
          <a:p>
            <a:r>
              <a:rPr lang="en-US" dirty="0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JavaScriptSerializer is good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But JSON.NET is better</a:t>
            </a:r>
          </a:p>
          <a:p>
            <a:pPr>
              <a:lnSpc>
                <a:spcPct val="110000"/>
              </a:lnSpc>
            </a:pPr>
            <a:r>
              <a:rPr lang="en-US" dirty="0"/>
              <a:t>JSON.NET: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Has better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Supports LINQ-to-JSON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Out-of-the-box support for parsing between JSON and XML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2298295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6323"/>
          </a:xfrm>
        </p:spPr>
        <p:txBody>
          <a:bodyPr>
            <a:spAutoFit/>
          </a:bodyPr>
          <a:lstStyle/>
          <a:p>
            <a:r>
              <a:rPr lang="en-US" dirty="0"/>
              <a:t>To install JSON.NET run in the </a:t>
            </a:r>
            <a:r>
              <a:rPr lang="en-US" noProof="1"/>
              <a:t>NuGet</a:t>
            </a:r>
            <a:r>
              <a:rPr lang="en-US" dirty="0"/>
              <a:t> Package Manager Console:</a:t>
            </a:r>
          </a:p>
          <a:p>
            <a:endParaRPr lang="en-US" dirty="0"/>
          </a:p>
          <a:p>
            <a:r>
              <a:rPr lang="en-US" dirty="0"/>
              <a:t>Has two primary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JSON.NET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53992" y="1907540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 Install-Package Newtonsoft.Json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53992" y="4064913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serializedPlace = JsonConvert.SerializeObject(place);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53992" y="5555159"/>
            <a:ext cx="100696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deserializedPlace = 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JsonConvert.DeserializeObject&lt;Place&gt;(serializedPlace);</a:t>
            </a:r>
          </a:p>
        </p:txBody>
      </p:sp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133600"/>
            <a:ext cx="8938472" cy="820600"/>
          </a:xfrm>
        </p:spPr>
        <p:txBody>
          <a:bodyPr/>
          <a:lstStyle/>
          <a:p>
            <a:r>
              <a:rPr lang="en-GB" dirty="0"/>
              <a:t>JSON.NET Features</a:t>
            </a:r>
          </a:p>
        </p:txBody>
      </p:sp>
    </p:spTree>
    <p:extLst>
      <p:ext uri="{BB962C8B-B14F-4D97-AF65-F5344CB8AC3E}">
        <p14:creationId xmlns:p14="http://schemas.microsoft.com/office/powerpoint/2010/main" val="188439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JSON.NET can be configured to:</a:t>
            </a:r>
          </a:p>
          <a:p>
            <a:pPr lvl="1"/>
            <a:r>
              <a:rPr lang="en-US" dirty="0"/>
              <a:t>Indent the output JSON string</a:t>
            </a:r>
          </a:p>
          <a:p>
            <a:pPr lvl="1"/>
            <a:r>
              <a:rPr lang="en-US" dirty="0"/>
              <a:t>To convert JSON to anonymous types</a:t>
            </a:r>
          </a:p>
          <a:p>
            <a:pPr lvl="1"/>
            <a:r>
              <a:rPr lang="en-US" dirty="0"/>
              <a:t>To control the casing and properties to parse</a:t>
            </a:r>
          </a:p>
          <a:p>
            <a:pPr lvl="1"/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parse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2" y="2057400"/>
            <a:ext cx="8938472" cy="820600"/>
          </a:xfrm>
        </p:spPr>
        <p:txBody>
          <a:bodyPr/>
          <a:lstStyle/>
          <a:p>
            <a:r>
              <a:rPr lang="en-US" dirty="0"/>
              <a:t>Configuring JSON.NET</a:t>
            </a:r>
          </a:p>
        </p:txBody>
      </p:sp>
    </p:spTree>
    <p:extLst>
      <p:ext uri="{BB962C8B-B14F-4D97-AF65-F5344CB8AC3E}">
        <p14:creationId xmlns:p14="http://schemas.microsoft.com/office/powerpoint/2010/main" val="3123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3276600"/>
            <a:ext cx="9906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>
                <a:solidFill>
                  <a:srgbClr val="FBEEDC"/>
                </a:solidFill>
              </a:rPr>
              <a:t>               'lastName': 'Georgiev',</a:t>
            </a:r>
            <a:br>
              <a:rPr lang="en-US" noProof="1">
                <a:solidFill>
                  <a:srgbClr val="FBEEDC"/>
                </a:solidFill>
              </a:rPr>
            </a:br>
            <a:r>
              <a:rPr lang="en-US" noProof="1">
                <a:solidFill>
                  <a:srgbClr val="FBEEDC"/>
                </a:solidFill>
              </a:rPr>
              <a:t>               'jobTitle': 'Technical Trainer' }";</a:t>
            </a:r>
          </a:p>
          <a:p>
            <a:r>
              <a:rPr lang="en-US" noProof="1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  FirstName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LastName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Occupation = string.Empty</a:t>
            </a:r>
          </a:p>
          <a:p>
            <a:r>
              <a:rPr lang="en-US" noProof="1">
                <a:solidFill>
                  <a:srgbClr val="FBEEDC"/>
                </a:solidFill>
              </a:rPr>
              <a:t>};</a:t>
            </a:r>
          </a:p>
          <a:p>
            <a:r>
              <a:rPr lang="en-US" noProof="1">
                <a:solidFill>
                  <a:srgbClr val="FBEEDC"/>
                </a:solidFill>
              </a:rPr>
              <a:t>var person = JsonConvert.DeserializeAnonymousType(json, template);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028623"/>
          </a:xfrm>
        </p:spPr>
        <p:txBody>
          <a:bodyPr>
            <a:spAutoFit/>
          </a:bodyPr>
          <a:lstStyle/>
          <a:p>
            <a:r>
              <a:rPr lang="en-US" dirty="0"/>
              <a:t>To indent the output string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Deserializing to anonymous types: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971645"/>
            <a:ext cx="990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JsonConvert.SerializeObject(place, Formatting.Indented);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0800000" flipV="1">
            <a:off x="7114274" y="4436000"/>
            <a:ext cx="2661701" cy="851297"/>
          </a:xfrm>
          <a:prstGeom prst="wedgeRoundRectCallout">
            <a:avLst>
              <a:gd name="adj1" fmla="val 115151"/>
              <a:gd name="adj2" fmla="val -204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V="1">
            <a:off x="7116403" y="4436000"/>
            <a:ext cx="2661701" cy="851297"/>
          </a:xfrm>
          <a:prstGeom prst="wedgeRoundRectCallout">
            <a:avLst>
              <a:gd name="adj1" fmla="val -43631"/>
              <a:gd name="adj2" fmla="val 1275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0012" y="2286000"/>
            <a:ext cx="8938472" cy="820600"/>
          </a:xfrm>
        </p:spPr>
        <p:txBody>
          <a:bodyPr/>
          <a:lstStyle/>
          <a:p>
            <a:r>
              <a:rPr lang="en-US" dirty="0"/>
              <a:t>JSON.NET</a:t>
            </a:r>
            <a:r>
              <a:rPr lang="bg-BG" dirty="0"/>
              <a:t> </a:t>
            </a:r>
            <a:r>
              <a:rPr lang="en-US" dirty="0"/>
              <a:t>Object Parsing</a:t>
            </a:r>
          </a:p>
        </p:txBody>
      </p:sp>
    </p:spTree>
    <p:extLst>
      <p:ext uri="{BB962C8B-B14F-4D97-AF65-F5344CB8AC3E}">
        <p14:creationId xmlns:p14="http://schemas.microsoft.com/office/powerpoint/2010/main" val="224218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/>
              <a:t>By default JSON.NET takes each property / field from the public interface of a class 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Parsing of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Password { get; set; }</a:t>
            </a: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The JSON data format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Rules and 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Usage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JSON.NET Overview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Installation and Usage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LINQ-to-JSON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752600"/>
            <a:ext cx="3429001" cy="42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1981200"/>
            <a:ext cx="8938472" cy="820600"/>
          </a:xfrm>
        </p:spPr>
        <p:txBody>
          <a:bodyPr/>
          <a:lstStyle/>
          <a:p>
            <a:r>
              <a:rPr lang="en-US" dirty="0"/>
              <a:t>LINQ-to-JSON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2928097"/>
            <a:ext cx="8938472" cy="719034"/>
          </a:xfrm>
        </p:spPr>
        <p:txBody>
          <a:bodyPr/>
          <a:lstStyle/>
          <a:p>
            <a:r>
              <a:rPr lang="en-US" dirty="0"/>
              <a:t>Using LINQ to JSON with JSON.NET</a:t>
            </a:r>
          </a:p>
        </p:txBody>
      </p:sp>
    </p:spTree>
    <p:extLst>
      <p:ext uri="{BB962C8B-B14F-4D97-AF65-F5344CB8AC3E}">
        <p14:creationId xmlns:p14="http://schemas.microsoft.com/office/powerpoint/2010/main" val="104164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dirty="0"/>
              <a:t>JSON.NET supports LINQ-to-JSON: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057400"/>
            <a:ext cx="9906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noProof="1">
                <a:solidFill>
                  <a:srgbClr val="FBEEDC"/>
                </a:solidFill>
              </a:rPr>
              <a:t>var jsonObj = JObject.Parse(json);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Console.WriteLine("Places in {0}:", jsonObj["name"]);</a:t>
            </a:r>
          </a:p>
          <a:p>
            <a:endParaRPr lang="en-US" sz="2600" noProof="1">
              <a:solidFill>
                <a:srgbClr val="FBEEDC"/>
              </a:solidFill>
            </a:endParaRPr>
          </a:p>
          <a:p>
            <a:r>
              <a:rPr lang="en-US" sz="2600" noProof="1">
                <a:solidFill>
                  <a:srgbClr val="FBEEDC"/>
                </a:solidFill>
              </a:rPr>
              <a:t>jsonObj["places"]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.Select(pl =&gt; string.Format("{0}) {1} ({2})",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    index++, 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    pl["name"],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    string.Join(", ", pl["categories"]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        .Select(cat =&gt; cat["name"]))))</a:t>
            </a: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82014" y="2407356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49543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297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2" y="2093632"/>
            <a:ext cx="8938472" cy="820600"/>
          </a:xfrm>
        </p:spPr>
        <p:txBody>
          <a:bodyPr/>
          <a:lstStyle/>
          <a:p>
            <a:r>
              <a:rPr lang="en-US" dirty="0"/>
              <a:t>The JSON Data Format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0012" y="2971800"/>
            <a:ext cx="8938472" cy="719034"/>
          </a:xfrm>
        </p:spPr>
        <p:txBody>
          <a:bodyPr/>
          <a:lstStyle/>
          <a:p>
            <a:r>
              <a:rPr lang="en-US" dirty="0"/>
              <a:t>What is JSON?</a:t>
            </a:r>
          </a:p>
        </p:txBody>
      </p:sp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/>
            <a:r>
              <a:rPr lang="en-US" dirty="0"/>
              <a:t>Human and machine-readable</a:t>
            </a:r>
          </a:p>
          <a:p>
            <a:pPr lvl="1"/>
            <a:r>
              <a:rPr lang="en-US" dirty="0"/>
              <a:t>Based on the way to create objects in JavaScript</a:t>
            </a:r>
          </a:p>
          <a:p>
            <a:pPr lvl="1"/>
            <a:r>
              <a:rPr lang="en-US" dirty="0"/>
              <a:t>Independent of development platforms and languages</a:t>
            </a:r>
          </a:p>
          <a:p>
            <a:pPr lvl="1"/>
            <a:r>
              <a:rPr lang="en-US" dirty="0"/>
              <a:t>JSON data consists of:</a:t>
            </a:r>
          </a:p>
          <a:p>
            <a:pPr lvl="2"/>
            <a:r>
              <a:rPr lang="en-US" dirty="0"/>
              <a:t>Values (strings, numbers, etc.)</a:t>
            </a:r>
          </a:p>
          <a:p>
            <a:pPr lvl="2"/>
            <a:r>
              <a:rPr lang="en-US" dirty="0"/>
              <a:t>Key-value 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Arrays: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JSON Data Format</a:t>
            </a:r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in JS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'string',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"jobTitle": "Technical Trainer", age: 25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012" y="1981200"/>
            <a:ext cx="10873528" cy="820600"/>
          </a:xfrm>
        </p:spPr>
        <p:txBody>
          <a:bodyPr/>
          <a:lstStyle/>
          <a:p>
            <a:r>
              <a:rPr lang="en-US" dirty="0"/>
              <a:t>Processing JSON in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608012" y="2859368"/>
            <a:ext cx="10873528" cy="719034"/>
          </a:xfrm>
        </p:spPr>
        <p:txBody>
          <a:bodyPr/>
          <a:lstStyle/>
          <a:p>
            <a:r>
              <a:rPr lang="en-US" dirty="0"/>
              <a:t>How to Parse JSON in C# and .NET Framework?</a:t>
            </a:r>
          </a:p>
        </p:txBody>
      </p:sp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.NET has built-in JSON serializer: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Contained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System.Web.Extensions</a:t>
            </a:r>
            <a:r>
              <a:rPr lang="en-US" dirty="0"/>
              <a:t> assembly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/>
              <a:t> can parse from object to JSON string and vice versa: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JSON Serializers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4572000"/>
            <a:ext cx="975677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place = new Place(…);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var serializer = new JavaScriptSerializer();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rgbClr val="FBEEDC"/>
                </a:solidFill>
              </a:rPr>
              <a:t>var jsonPlace = serializer.Serialize(place);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var objPlace = serializer.Deserialize&lt;Place&gt;(jsonPlace);</a:t>
            </a:r>
          </a:p>
        </p:txBody>
      </p:sp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63990"/>
          </a:xfrm>
        </p:spPr>
        <p:txBody>
          <a:bodyPr>
            <a:spAutoFit/>
          </a:bodyPr>
          <a:lstStyle/>
          <a:p>
            <a:r>
              <a:rPr lang="en-US" dirty="0"/>
              <a:t>The .NET JavaScript serializer is powerful:</a:t>
            </a:r>
          </a:p>
          <a:p>
            <a:pPr lvl="1"/>
            <a:r>
              <a:rPr lang="en-US" dirty="0"/>
              <a:t>Serialize objects to JSON and vice versa</a:t>
            </a:r>
          </a:p>
          <a:p>
            <a:pPr lvl="1"/>
            <a:r>
              <a:rPr lang="en-US" dirty="0"/>
              <a:t>Serialize / </a:t>
            </a:r>
            <a:r>
              <a:rPr lang="en-US" noProof="1"/>
              <a:t>deserialize</a:t>
            </a:r>
            <a:r>
              <a:rPr lang="en-US" dirty="0"/>
              <a:t> dictionaries correctly: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JavaScriptSerializer Features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3331192"/>
            <a:ext cx="106711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var digits = new Dictionary&lt;string, int&gt;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{ "one", 1 },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{ "two", 2 }, 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var serializer = new JavaScriptSerializer();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string json = serializer.Serialize(digits);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var d = serializer.Deserialize&lt;Dictionary&lt;string,int&gt;&gt;(json);</a:t>
            </a:r>
          </a:p>
        </p:txBody>
      </p:sp>
    </p:spTree>
    <p:extLst>
      <p:ext uri="{BB962C8B-B14F-4D97-AF65-F5344CB8AC3E}">
        <p14:creationId xmlns:p14="http://schemas.microsoft.com/office/powerpoint/2010/main" val="522462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955</Words>
  <Application>Microsoft Office PowerPoint</Application>
  <PresentationFormat>Custom</PresentationFormat>
  <Paragraphs>187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JSON Processing</vt:lpstr>
      <vt:lpstr>Table of Contents</vt:lpstr>
      <vt:lpstr>Questions</vt:lpstr>
      <vt:lpstr>The JSON Data Format</vt:lpstr>
      <vt:lpstr>The JSON Data Format</vt:lpstr>
      <vt:lpstr>JSON Data Format</vt:lpstr>
      <vt:lpstr>Processing JSON in .NET</vt:lpstr>
      <vt:lpstr>Built-in JSON Serializers</vt:lpstr>
      <vt:lpstr>JavaScriptSerializer Features</vt:lpstr>
      <vt:lpstr>JavaScriptSerializer Features</vt:lpstr>
      <vt:lpstr>JSON.NET</vt:lpstr>
      <vt:lpstr>JSON.NET</vt:lpstr>
      <vt:lpstr>Installing JSON.NET</vt:lpstr>
      <vt:lpstr>JSON.NET Features</vt:lpstr>
      <vt:lpstr>JSON.NET Features</vt:lpstr>
      <vt:lpstr>Configuring JSON.NET</vt:lpstr>
      <vt:lpstr>Configuring JSON.NET</vt:lpstr>
      <vt:lpstr>JSON.NET Object Parsing</vt:lpstr>
      <vt:lpstr>JSON.NET Parsing of Objects</vt:lpstr>
      <vt:lpstr>LINQ-to-JSON</vt:lpstr>
      <vt:lpstr>LINQ-to-JSON</vt:lpstr>
      <vt:lpstr>JSON Processing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JSON-Processing</dc:title>
  <dc:subject>Software Development Course</dc:subject>
  <dc:creator/>
  <cp:keywords>JSON, JSON Parsers, JSON.NET,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2016-11-23T14:49:19Z</dcterms:modified>
  <cp:category>JSON, JSON Parsers, JSON.NET,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