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74" r:id="rId3"/>
    <p:sldId id="425" r:id="rId4"/>
    <p:sldId id="426" r:id="rId5"/>
    <p:sldId id="429" r:id="rId6"/>
    <p:sldId id="427" r:id="rId7"/>
    <p:sldId id="428" r:id="rId8"/>
    <p:sldId id="430" r:id="rId9"/>
    <p:sldId id="431" r:id="rId10"/>
    <p:sldId id="432" r:id="rId11"/>
    <p:sldId id="433" r:id="rId12"/>
    <p:sldId id="434" r:id="rId13"/>
    <p:sldId id="435" r:id="rId14"/>
    <p:sldId id="477" r:id="rId15"/>
    <p:sldId id="478" r:id="rId16"/>
    <p:sldId id="479" r:id="rId17"/>
    <p:sldId id="480" r:id="rId18"/>
    <p:sldId id="482" r:id="rId19"/>
    <p:sldId id="484" r:id="rId20"/>
    <p:sldId id="483" r:id="rId21"/>
    <p:sldId id="419" r:id="rId22"/>
    <p:sldId id="420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8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11/23/2016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2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11/23/2016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748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xmlvalidati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xml.xmlwriter.aspx" TargetMode="External"/><Relationship Id="rId2" Type="http://schemas.openxmlformats.org/officeDocument/2006/relationships/hyperlink" Target="http://msdn.microsoft.com/en-us/library/system.xml.xmlreader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c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5612" y="381000"/>
            <a:ext cx="7382341" cy="1476352"/>
          </a:xfrm>
        </p:spPr>
        <p:txBody>
          <a:bodyPr>
            <a:normAutofit/>
          </a:bodyPr>
          <a:lstStyle/>
          <a:p>
            <a:r>
              <a:rPr lang="en-US" dirty="0"/>
              <a:t>XML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8349" y="4051691"/>
            <a:ext cx="2133598" cy="234148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576164">
            <a:off x="5278960" y="3930255"/>
            <a:ext cx="184069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 of incorrect XML document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dirty="0"/>
              <a:t>Open / close tags do not match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Unclosed attribute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Invalid characters, invalid spacing</a:t>
            </a:r>
          </a:p>
          <a:p>
            <a:pPr>
              <a:lnSpc>
                <a:spcPct val="100000"/>
              </a:lnSpc>
            </a:pPr>
            <a:r>
              <a:rPr lang="en-US" dirty="0"/>
              <a:t>Check for well-formed XML online: </a:t>
            </a:r>
            <a:r>
              <a:rPr lang="en-US" dirty="0">
                <a:hlinkClick r:id="rId2"/>
              </a:rPr>
              <a:t>http://xmlvalidation.com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Well-Formed XML Documents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4724" y="1828800"/>
            <a:ext cx="102250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&lt;button bug! value="OK name="b1"&gt;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&lt;animation source="trailer.avi"&gt;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1 &lt; 2 &lt; 3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&lt;/click-button&gt;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/ xml &gt;</a:t>
            </a:r>
          </a:p>
        </p:txBody>
      </p:sp>
      <p:pic>
        <p:nvPicPr>
          <p:cNvPr id="20482" name="Picture 2" descr="C:\Users\Peter\Pictures\Kartinki Telerik\burning_question_tm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28058">
            <a:off x="7521434" y="3750162"/>
            <a:ext cx="2938143" cy="212556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softEdge rad="317500"/>
          </a:effectLst>
        </p:spPr>
      </p:pic>
      <p:pic>
        <p:nvPicPr>
          <p:cNvPr id="26628" name="Picture 4" descr="http://www.theology.edu/Remata/Android/Help/wrongx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50663" y="1398857"/>
            <a:ext cx="1097816" cy="109781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6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XML:</a:t>
            </a:r>
            <a:endParaRPr lang="bg-BG" dirty="0"/>
          </a:p>
          <a:p>
            <a:pPr lvl="1"/>
            <a:r>
              <a:rPr lang="en-US" dirty="0"/>
              <a:t>XML is human readable (unlike binary formats)</a:t>
            </a:r>
          </a:p>
          <a:p>
            <a:pPr lvl="1"/>
            <a:r>
              <a:rPr lang="en-US" dirty="0"/>
              <a:t>Store any kind of structured data</a:t>
            </a:r>
          </a:p>
          <a:p>
            <a:pPr lvl="1"/>
            <a:r>
              <a:rPr lang="en-US" dirty="0"/>
              <a:t>Data comes with self-describing meta-data</a:t>
            </a:r>
            <a:endParaRPr lang="bg-BG" dirty="0"/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Exchange data between different systems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/>
            <a:r>
              <a:rPr lang="en-US" dirty="0"/>
              <a:t>Parsers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Benefits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378487" y="2667913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352805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XML:</a:t>
            </a:r>
          </a:p>
          <a:p>
            <a:pPr lvl="1"/>
            <a:r>
              <a:rPr lang="en-US" dirty="0"/>
              <a:t>XML data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bigger</a:t>
            </a:r>
            <a:r>
              <a:rPr lang="en-US" dirty="0"/>
              <a:t> (takes more space) than in binary formats</a:t>
            </a:r>
          </a:p>
          <a:p>
            <a:pPr lvl="2"/>
            <a:r>
              <a:rPr lang="en-US" dirty="0"/>
              <a:t>More memory consumption, more network traffic, more hard-disk space, more resources</a:t>
            </a:r>
          </a:p>
          <a:p>
            <a:pPr lvl="1"/>
            <a:r>
              <a:rPr lang="en-US" dirty="0"/>
              <a:t>Decreased performance</a:t>
            </a:r>
          </a:p>
          <a:p>
            <a:pPr lvl="2"/>
            <a:r>
              <a:rPr lang="en-US" dirty="0"/>
              <a:t>CPU consumption: need of parsing / constructing the XML tags</a:t>
            </a:r>
          </a:p>
          <a:p>
            <a:r>
              <a:rPr lang="en-US" dirty="0"/>
              <a:t>XML is not suitable for all kinds of data</a:t>
            </a:r>
          </a:p>
          <a:p>
            <a:pPr lvl="1"/>
            <a:r>
              <a:rPr lang="en-US" dirty="0"/>
              <a:t>E.g. graphics, images and video clips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r>
              <a:rPr lang="bg-BG" dirty="0"/>
              <a:t> </a:t>
            </a:r>
            <a:r>
              <a:rPr lang="en-US" dirty="0"/>
              <a:t>XML? (2)</a:t>
            </a:r>
          </a:p>
        </p:txBody>
      </p:sp>
    </p:spTree>
    <p:extLst>
      <p:ext uri="{BB962C8B-B14F-4D97-AF65-F5344CB8AC3E}">
        <p14:creationId xmlns:p14="http://schemas.microsoft.com/office/powerpoint/2010/main" val="83829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2286000"/>
            <a:ext cx="8229600" cy="820600"/>
          </a:xfrm>
        </p:spPr>
        <p:txBody>
          <a:bodyPr/>
          <a:lstStyle/>
          <a:p>
            <a:r>
              <a:rPr lang="en-US" dirty="0"/>
              <a:t>LINQ to XML</a:t>
            </a:r>
          </a:p>
        </p:txBody>
      </p:sp>
    </p:spTree>
    <p:extLst>
      <p:ext uri="{BB962C8B-B14F-4D97-AF65-F5344CB8AC3E}">
        <p14:creationId xmlns:p14="http://schemas.microsoft.com/office/powerpoint/2010/main" val="325193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676400"/>
            <a:ext cx="11804822" cy="5053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XML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power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Easily read, search, write, modify XML documents</a:t>
            </a:r>
          </a:p>
          <a:p>
            <a:pPr>
              <a:lnSpc>
                <a:spcPct val="100000"/>
              </a:lnSpc>
            </a:pPr>
            <a:r>
              <a:rPr lang="en-US" dirty="0"/>
              <a:t>LINQ to XML classes: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XDocument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represents a LINQ-enabled XML document (containing prolog, root element, …)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</a:t>
            </a:r>
          </a:p>
        </p:txBody>
      </p:sp>
    </p:spTree>
    <p:extLst>
      <p:ext uri="{BB962C8B-B14F-4D97-AF65-F5344CB8AC3E}">
        <p14:creationId xmlns:p14="http://schemas.microsoft.com/office/powerpoint/2010/main" val="243615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981200"/>
            <a:ext cx="11804822" cy="4740276"/>
          </a:xfrm>
        </p:spPr>
        <p:txBody>
          <a:bodyPr/>
          <a:lstStyle/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400" dirty="0"/>
              <a:t>LINQ to XML classes:</a:t>
            </a:r>
            <a:endParaRPr lang="bg-BG" sz="3400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XElement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represents an XML element in LINQ to XML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Methods: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Parse(…)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Save()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RemoveAtributes(…)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SetElementValue(…)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SetAtributeValue(…)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WriteTo(…)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XAttribute</a:t>
            </a:r>
            <a:endParaRPr lang="en-US" b="1" noProof="1"/>
          </a:p>
          <a:p>
            <a:pPr lvl="2">
              <a:lnSpc>
                <a:spcPct val="100000"/>
              </a:lnSpc>
            </a:pPr>
            <a:r>
              <a:rPr lang="en-US" dirty="0"/>
              <a:t>Name / value attribute pair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 Classes</a:t>
            </a:r>
          </a:p>
        </p:txBody>
      </p:sp>
    </p:spTree>
    <p:extLst>
      <p:ext uri="{BB962C8B-B14F-4D97-AF65-F5344CB8AC3E}">
        <p14:creationId xmlns:p14="http://schemas.microsoft.com/office/powerpoint/2010/main" val="322708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XML –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8842" y="2031117"/>
            <a:ext cx="10649570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XDocument.Load("../../books.xml");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books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from book in xmlDoc.Descendants("book")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where book.Element("title").Value.Contains("4.0")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select new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Title = book.Element("title").Value,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Author = book.Element("author").Value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book in books)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Console.WriteLine(book);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920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Need to create this XML fragment?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5820" y="4051093"/>
            <a:ext cx="10646392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 books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new XElement("books",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XElement("book",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XElement("author", "Don Box"),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XElement("title", "ASP.NET")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820" y="1905000"/>
            <a:ext cx="106463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&lt;title&gt;Essential .NET&lt;/title&gt;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</p:txBody>
      </p:sp>
    </p:spTree>
    <p:extLst>
      <p:ext uri="{BB962C8B-B14F-4D97-AF65-F5344CB8AC3E}">
        <p14:creationId xmlns:p14="http://schemas.microsoft.com/office/powerpoint/2010/main" val="194080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2209800"/>
            <a:ext cx="11804822" cy="5570355"/>
          </a:xfrm>
        </p:spPr>
        <p:txBody>
          <a:bodyPr/>
          <a:lstStyle/>
          <a:p>
            <a:r>
              <a:rPr lang="en-US" dirty="0"/>
              <a:t>XML Document – old version of </a:t>
            </a:r>
            <a:r>
              <a:rPr lang="en-US" dirty="0" err="1"/>
              <a:t>Xdocument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err="1">
                <a:hlinkClick r:id="rId2"/>
              </a:rPr>
              <a:t>XmlReader</a:t>
            </a:r>
            <a:r>
              <a:rPr lang="en-US" dirty="0"/>
              <a:t>/</a:t>
            </a:r>
            <a:r>
              <a:rPr lang="en-US" dirty="0" err="1">
                <a:hlinkClick r:id="rId3"/>
              </a:rPr>
              <a:t>XmlWriter</a:t>
            </a:r>
            <a:r>
              <a:rPr lang="en-US" dirty="0"/>
              <a:t> - huge XML which cannot fit into memory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XML classes to consider:  </a:t>
            </a:r>
          </a:p>
        </p:txBody>
      </p:sp>
    </p:spTree>
    <p:extLst>
      <p:ext uri="{BB962C8B-B14F-4D97-AF65-F5344CB8AC3E}">
        <p14:creationId xmlns:p14="http://schemas.microsoft.com/office/powerpoint/2010/main" val="1510345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82014" y="2407356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24954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38403"/>
            <a:ext cx="11315296" cy="4283076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What is XML?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LINQ to XML</a:t>
            </a:r>
            <a:endParaRPr lang="bg-BG" dirty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pic>
        <p:nvPicPr>
          <p:cNvPr id="9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56701">
            <a:off x="7218154" y="1695503"/>
            <a:ext cx="1709484" cy="858992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12" y="1548753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5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2212" y="2209800"/>
            <a:ext cx="4267200" cy="820600"/>
          </a:xfrm>
        </p:spPr>
        <p:txBody>
          <a:bodyPr/>
          <a:lstStyle/>
          <a:p>
            <a:r>
              <a:rPr lang="en-US" dirty="0"/>
              <a:t>What is XML?</a:t>
            </a:r>
          </a:p>
        </p:txBody>
      </p:sp>
    </p:spTree>
    <p:extLst>
      <p:ext uri="{BB962C8B-B14F-4D97-AF65-F5344CB8AC3E}">
        <p14:creationId xmlns:p14="http://schemas.microsoft.com/office/powerpoint/2010/main" val="82398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2067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&lt;title&gt;Teach Yourself XML in 10 Minutes&lt;/title&gt;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&lt;author&gt;Andrew H. Watt&lt;/author&gt;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&lt;isbn&gt;978-0-672-32471-0&lt;/isbn&gt;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189192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600200"/>
            <a:ext cx="11804822" cy="51212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(e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/>
              <a:t>tensible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anguage)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Universal notation (data format / language) for describing structured data using text with tags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The data is stored together with the meta-data about it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Used to describe other languages (formats) for data representation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</p:spTree>
    <p:extLst>
      <p:ext uri="{BB962C8B-B14F-4D97-AF65-F5344CB8AC3E}">
        <p14:creationId xmlns:p14="http://schemas.microsoft.com/office/powerpoint/2010/main" val="134478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905000"/>
            <a:ext cx="11804822" cy="443547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XML looks like HTML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 based language, 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tags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  <a:endParaRPr lang="bg-BG" dirty="0"/>
          </a:p>
          <a:p>
            <a:r>
              <a:rPr lang="en-US" dirty="0"/>
              <a:t>Industrial standard, supported by the W3C (</a:t>
            </a:r>
            <a:r>
              <a:rPr lang="en-US" dirty="0">
                <a:hlinkClick r:id="rId2"/>
              </a:rPr>
              <a:t>www.w3c.org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Independent of the hardware platform, OS and programming languages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6473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827212" y="1219200"/>
            <a:ext cx="8534400" cy="52067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&lt;title&gt;Teach Yourself XML in 10 Minutes&lt;/title&gt;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&lt;author&gt;Andrew H. Watt&lt;/author&gt;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&lt;isbn&gt;978-0-672-32471-0&lt;/isbn&gt;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– Example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538111" y="115112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</a:t>
            </a:r>
            <a:b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(key / value pair)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3846514" y="3733800"/>
            <a:ext cx="1943098" cy="508628"/>
          </a:xfrm>
          <a:prstGeom prst="wedgeRoundRectCallout">
            <a:avLst>
              <a:gd name="adj1" fmla="val 71604"/>
              <a:gd name="adj2" fmla="val 404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89764" y="1300529"/>
            <a:ext cx="3491552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040912" y="484496"/>
            <a:ext cx="2026738" cy="981089"/>
          </a:xfrm>
          <a:prstGeom prst="wedgeRoundRectCallout">
            <a:avLst>
              <a:gd name="adj1" fmla="val 78356"/>
              <a:gd name="adj2" fmla="val 508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 header tag 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</a:t>
            </a:r>
            <a:r>
              <a:rPr lang="bg-BG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353514" y="1703957"/>
            <a:ext cx="450789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303212" y="2362200"/>
            <a:ext cx="1828802" cy="1276945"/>
          </a:xfrm>
          <a:prstGeom prst="wedgeRoundRectCallout">
            <a:avLst>
              <a:gd name="adj1" fmla="val -52856"/>
              <a:gd name="adj2" fmla="val -7343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 (document) element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89764" y="1699455"/>
            <a:ext cx="1435781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99707" y="3206430"/>
            <a:ext cx="49526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026705" y="2971800"/>
            <a:ext cx="1476375" cy="586562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53622" y="4000509"/>
            <a:ext cx="1145300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58858" y="5523824"/>
            <a:ext cx="13174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037010" y="5715000"/>
            <a:ext cx="1752601" cy="50184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28329" y="5144596"/>
            <a:ext cx="2735994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99212" y="5714999"/>
            <a:ext cx="2362201" cy="501849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value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3" grpId="0" animBg="1"/>
      <p:bldP spid="16" grpId="0" animBg="1"/>
      <p:bldP spid="17" grpId="0" animBg="1"/>
      <p:bldP spid="8" grpId="0" animBg="1"/>
      <p:bldP spid="18" grpId="0" animBg="1"/>
      <p:bldP spid="19" grpId="0" animBg="1"/>
      <p:bldP spid="9" grpId="0" animBg="1"/>
      <p:bldP spid="2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Both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based </a:t>
            </a:r>
            <a:r>
              <a:rPr lang="en-US" dirty="0"/>
              <a:t>notations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Both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tags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Differences between XML and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language</a:t>
            </a:r>
            <a:r>
              <a:rPr lang="en-US" dirty="0"/>
              <a:t>, and XML is a syntax for describing other languages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describes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formatting</a:t>
            </a:r>
            <a:r>
              <a:rPr lang="en-US" dirty="0"/>
              <a:t> of information, XML describes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structured</a:t>
            </a:r>
            <a:r>
              <a:rPr lang="en-US" dirty="0"/>
              <a:t>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XML requires the documents to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well-formed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 HTML</a:t>
            </a:r>
          </a:p>
        </p:txBody>
      </p:sp>
      <p:pic>
        <p:nvPicPr>
          <p:cNvPr id="5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8097" y="1523999"/>
            <a:ext cx="1949115" cy="194911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116">
            <a:off x="9911220" y="1575794"/>
            <a:ext cx="1393626" cy="17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49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Well-formed</a:t>
            </a:r>
            <a:r>
              <a:rPr lang="en-US" dirty="0"/>
              <a:t> XML:</a:t>
            </a:r>
          </a:p>
          <a:p>
            <a:pPr lvl="1"/>
            <a:r>
              <a:rPr lang="en-US" dirty="0"/>
              <a:t>Means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syntactically correct XML document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All tags should be closed in the correct order of nesting</a:t>
            </a:r>
          </a:p>
          <a:p>
            <a:pPr lvl="1"/>
            <a:r>
              <a:rPr lang="en-US" dirty="0"/>
              <a:t>Attributes should always be closed</a:t>
            </a:r>
          </a:p>
          <a:p>
            <a:pPr lvl="1"/>
            <a:r>
              <a:rPr lang="en-US" dirty="0"/>
              <a:t>The document should contain only one root element</a:t>
            </a:r>
          </a:p>
          <a:p>
            <a:pPr lvl="1"/>
            <a:r>
              <a:rPr lang="en-US" dirty="0"/>
              <a:t>Tag and attribute names retain certain restrictions</a:t>
            </a: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Well-Formed XML Documents</a:t>
            </a:r>
          </a:p>
        </p:txBody>
      </p:sp>
    </p:spTree>
    <p:extLst>
      <p:ext uri="{BB962C8B-B14F-4D97-AF65-F5344CB8AC3E}">
        <p14:creationId xmlns:p14="http://schemas.microsoft.com/office/powerpoint/2010/main" val="33039805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1120</Words>
  <Application>Microsoft Office PowerPoint</Application>
  <PresentationFormat>Custom</PresentationFormat>
  <Paragraphs>189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XML Processing</vt:lpstr>
      <vt:lpstr>Table of Contents</vt:lpstr>
      <vt:lpstr>What is XML?</vt:lpstr>
      <vt:lpstr>XML – Example</vt:lpstr>
      <vt:lpstr>What is XML?</vt:lpstr>
      <vt:lpstr>What is XML? (2)</vt:lpstr>
      <vt:lpstr>XML – Example</vt:lpstr>
      <vt:lpstr>XML and HTML</vt:lpstr>
      <vt:lpstr>Well-Formed XML Documents</vt:lpstr>
      <vt:lpstr>Well-Formed XML Documents (2)</vt:lpstr>
      <vt:lpstr>XML: Benefits</vt:lpstr>
      <vt:lpstr>When to Use XML? (2)</vt:lpstr>
      <vt:lpstr>LINQ to XML</vt:lpstr>
      <vt:lpstr>LINQ to XML</vt:lpstr>
      <vt:lpstr>LINQ to XML Classes</vt:lpstr>
      <vt:lpstr>LINQ to XML – Searching with LINQ</vt:lpstr>
      <vt:lpstr>Creating XML with XElement</vt:lpstr>
      <vt:lpstr>Additional XML classes to consider:  </vt:lpstr>
      <vt:lpstr>XML Processing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XML Concepts</dc:title>
  <dc:subject>Software Development Course</dc:subject>
  <dc:creator/>
  <cp:keywords>XML, XML Schema, DTD, XSD, XPath, XSLT,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2016-11-23T17:44:00Z</dcterms:modified>
  <cp:category>XML, XML Schema, DTD, XSD, XPath, XSLT,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