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425" r:id="rId4"/>
    <p:sldId id="485" r:id="rId5"/>
    <p:sldId id="426" r:id="rId6"/>
    <p:sldId id="429" r:id="rId7"/>
    <p:sldId id="427" r:id="rId8"/>
    <p:sldId id="430" r:id="rId9"/>
    <p:sldId id="488" r:id="rId10"/>
    <p:sldId id="490" r:id="rId11"/>
    <p:sldId id="489" r:id="rId12"/>
    <p:sldId id="491" r:id="rId13"/>
    <p:sldId id="492" r:id="rId14"/>
    <p:sldId id="494" r:id="rId15"/>
    <p:sldId id="495" r:id="rId16"/>
    <p:sldId id="483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781"/>
    <a:srgbClr val="FBEEDC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2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48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/wiki" TargetMode="External"/><Relationship Id="rId2" Type="http://schemas.openxmlformats.org/officeDocument/2006/relationships/hyperlink" Target="https://www.nuget.org/packages/AutoMap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Mapper/AutoMapp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292873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Auto Mapping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576164">
            <a:off x="5278960" y="3930255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0341"/>
            <a:ext cx="9310800" cy="1110780"/>
          </a:xfrm>
        </p:spPr>
        <p:txBody>
          <a:bodyPr/>
          <a:lstStyle/>
          <a:p>
            <a:pPr fontAlgn="base"/>
            <a:r>
              <a:rPr lang="en-US" dirty="0"/>
              <a:t>So? What can I do about it?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5612" y="1523999"/>
            <a:ext cx="11804822" cy="519747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Download </a:t>
            </a:r>
            <a:r>
              <a:rPr lang="en-US" dirty="0">
                <a:solidFill>
                  <a:srgbClr val="F6C781"/>
                </a:solidFill>
                <a:hlinkClick r:id="rId2"/>
              </a:rPr>
              <a:t>Automapper</a:t>
            </a:r>
            <a:r>
              <a:rPr lang="en-US" dirty="0"/>
              <a:t> from </a:t>
            </a:r>
            <a:r>
              <a:rPr lang="en-US" dirty="0" err="1"/>
              <a:t>NuGet</a:t>
            </a:r>
            <a:r>
              <a:rPr lang="en-US" dirty="0"/>
              <a:t> </a:t>
            </a:r>
          </a:p>
          <a:p>
            <a:pPr marL="0" indent="0" fontAlgn="base">
              <a:buNone/>
            </a:pPr>
            <a:r>
              <a:rPr lang="en-US" dirty="0"/>
              <a:t>OR </a:t>
            </a:r>
          </a:p>
          <a:p>
            <a:pPr marL="0" indent="0" fontAlgn="base">
              <a:buNone/>
            </a:pPr>
            <a:r>
              <a:rPr lang="en-US" dirty="0"/>
              <a:t>PM&gt; </a:t>
            </a:r>
            <a:r>
              <a:rPr lang="en-US" dirty="0">
                <a:solidFill>
                  <a:srgbClr val="F6C781"/>
                </a:solidFill>
              </a:rPr>
              <a:t>Install-Package AutoMapper</a:t>
            </a:r>
          </a:p>
          <a:p>
            <a:pPr marL="0" indent="0" fontAlgn="base">
              <a:buNone/>
            </a:pPr>
            <a:endParaRPr lang="en-US" dirty="0">
              <a:solidFill>
                <a:srgbClr val="F6C781"/>
              </a:solidFill>
            </a:endParaRPr>
          </a:p>
          <a:p>
            <a:pPr marL="0" indent="0" fontAlgn="base">
              <a:buNone/>
            </a:pPr>
            <a:r>
              <a:rPr lang="en-US" dirty="0"/>
              <a:t>The automapper is quite elegant and solves the problems we’ve mentioned. </a:t>
            </a: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dirty="0">
                <a:hlinkClick r:id="rId3"/>
              </a:rPr>
              <a:t>Documentation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7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344190"/>
            <a:ext cx="11804822" cy="4816476"/>
          </a:xfrm>
        </p:spPr>
        <p:txBody>
          <a:bodyPr/>
          <a:lstStyle/>
          <a:p>
            <a:r>
              <a:rPr lang="en-US" dirty="0"/>
              <a:t>To map the model to it’s corresponding DTO use the following: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to use the mapper configuration use the following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2057400"/>
            <a:ext cx="1146342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Mapper</a:t>
            </a:r>
            <a:r>
              <a:rPr lang="en-US" dirty="0"/>
              <a:t>.Initialize(cfg =&gt; cfg.CreateMap&lt;</a:t>
            </a:r>
            <a:r>
              <a:rPr lang="en-US" dirty="0">
                <a:solidFill>
                  <a:srgbClr val="F6C781"/>
                </a:solidFill>
              </a:rPr>
              <a:t>Order</a:t>
            </a:r>
            <a:r>
              <a:rPr lang="en-US" dirty="0"/>
              <a:t>, </a:t>
            </a:r>
            <a:r>
              <a:rPr lang="en-US" dirty="0">
                <a:solidFill>
                  <a:srgbClr val="F6C781"/>
                </a:solidFill>
              </a:rPr>
              <a:t>OrderDto</a:t>
            </a:r>
            <a:r>
              <a:rPr lang="en-US" dirty="0"/>
              <a:t>&gt;());</a:t>
            </a:r>
          </a:p>
          <a:p>
            <a:r>
              <a:rPr lang="en-US" dirty="0"/>
              <a:t>    //or</a:t>
            </a:r>
          </a:p>
          <a:p>
            <a:r>
              <a:rPr lang="en-US" dirty="0">
                <a:solidFill>
                  <a:srgbClr val="F6C781"/>
                </a:solidFill>
              </a:rPr>
              <a:t>var</a:t>
            </a:r>
            <a:r>
              <a:rPr lang="en-US" dirty="0"/>
              <a:t> config = </a:t>
            </a:r>
            <a:r>
              <a:rPr lang="en-US" dirty="0">
                <a:solidFill>
                  <a:srgbClr val="F6C78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MapperConfiguration</a:t>
            </a:r>
            <a:r>
              <a:rPr lang="en-US" dirty="0"/>
              <a:t>(cfg =&gt; cfg.CreateMap&lt;</a:t>
            </a:r>
            <a:r>
              <a:rPr lang="en-US" dirty="0">
                <a:solidFill>
                  <a:srgbClr val="F6C781"/>
                </a:solidFill>
              </a:rPr>
              <a:t>Order</a:t>
            </a:r>
            <a:r>
              <a:rPr lang="en-US" dirty="0"/>
              <a:t>, </a:t>
            </a:r>
            <a:r>
              <a:rPr lang="en-US" dirty="0">
                <a:solidFill>
                  <a:srgbClr val="F6C781"/>
                </a:solidFill>
              </a:rPr>
              <a:t>OrderDto</a:t>
            </a:r>
            <a:r>
              <a:rPr lang="en-US" dirty="0"/>
              <a:t>&gt;());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812" y="4109033"/>
            <a:ext cx="1146342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var</a:t>
            </a:r>
            <a:r>
              <a:rPr lang="en-US" dirty="0"/>
              <a:t> mapper = config.CreateMapper();</a:t>
            </a:r>
          </a:p>
          <a:p>
            <a:r>
              <a:rPr lang="en-US" dirty="0"/>
              <a:t>// or</a:t>
            </a:r>
          </a:p>
          <a:p>
            <a:r>
              <a:rPr lang="en-US" dirty="0">
                <a:solidFill>
                  <a:srgbClr val="F6C781"/>
                </a:solidFill>
              </a:rPr>
              <a:t>var</a:t>
            </a:r>
            <a:r>
              <a:rPr lang="en-US" dirty="0"/>
              <a:t> mapper = </a:t>
            </a:r>
            <a:r>
              <a:rPr lang="en-US" dirty="0">
                <a:solidFill>
                  <a:srgbClr val="F6C78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Mapper</a:t>
            </a:r>
            <a:r>
              <a:rPr lang="en-US" dirty="0"/>
              <a:t>(config);</a:t>
            </a:r>
          </a:p>
          <a:p>
            <a:r>
              <a:rPr lang="en-US" dirty="0">
                <a:solidFill>
                  <a:srgbClr val="F6C781"/>
                </a:solidFill>
              </a:rPr>
              <a:t>OrderDto</a:t>
            </a:r>
            <a:r>
              <a:rPr lang="en-US" dirty="0"/>
              <a:t> dto = mapper.Map&lt;</a:t>
            </a:r>
            <a:r>
              <a:rPr lang="en-US" dirty="0">
                <a:solidFill>
                  <a:srgbClr val="F6C781"/>
                </a:solidFill>
              </a:rPr>
              <a:t>OrderDto</a:t>
            </a:r>
            <a:r>
              <a:rPr lang="en-US" dirty="0"/>
              <a:t>&gt;(order);</a:t>
            </a:r>
          </a:p>
          <a:p>
            <a:r>
              <a:rPr lang="en-US" dirty="0"/>
              <a:t>// or</a:t>
            </a:r>
          </a:p>
          <a:p>
            <a:r>
              <a:rPr lang="en-US" dirty="0">
                <a:solidFill>
                  <a:srgbClr val="F6C781"/>
                </a:solidFill>
              </a:rPr>
              <a:t>OrderDto</a:t>
            </a:r>
            <a:r>
              <a:rPr lang="en-US" dirty="0"/>
              <a:t> dto = </a:t>
            </a:r>
            <a:r>
              <a:rPr lang="en-US" dirty="0">
                <a:solidFill>
                  <a:srgbClr val="F6C781"/>
                </a:solidFill>
              </a:rPr>
              <a:t>Mapper</a:t>
            </a:r>
            <a:r>
              <a:rPr lang="en-US" dirty="0"/>
              <a:t>.Map&lt;</a:t>
            </a:r>
            <a:r>
              <a:rPr lang="en-US" dirty="0">
                <a:solidFill>
                  <a:srgbClr val="F6C781"/>
                </a:solidFill>
              </a:rPr>
              <a:t>OrderDto</a:t>
            </a:r>
            <a:r>
              <a:rPr lang="en-US" dirty="0"/>
              <a:t>&gt;(order);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07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905000"/>
            <a:ext cx="11804822" cy="4816476"/>
          </a:xfrm>
        </p:spPr>
        <p:txBody>
          <a:bodyPr/>
          <a:lstStyle/>
          <a:p>
            <a:r>
              <a:rPr lang="en-US" dirty="0"/>
              <a:t>If you want to map specific properties which do not have an analogue in the original object you can do it using the following: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specific properties: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1113" y="3291956"/>
            <a:ext cx="1146342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Mapper</a:t>
            </a:r>
            <a:r>
              <a:rPr lang="en-US" dirty="0"/>
              <a:t>.Initialize(expression =&gt;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expression.CreateMap&lt;</a:t>
            </a:r>
            <a:r>
              <a:rPr lang="en-US" dirty="0">
                <a:solidFill>
                  <a:srgbClr val="F6C781"/>
                </a:solidFill>
              </a:rPr>
              <a:t>Book</a:t>
            </a:r>
            <a:r>
              <a:rPr lang="en-US" dirty="0"/>
              <a:t>, </a:t>
            </a:r>
            <a:r>
              <a:rPr lang="en-US" dirty="0">
                <a:solidFill>
                  <a:srgbClr val="F6C781"/>
                </a:solidFill>
              </a:rPr>
              <a:t>BookDto</a:t>
            </a:r>
            <a:r>
              <a:rPr lang="en-US" dirty="0"/>
              <a:t>&gt;()</a:t>
            </a:r>
          </a:p>
          <a:p>
            <a:r>
              <a:rPr lang="en-US" dirty="0"/>
              <a:t>                          .ForMember(bookDto =&gt; bookDto.</a:t>
            </a:r>
            <a:r>
              <a:rPr lang="en-US" dirty="0">
                <a:solidFill>
                  <a:srgbClr val="F6C781"/>
                </a:solidFill>
              </a:rPr>
              <a:t>AuthorFirstName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 configurationExpression =&gt; configurationExpression</a:t>
            </a:r>
          </a:p>
          <a:p>
            <a:r>
              <a:rPr lang="en-US" dirty="0"/>
              <a:t>				               .MapFrom(book1 =&gt; </a:t>
            </a:r>
            <a:r>
              <a:rPr lang="en-US" dirty="0">
                <a:solidFill>
                  <a:srgbClr val="F6C781"/>
                </a:solidFill>
              </a:rPr>
              <a:t>book1.Author.Name</a:t>
            </a:r>
            <a:r>
              <a:rPr lang="en-US" dirty="0"/>
              <a:t>));</a:t>
            </a:r>
          </a:p>
          <a:p>
            <a:r>
              <a:rPr lang="en-US" dirty="0"/>
              <a:t>            });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563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905000"/>
            <a:ext cx="11804822" cy="4816476"/>
          </a:xfrm>
        </p:spPr>
        <p:txBody>
          <a:bodyPr/>
          <a:lstStyle/>
          <a:p>
            <a:r>
              <a:rPr lang="en-US" dirty="0"/>
              <a:t>If you want to map to a DTO while making a LINQuery you can simple make a projections using the .</a:t>
            </a:r>
            <a:r>
              <a:rPr lang="en-US" dirty="0">
                <a:solidFill>
                  <a:srgbClr val="F6C781"/>
                </a:solidFill>
              </a:rPr>
              <a:t>ProjectTo&lt;T&gt;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projections in LINQ: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1159" y="3403264"/>
            <a:ext cx="11463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var</a:t>
            </a:r>
            <a:r>
              <a:rPr lang="en-US" dirty="0"/>
              <a:t> dtos = context.Books</a:t>
            </a:r>
          </a:p>
          <a:p>
            <a:r>
              <a:rPr lang="en-US" dirty="0"/>
              <a:t>		.Where(book1 =&gt; book1.Title == "JS for dummies")</a:t>
            </a:r>
          </a:p>
          <a:p>
            <a:r>
              <a:rPr lang="en-US" dirty="0"/>
              <a:t>		.OrderBy(book1 =&gt; book1.Id)</a:t>
            </a:r>
          </a:p>
          <a:p>
            <a:r>
              <a:rPr lang="en-US" dirty="0"/>
              <a:t>		.</a:t>
            </a:r>
            <a:r>
              <a:rPr lang="en-US" dirty="0">
                <a:solidFill>
                  <a:srgbClr val="F6C781"/>
                </a:solidFill>
              </a:rPr>
              <a:t>ProjectTo</a:t>
            </a:r>
            <a:r>
              <a:rPr lang="en-US" dirty="0"/>
              <a:t>&lt;BookDto&gt;();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919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Inheritance: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7401" y="1262023"/>
            <a:ext cx="1146342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class</a:t>
            </a:r>
            <a:r>
              <a:rPr lang="en-US" dirty="0"/>
              <a:t> Order { }</a:t>
            </a:r>
          </a:p>
          <a:p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class</a:t>
            </a:r>
            <a:r>
              <a:rPr lang="en-US" dirty="0"/>
              <a:t> OnlineOrder : Order { }</a:t>
            </a:r>
          </a:p>
          <a:p>
            <a:endParaRPr lang="en-US" dirty="0"/>
          </a:p>
          <a:p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class</a:t>
            </a:r>
            <a:r>
              <a:rPr lang="en-US" dirty="0"/>
              <a:t> OrderDto { }</a:t>
            </a:r>
          </a:p>
          <a:p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class</a:t>
            </a:r>
            <a:r>
              <a:rPr lang="en-US" dirty="0"/>
              <a:t> OnlineOrderDto : OrderDto { }</a:t>
            </a:r>
          </a:p>
          <a:p>
            <a:endParaRPr lang="en-US" dirty="0"/>
          </a:p>
          <a:p>
            <a:r>
              <a:rPr lang="en-US" dirty="0">
                <a:solidFill>
                  <a:srgbClr val="F6C781"/>
                </a:solidFill>
              </a:rPr>
              <a:t>Mapper</a:t>
            </a:r>
            <a:r>
              <a:rPr lang="en-US" dirty="0"/>
              <a:t>.Initialize(cfg =&gt; {</a:t>
            </a:r>
          </a:p>
          <a:p>
            <a:r>
              <a:rPr lang="en-US" dirty="0"/>
              <a:t>    cfg.CreateMap&lt;</a:t>
            </a:r>
            <a:r>
              <a:rPr lang="en-US" dirty="0">
                <a:solidFill>
                  <a:srgbClr val="F6C781"/>
                </a:solidFill>
              </a:rPr>
              <a:t>Order</a:t>
            </a:r>
            <a:r>
              <a:rPr lang="en-US" dirty="0"/>
              <a:t>, </a:t>
            </a:r>
            <a:r>
              <a:rPr lang="en-US" dirty="0">
                <a:solidFill>
                  <a:srgbClr val="F6C781"/>
                </a:solidFill>
              </a:rPr>
              <a:t>OrderDto</a:t>
            </a:r>
            <a:r>
              <a:rPr lang="en-US" dirty="0"/>
              <a:t>&gt;()</a:t>
            </a:r>
          </a:p>
          <a:p>
            <a:r>
              <a:rPr lang="en-US" dirty="0"/>
              <a:t>          .Include&lt;</a:t>
            </a:r>
            <a:r>
              <a:rPr lang="en-US" dirty="0">
                <a:solidFill>
                  <a:srgbClr val="F6C781"/>
                </a:solidFill>
              </a:rPr>
              <a:t>OnlineOrder</a:t>
            </a:r>
            <a:r>
              <a:rPr lang="en-US" dirty="0"/>
              <a:t>, </a:t>
            </a:r>
            <a:r>
              <a:rPr lang="en-US" dirty="0">
                <a:solidFill>
                  <a:srgbClr val="F6C781"/>
                </a:solidFill>
              </a:rPr>
              <a:t>OnlineOrderDto</a:t>
            </a:r>
            <a:r>
              <a:rPr lang="en-US" dirty="0"/>
              <a:t>&gt;();</a:t>
            </a:r>
          </a:p>
          <a:p>
            <a:r>
              <a:rPr lang="en-US" dirty="0"/>
              <a:t>    cfg.CreateMap&lt;</a:t>
            </a:r>
            <a:r>
              <a:rPr lang="en-US" dirty="0">
                <a:solidFill>
                  <a:srgbClr val="F6C781"/>
                </a:solidFill>
              </a:rPr>
              <a:t>OnlineOrder</a:t>
            </a:r>
            <a:r>
              <a:rPr lang="en-US" dirty="0"/>
              <a:t>, </a:t>
            </a:r>
            <a:r>
              <a:rPr lang="en-US" dirty="0">
                <a:solidFill>
                  <a:srgbClr val="F6C781"/>
                </a:solidFill>
              </a:rPr>
              <a:t>OnlineOrderDto</a:t>
            </a:r>
            <a:r>
              <a:rPr lang="en-US" dirty="0"/>
              <a:t>&gt;(); });</a:t>
            </a:r>
          </a:p>
          <a:p>
            <a:endParaRPr lang="en-US" dirty="0"/>
          </a:p>
          <a:p>
            <a:r>
              <a:rPr lang="en-US" dirty="0"/>
              <a:t>    // Perform Mapping</a:t>
            </a:r>
          </a:p>
          <a:p>
            <a:r>
              <a:rPr lang="en-US" dirty="0"/>
              <a:t>    var order = </a:t>
            </a:r>
            <a:r>
              <a:rPr lang="en-US" dirty="0">
                <a:solidFill>
                  <a:srgbClr val="F6C78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OnlineOrder</a:t>
            </a:r>
            <a:r>
              <a:rPr lang="en-US" dirty="0"/>
              <a:t>();</a:t>
            </a:r>
          </a:p>
          <a:p>
            <a:r>
              <a:rPr lang="en-US" dirty="0"/>
              <a:t>var mapped = </a:t>
            </a:r>
            <a:r>
              <a:rPr lang="en-US" dirty="0">
                <a:solidFill>
                  <a:srgbClr val="F6C781"/>
                </a:solidFill>
              </a:rPr>
              <a:t>Mapper</a:t>
            </a:r>
            <a:r>
              <a:rPr lang="en-US" dirty="0"/>
              <a:t>.Map(order, order.GetType(), typeof(OrderDto));</a:t>
            </a:r>
          </a:p>
        </p:txBody>
      </p:sp>
    </p:spTree>
    <p:extLst>
      <p:ext uri="{BB962C8B-B14F-4D97-AF65-F5344CB8AC3E}">
        <p14:creationId xmlns:p14="http://schemas.microsoft.com/office/powerpoint/2010/main" val="351884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mapping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82014" y="2407356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4954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16" y="2133600"/>
            <a:ext cx="11315296" cy="4283076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DTOs and why we need them? 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How to map them easy?</a:t>
            </a:r>
            <a:endParaRPr lang="bg-BG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176022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1212" y="2209800"/>
            <a:ext cx="4800600" cy="820600"/>
          </a:xfrm>
        </p:spPr>
        <p:txBody>
          <a:bodyPr/>
          <a:lstStyle/>
          <a:p>
            <a:r>
              <a:rPr lang="en-US" dirty="0"/>
              <a:t>DTOs</a:t>
            </a:r>
          </a:p>
        </p:txBody>
      </p:sp>
    </p:spTree>
    <p:extLst>
      <p:ext uri="{BB962C8B-B14F-4D97-AF65-F5344CB8AC3E}">
        <p14:creationId xmlns:p14="http://schemas.microsoft.com/office/powerpoint/2010/main" val="8239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600200"/>
            <a:ext cx="11804822" cy="51212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DTO is an object that defines how the data will be sent over the network. 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In some projects you can see it being used as a substitute to the view model, however in a big project they should always be separated.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2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981200"/>
            <a:ext cx="11804822" cy="41910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Remove circular references </a:t>
            </a:r>
          </a:p>
          <a:p>
            <a:pPr fontAlgn="base"/>
            <a:r>
              <a:rPr lang="en-US" dirty="0"/>
              <a:t>Hide particular properties that clients are not supposed to view.</a:t>
            </a:r>
          </a:p>
          <a:p>
            <a:pPr fontAlgn="base"/>
            <a:r>
              <a:rPr lang="en-US" dirty="0"/>
              <a:t>Omit some properties in order to reduce payload size.</a:t>
            </a:r>
          </a:p>
          <a:p>
            <a:pPr fontAlgn="base"/>
            <a:r>
              <a:rPr lang="en-US" dirty="0"/>
              <a:t>Flatten object graphs that contain nested objects, to make them more convenient for clients.</a:t>
            </a:r>
          </a:p>
          <a:p>
            <a:pPr fontAlgn="base"/>
            <a:r>
              <a:rPr lang="en-US" dirty="0"/>
              <a:t>Decouple your service layer from your database layer.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them? </a:t>
            </a:r>
          </a:p>
        </p:txBody>
      </p:sp>
    </p:spTree>
    <p:extLst>
      <p:ext uri="{BB962C8B-B14F-4D97-AF65-F5344CB8AC3E}">
        <p14:creationId xmlns:p14="http://schemas.microsoft.com/office/powerpoint/2010/main" val="134478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5612" y="2057400"/>
            <a:ext cx="5334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class Book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int</a:t>
            </a:r>
            <a:r>
              <a:rPr lang="en-US" dirty="0"/>
              <a:t> Id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[</a:t>
            </a:r>
            <a:r>
              <a:rPr lang="en-US" dirty="0">
                <a:solidFill>
                  <a:srgbClr val="F6C781"/>
                </a:solidFill>
              </a:rPr>
              <a:t>Required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string</a:t>
            </a:r>
            <a:r>
              <a:rPr lang="en-US" dirty="0"/>
              <a:t> Title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int</a:t>
            </a:r>
            <a:r>
              <a:rPr lang="en-US" dirty="0"/>
              <a:t> Year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decimal</a:t>
            </a:r>
            <a:r>
              <a:rPr lang="en-US" dirty="0"/>
              <a:t> Price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string</a:t>
            </a:r>
            <a:r>
              <a:rPr lang="en-US" dirty="0"/>
              <a:t> Genre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int</a:t>
            </a:r>
            <a:r>
              <a:rPr lang="en-US" dirty="0"/>
              <a:t> AuthorId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Author</a:t>
            </a:r>
            <a:r>
              <a:rPr lang="en-US" dirty="0"/>
              <a:t> Author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} 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308612" y="2057400"/>
            <a:ext cx="5348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class</a:t>
            </a:r>
            <a:r>
              <a:rPr lang="en-US" dirty="0"/>
              <a:t> BookDTO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int</a:t>
            </a:r>
            <a:r>
              <a:rPr lang="en-US" dirty="0"/>
              <a:t> Id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string</a:t>
            </a:r>
            <a:r>
              <a:rPr lang="en-US" dirty="0"/>
              <a:t> Title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6C78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string</a:t>
            </a:r>
            <a:r>
              <a:rPr lang="en-US" dirty="0"/>
              <a:t> AuthorName { </a:t>
            </a:r>
            <a:r>
              <a:rPr lang="en-US" dirty="0">
                <a:solidFill>
                  <a:srgbClr val="F6C781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F6C781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7624" y="1534180"/>
            <a:ext cx="80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9886" y="1475413"/>
            <a:ext cx="111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Entity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8612" y="4721889"/>
            <a:ext cx="53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the DTO contains an id here, but there are many cases where we will omit it</a:t>
            </a:r>
          </a:p>
        </p:txBody>
      </p:sp>
      <p:sp>
        <p:nvSpPr>
          <p:cNvPr id="27" name="Arrow: Right 26"/>
          <p:cNvSpPr/>
          <p:nvPr/>
        </p:nvSpPr>
        <p:spPr>
          <a:xfrm>
            <a:off x="5827712" y="2819400"/>
            <a:ext cx="44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134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209800"/>
            <a:ext cx="66294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done easier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710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0341"/>
            <a:ext cx="9310800" cy="1110780"/>
          </a:xfrm>
        </p:spPr>
        <p:txBody>
          <a:bodyPr/>
          <a:lstStyle/>
          <a:p>
            <a:r>
              <a:rPr lang="en-US" dirty="0"/>
              <a:t>Why not to map manually?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5612" y="1657585"/>
            <a:ext cx="11110800" cy="466407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It is very boring</a:t>
            </a:r>
          </a:p>
          <a:p>
            <a:pPr fontAlgn="base"/>
            <a:r>
              <a:rPr lang="en-US" dirty="0"/>
              <a:t>Can lead to code repetition</a:t>
            </a:r>
          </a:p>
          <a:p>
            <a:pPr fontAlgn="base"/>
            <a:r>
              <a:rPr lang="en-US" dirty="0"/>
              <a:t>Adds complexity and more code where it is needed</a:t>
            </a:r>
          </a:p>
          <a:p>
            <a:pPr fontAlgn="base"/>
            <a:r>
              <a:rPr lang="en-US" dirty="0"/>
              <a:t>Hard to maintain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52987" y="3810000"/>
            <a:ext cx="612942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6C781"/>
                </a:solidFill>
              </a:rPr>
              <a:t>BookDto</a:t>
            </a:r>
            <a:r>
              <a:rPr lang="en-US" dirty="0"/>
              <a:t> dto = </a:t>
            </a:r>
            <a:r>
              <a:rPr lang="en-US" dirty="0">
                <a:solidFill>
                  <a:srgbClr val="F6C78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6C781"/>
                </a:solidFill>
              </a:rPr>
              <a:t>BookDto</a:t>
            </a:r>
            <a:r>
              <a:rPr lang="en-US" dirty="0"/>
              <a:t>()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Title = book.Title,</a:t>
            </a:r>
          </a:p>
          <a:p>
            <a:r>
              <a:rPr lang="en-US" dirty="0"/>
              <a:t>                AuthorFirstName = book.Author.Name,</a:t>
            </a:r>
          </a:p>
          <a:p>
            <a:r>
              <a:rPr lang="en-US" dirty="0"/>
              <a:t>                AuthorId = book.AuthorId</a:t>
            </a:r>
          </a:p>
          <a:p>
            <a:r>
              <a:rPr lang="en-US" dirty="0"/>
              <a:t>            };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086410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825</Words>
  <Application>Microsoft Office PowerPoint</Application>
  <PresentationFormat>Custom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Auto Mapping Objects</vt:lpstr>
      <vt:lpstr>Table of Contents</vt:lpstr>
      <vt:lpstr>Questions</vt:lpstr>
      <vt:lpstr>DTOs</vt:lpstr>
      <vt:lpstr>What are they? </vt:lpstr>
      <vt:lpstr>Why do we need them? </vt:lpstr>
      <vt:lpstr>Example</vt:lpstr>
      <vt:lpstr>Mapping done easier</vt:lpstr>
      <vt:lpstr>Why not to map manually? </vt:lpstr>
      <vt:lpstr>So? What can I do about it? </vt:lpstr>
      <vt:lpstr>Simple mapping:</vt:lpstr>
      <vt:lpstr>Mapping specific properties:</vt:lpstr>
      <vt:lpstr>Using projections in LINQ:</vt:lpstr>
      <vt:lpstr>Mapping Inheritance:</vt:lpstr>
      <vt:lpstr>Auto mapping objects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XML Concepts</dc:title>
  <dc:subject>Software Development Course</dc:subject>
  <dc:creator/>
  <cp:keywords>XML, XML Schema, DTD, XSD, XPath, XSLT,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2016-11-30T15:34:26Z</dcterms:modified>
  <cp:category>XML, XML Schema, DTD, XSD, XPath, XSLT,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