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0"/>
  </p:notesMasterIdLst>
  <p:handoutMasterIdLst>
    <p:handoutMasterId r:id="rId41"/>
  </p:handoutMasterIdLst>
  <p:sldIdLst>
    <p:sldId id="274" r:id="rId3"/>
    <p:sldId id="276" r:id="rId4"/>
    <p:sldId id="551" r:id="rId5"/>
    <p:sldId id="543" r:id="rId6"/>
    <p:sldId id="519" r:id="rId7"/>
    <p:sldId id="566" r:id="rId8"/>
    <p:sldId id="595" r:id="rId9"/>
    <p:sldId id="552" r:id="rId10"/>
    <p:sldId id="568" r:id="rId11"/>
    <p:sldId id="567" r:id="rId12"/>
    <p:sldId id="596" r:id="rId13"/>
    <p:sldId id="556" r:id="rId14"/>
    <p:sldId id="565" r:id="rId15"/>
    <p:sldId id="577" r:id="rId16"/>
    <p:sldId id="589" r:id="rId17"/>
    <p:sldId id="569" r:id="rId18"/>
    <p:sldId id="583" r:id="rId19"/>
    <p:sldId id="590" r:id="rId20"/>
    <p:sldId id="570" r:id="rId21"/>
    <p:sldId id="584" r:id="rId22"/>
    <p:sldId id="591" r:id="rId23"/>
    <p:sldId id="571" r:id="rId24"/>
    <p:sldId id="585" r:id="rId25"/>
    <p:sldId id="592" r:id="rId26"/>
    <p:sldId id="572" r:id="rId27"/>
    <p:sldId id="586" r:id="rId28"/>
    <p:sldId id="593" r:id="rId29"/>
    <p:sldId id="560" r:id="rId30"/>
    <p:sldId id="573" r:id="rId31"/>
    <p:sldId id="582" r:id="rId32"/>
    <p:sldId id="594" r:id="rId33"/>
    <p:sldId id="588" r:id="rId34"/>
    <p:sldId id="574" r:id="rId35"/>
    <p:sldId id="457" r:id="rId36"/>
    <p:sldId id="576" r:id="rId37"/>
    <p:sldId id="419" r:id="rId38"/>
    <p:sldId id="420" r:id="rId3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D06E64D-76A5-454E-9796-2017EAC3F2F7}">
          <p14:sldIdLst>
            <p14:sldId id="274"/>
            <p14:sldId id="276"/>
            <p14:sldId id="551"/>
          </p14:sldIdLst>
        </p14:section>
        <p14:section name="GROUPING" id="{813DF7E2-74AB-4E3A-9B46-2566DC216237}">
          <p14:sldIdLst>
            <p14:sldId id="543"/>
            <p14:sldId id="519"/>
            <p14:sldId id="566"/>
            <p14:sldId id="595"/>
            <p14:sldId id="552"/>
            <p14:sldId id="568"/>
            <p14:sldId id="567"/>
            <p14:sldId id="596"/>
          </p14:sldIdLst>
        </p14:section>
        <p14:section name="AGGREGATE FUNCTIONS" id="{E091B124-099C-4C56-B59F-ECF8C553BAEE}">
          <p14:sldIdLst>
            <p14:sldId id="556"/>
            <p14:sldId id="565"/>
            <p14:sldId id="577"/>
            <p14:sldId id="589"/>
            <p14:sldId id="569"/>
            <p14:sldId id="583"/>
            <p14:sldId id="590"/>
            <p14:sldId id="570"/>
            <p14:sldId id="584"/>
            <p14:sldId id="591"/>
            <p14:sldId id="571"/>
            <p14:sldId id="585"/>
            <p14:sldId id="592"/>
            <p14:sldId id="572"/>
            <p14:sldId id="586"/>
            <p14:sldId id="593"/>
          </p14:sldIdLst>
        </p14:section>
        <p14:section name="HAVING" id="{BD60B6E9-85E7-49E8-9F66-AE28A5DD5D66}">
          <p14:sldIdLst>
            <p14:sldId id="560"/>
            <p14:sldId id="573"/>
            <p14:sldId id="582"/>
            <p14:sldId id="594"/>
            <p14:sldId id="588"/>
            <p14:sldId id="574"/>
            <p14:sldId id="457"/>
            <p14:sldId id="576"/>
            <p14:sldId id="419"/>
            <p14:sldId id="420"/>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5050"/>
    <a:srgbClr val="E85C0E"/>
    <a:srgbClr val="FBEEDC"/>
    <a:srgbClr val="F0A22E"/>
    <a:srgbClr val="603A14"/>
    <a:srgbClr val="BAB398"/>
    <a:srgbClr val="ADA485"/>
    <a:srgbClr val="C6C0AA"/>
    <a:srgbClr val="663606"/>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327" autoAdjust="0"/>
  </p:normalViewPr>
  <p:slideViewPr>
    <p:cSldViewPr>
      <p:cViewPr varScale="1">
        <p:scale>
          <a:sx n="71" d="100"/>
          <a:sy n="71" d="100"/>
        </p:scale>
        <p:origin x="576" y="58"/>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10/3/2016</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10/3/2016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91415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use GROUP</a:t>
            </a:r>
            <a:r>
              <a:rPr lang="en-US" baseline="0" dirty="0"/>
              <a:t> BY we can easily achieve distinct values. Grouping leaves only the unique combination of values.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1905552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694300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3746981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3536811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COUNT counts</a:t>
            </a:r>
            <a:r>
              <a:rPr lang="en-US" baseline="0" dirty="0" smtClean="0"/>
              <a:t> the values in one or more columns based on grouping criteria. If any of the values are NULL they are ignored. For example, if one the values is NULL and the other is 5,000 the COUNT will return 1 because it will ignore the NULL value. On the other hand, we can count everything by writing COUNT(*). </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1059763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2487917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2190577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SUM sums the values</a:t>
            </a:r>
            <a:r>
              <a:rPr lang="en-US" baseline="0" dirty="0"/>
              <a:t> in a column. NULLs are ignored again.</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247105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1474120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1652711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1347497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MAX takes the</a:t>
            </a:r>
            <a:r>
              <a:rPr lang="en-US" baseline="0" dirty="0"/>
              <a:t> maximum value in a column. NULLs are ignored again. </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4126714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2549303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2011676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MIN takes the</a:t>
            </a:r>
            <a:r>
              <a:rPr lang="en-US" baseline="0" dirty="0"/>
              <a:t> minimum value in a column. NULLs are ignored again. </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1487677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2582240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Tree>
    <p:extLst>
      <p:ext uri="{BB962C8B-B14F-4D97-AF65-F5344CB8AC3E}">
        <p14:creationId xmlns:p14="http://schemas.microsoft.com/office/powerpoint/2010/main" val="604647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AVG calculates the average</a:t>
            </a:r>
            <a:r>
              <a:rPr lang="en-US" baseline="0" dirty="0"/>
              <a:t> value in a column. NULLs are ignored again. </a:t>
            </a:r>
            <a:endParaRPr lang="en-US" dirty="0"/>
          </a:p>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Tree>
    <p:extLst>
      <p:ext uri="{BB962C8B-B14F-4D97-AF65-F5344CB8AC3E}">
        <p14:creationId xmlns:p14="http://schemas.microsoft.com/office/powerpoint/2010/main" val="4694172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1171031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extLst>
      <p:ext uri="{BB962C8B-B14F-4D97-AF65-F5344CB8AC3E}">
        <p14:creationId xmlns:p14="http://schemas.microsoft.com/office/powerpoint/2010/main" val="40252245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48140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33940285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WHERE clause will execute before HAVING. It will filter the rows which we are going to use for the grouping.</a:t>
            </a:r>
            <a:endParaRPr lang="en-US" dirty="0" smtClean="0"/>
          </a:p>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Tree>
    <p:extLst>
      <p:ext uri="{BB962C8B-B14F-4D97-AF65-F5344CB8AC3E}">
        <p14:creationId xmlns:p14="http://schemas.microsoft.com/office/powerpoint/2010/main" val="34868278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know more about querying it is important to understand how SQL works. There is a difference between the syntax and the execution. If we have the following query:</a:t>
            </a:r>
            <a:br>
              <a:rPr lang="en-US" baseline="0" dirty="0"/>
            </a:br>
            <a:r>
              <a:rPr lang="en-US" baseline="0" dirty="0"/>
              <a:t>   </a:t>
            </a:r>
            <a:r>
              <a:rPr lang="en-US" sz="1600" b="1" i="0" u="none" strike="noStrike" baseline="0" dirty="0">
                <a:solidFill>
                  <a:srgbClr val="0000FF"/>
                </a:solidFill>
                <a:latin typeface="Courier New" panose="02070309020205020404" pitchFamily="49" charset="0"/>
              </a:rPr>
              <a:t>SELECT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DISTINCT</a:t>
            </a:r>
          </a:p>
          <a:p>
            <a:r>
              <a:rPr lang="en-US" sz="1600" b="0" i="0" u="none" strike="noStrike" baseline="0" dirty="0">
                <a:solidFill>
                  <a:srgbClr val="808000"/>
                </a:solidFill>
                <a:latin typeface="Courier New" panose="02070309020205020404" pitchFamily="49" charset="0"/>
              </a:rPr>
              <a:t>                </a:t>
            </a:r>
            <a:r>
              <a:rPr lang="en-US" sz="1600" b="0" i="0" u="none" strike="noStrike" baseline="0" dirty="0" err="1">
                <a:solidFill>
                  <a:srgbClr val="808000"/>
                </a:solidFill>
                <a:latin typeface="Courier New" panose="02070309020205020404" pitchFamily="49" charset="0"/>
              </a:rPr>
              <a:t>u</a:t>
            </a:r>
            <a:r>
              <a:rPr lang="en-US" sz="1600" b="0" i="0" u="none" strike="noStrike" baseline="0" dirty="0" err="1">
                <a:solidFill>
                  <a:srgbClr val="0000FF"/>
                </a:solidFill>
                <a:latin typeface="Courier New" panose="02070309020205020404" pitchFamily="49" charset="0"/>
              </a:rPr>
              <a:t>.</a:t>
            </a:r>
            <a:r>
              <a:rPr lang="en-US" sz="1600" b="0" i="0" u="none" strike="noStrike" baseline="0" dirty="0" err="1">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p>
          <a:p>
            <a:r>
              <a:rPr lang="en-US" sz="1600" b="0" i="0" u="none" strike="noStrike" baseline="0" dirty="0">
                <a:solidFill>
                  <a:srgbClr val="808000"/>
                </a:solidFill>
                <a:latin typeface="Courier New" panose="02070309020205020404" pitchFamily="49" charset="0"/>
              </a:rPr>
              <a:t>                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808000"/>
                </a:solidFill>
                <a:latin typeface="Courier New" panose="02070309020205020404" pitchFamily="49" charset="0"/>
              </a:rPr>
              <a:t>character_name</a:t>
            </a:r>
            <a:r>
              <a:rPr lang="en-US" sz="1600" b="0" i="0" u="none" strike="noStrike" baseline="0" dirty="0">
                <a:solidFill>
                  <a:srgbClr val="0000FF"/>
                </a:solidFill>
                <a:latin typeface="Courier New" panose="02070309020205020404" pitchFamily="49" charset="0"/>
              </a:rPr>
              <a:t>,</a:t>
            </a:r>
          </a:p>
          <a:p>
            <a:r>
              <a:rPr lang="en-US" sz="1600" b="1" i="0" u="none" strike="noStrike" baseline="0" dirty="0">
                <a:solidFill>
                  <a:srgbClr val="000080"/>
                </a:solidFill>
                <a:latin typeface="Courier New" panose="02070309020205020404" pitchFamily="49" charset="0"/>
              </a:rPr>
              <a:t>                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808000"/>
                </a:solidFill>
                <a:latin typeface="Courier New" panose="02070309020205020404" pitchFamily="49" charset="0"/>
              </a:rPr>
              <a:t>total_cash</a:t>
            </a:r>
            <a:endParaRPr lang="en-US" sz="1600" b="0" i="0" u="none" strike="noStrike" baseline="0" dirty="0">
              <a:solidFill>
                <a:srgbClr val="808000"/>
              </a:solidFill>
              <a:latin typeface="Courier New" panose="02070309020205020404" pitchFamily="49" charset="0"/>
            </a:endParaRPr>
          </a:p>
          <a:p>
            <a:r>
              <a:rPr lang="en-US" sz="1600" b="1" i="0" u="none" strike="noStrike" baseline="0" dirty="0">
                <a:solidFill>
                  <a:srgbClr val="0000FF"/>
                </a:solidFill>
                <a:latin typeface="Courier New" panose="02070309020205020404" pitchFamily="49" charset="0"/>
              </a:rPr>
              <a:t>    FROM</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FF00FF"/>
                </a:solidFill>
                <a:latin typeface="Courier New" panose="02070309020205020404" pitchFamily="49" charset="0"/>
              </a:rPr>
              <a:t>users_games</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808000"/>
                </a:solidFill>
                <a:latin typeface="Courier New" panose="02070309020205020404" pitchFamily="49" charset="0"/>
              </a:rPr>
              <a:t>ug</a:t>
            </a:r>
            <a:endParaRPr lang="en-US" sz="1600" b="0" i="0" u="none" strike="noStrike" baseline="0" dirty="0">
              <a:solidFill>
                <a:srgbClr val="808000"/>
              </a:solidFill>
              <a:latin typeface="Courier New" panose="02070309020205020404" pitchFamily="49" charset="0"/>
            </a:endParaRP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characters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808000"/>
                </a:solidFill>
                <a:latin typeface="Courier New" panose="02070309020205020404" pitchFamily="49" charset="0"/>
              </a:rPr>
              <a:t>ug</a:t>
            </a:r>
            <a:r>
              <a:rPr lang="en-US" sz="1600" b="0" i="0" u="none" strike="noStrike" baseline="0" dirty="0" err="1">
                <a:solidFill>
                  <a:srgbClr val="0000FF"/>
                </a:solidFill>
                <a:latin typeface="Courier New" panose="02070309020205020404" pitchFamily="49" charset="0"/>
              </a:rPr>
              <a:t>.</a:t>
            </a:r>
            <a:r>
              <a:rPr lang="en-US" sz="1600" b="0" i="0" u="none" strike="noStrike" baseline="0" dirty="0" err="1">
                <a:solidFill>
                  <a:srgbClr val="808000"/>
                </a:solidFill>
                <a:latin typeface="Courier New" panose="02070309020205020404" pitchFamily="49" charset="0"/>
              </a:rPr>
              <a:t>character_id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808000"/>
                </a:solidFill>
                <a:latin typeface="Courier New" panose="02070309020205020404" pitchFamily="49" charset="0"/>
              </a:rPr>
              <a:t>ug</a:t>
            </a:r>
            <a:r>
              <a:rPr lang="en-US" sz="1600" b="0" i="0" u="none" strike="noStrike" baseline="0" dirty="0" err="1">
                <a:solidFill>
                  <a:srgbClr val="0000FF"/>
                </a:solidFill>
                <a:latin typeface="Courier New" panose="02070309020205020404" pitchFamily="49" charset="0"/>
              </a:rPr>
              <a:t>.</a:t>
            </a:r>
            <a:r>
              <a:rPr lang="en-US" sz="1600" b="0" i="0" u="none" strike="noStrike" baseline="0" dirty="0" err="1">
                <a:solidFill>
                  <a:srgbClr val="808000"/>
                </a:solidFill>
                <a:latin typeface="Courier New" panose="02070309020205020404" pitchFamily="49" charset="0"/>
              </a:rPr>
              <a:t>user_id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br>
              <a:rPr lang="en-US" sz="1600" b="0" i="0" u="none" strike="noStrike" baseline="0" dirty="0">
                <a:solidFill>
                  <a:srgbClr val="808000"/>
                </a:solidFill>
                <a:latin typeface="Courier New" panose="02070309020205020404" pitchFamily="49" charset="0"/>
              </a:rPr>
            </a:br>
            <a:r>
              <a:rPr lang="en-US" sz="1600" b="0" i="0" u="none" strike="noStrike" baseline="0" dirty="0">
                <a:solidFill>
                  <a:srgbClr val="808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GROUP</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808000"/>
                </a:solidFill>
                <a:latin typeface="Courier New" panose="02070309020205020404" pitchFamily="49" charset="0"/>
              </a:rPr>
              <a:t>u</a:t>
            </a:r>
            <a:r>
              <a:rPr lang="en-US" sz="1600" b="0" i="0" u="none" strike="noStrike" baseline="0" dirty="0" err="1">
                <a:solidFill>
                  <a:srgbClr val="0000FF"/>
                </a:solidFill>
                <a:latin typeface="Courier New" panose="02070309020205020404" pitchFamily="49" charset="0"/>
              </a:rPr>
              <a:t>.</a:t>
            </a:r>
            <a:r>
              <a:rPr lang="en-US" sz="1600" b="0" i="0" u="none" strike="noStrike" baseline="0" dirty="0" err="1">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p>
          <a:p>
            <a:r>
              <a:rPr lang="en-US" sz="1600" b="1" i="0" u="none" strike="noStrike" baseline="0" dirty="0">
                <a:solidFill>
                  <a:srgbClr val="0000FF"/>
                </a:solidFill>
                <a:latin typeface="Courier New" panose="02070309020205020404" pitchFamily="49" charset="0"/>
              </a:rPr>
              <a:t>HAVING</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80"/>
                </a:solidFill>
                <a:latin typeface="Courier New" panose="02070309020205020404" pitchFamily="49" charset="0"/>
              </a:rPr>
              <a:t>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&gt;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10000</a:t>
            </a:r>
          </a:p>
          <a:p>
            <a:r>
              <a:rPr lang="en-US" sz="1600" b="1" i="0" u="none" strike="noStrike" baseline="0" dirty="0">
                <a:solidFill>
                  <a:srgbClr val="0000FF"/>
                </a:solidFill>
                <a:latin typeface="Courier New" panose="02070309020205020404" pitchFamily="49" charset="0"/>
              </a:rPr>
              <a:t>   ORDER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808000"/>
                </a:solidFill>
                <a:latin typeface="Courier New" panose="02070309020205020404" pitchFamily="49" charset="0"/>
              </a:rPr>
              <a:t>total_cash</a:t>
            </a:r>
            <a:endParaRPr lang="en-US" sz="1600" b="0" i="0" u="none" strike="noStrike" baseline="0" dirty="0">
              <a:solidFill>
                <a:srgbClr val="808000"/>
              </a:solidFill>
              <a:latin typeface="Courier New" panose="02070309020205020404" pitchFamily="49" charset="0"/>
            </a:endParaRPr>
          </a:p>
          <a:p>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LIMIT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The following execution will happen:</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First we are going to read FROM the table. Then we will join tables ON some criteria and do the OUTER joins. Afterwards come the filtering with WHERE. Then we GROUP by the columns. Furthermore, we will filter aggregated data by using HAVING. The next step is to SELECT the data we want. After that we can get DISTINCT records which we can ORDER. At the end we can LIMIT the dataset.</a:t>
            </a:r>
          </a:p>
          <a:p>
            <a:r>
              <a:rPr lang="en-US" baseline="0" dirty="0"/>
              <a:t/>
            </a:r>
            <a:br>
              <a:rPr lang="en-US" baseline="0" dirty="0"/>
            </a:b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Tree>
    <p:extLst>
      <p:ext uri="{BB962C8B-B14F-4D97-AF65-F5344CB8AC3E}">
        <p14:creationId xmlns:p14="http://schemas.microsoft.com/office/powerpoint/2010/main" val="39610839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6456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28486408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36</a:t>
            </a:fld>
            <a:endParaRPr lang="en-US" dirty="0"/>
          </a:p>
        </p:txBody>
      </p:sp>
    </p:spTree>
    <p:extLst>
      <p:ext uri="{BB962C8B-B14F-4D97-AF65-F5344CB8AC3E}">
        <p14:creationId xmlns:p14="http://schemas.microsoft.com/office/powerpoint/2010/main" val="21509941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Tree>
    <p:extLst>
      <p:ext uri="{BB962C8B-B14F-4D97-AF65-F5344CB8AC3E}">
        <p14:creationId xmlns:p14="http://schemas.microsoft.com/office/powerpoint/2010/main" val="3111553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3046668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1995475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Grouping is used to aggregate</a:t>
            </a:r>
            <a:r>
              <a:rPr lang="en-US" baseline="0" dirty="0" smtClean="0"/>
              <a:t> data.  In order to achieve aggregation you need columns that will define the groups. In the case above we will use </a:t>
            </a:r>
            <a:r>
              <a:rPr lang="en-US" baseline="0" dirty="0" err="1" smtClean="0"/>
              <a:t>DepartmentName</a:t>
            </a:r>
            <a:r>
              <a:rPr lang="en-US" baseline="0" dirty="0" smtClean="0"/>
              <a:t> for aggregation purposes. The column has 3 unique values: “</a:t>
            </a:r>
            <a:r>
              <a:rPr lang="en-US" dirty="0" smtClean="0"/>
              <a:t>Database Support</a:t>
            </a:r>
            <a:r>
              <a:rPr lang="en-US" baseline="0" dirty="0" smtClean="0"/>
              <a:t>”, “</a:t>
            </a:r>
            <a:r>
              <a:rPr lang="en-US" dirty="0" smtClean="0"/>
              <a:t>Application Support</a:t>
            </a:r>
            <a:r>
              <a:rPr lang="en-US" baseline="0" dirty="0" smtClean="0"/>
              <a:t>” and “</a:t>
            </a:r>
            <a:r>
              <a:rPr lang="en-US" dirty="0" smtClean="0"/>
              <a:t>Software Support</a:t>
            </a:r>
            <a:r>
              <a:rPr lang="en-US" baseline="0" dirty="0" smtClean="0"/>
              <a:t>”. Therefore, we will have 3 groups. Moreover, we can sum the salaries of the employees in those departments. If we add the Employee column we will have 6 groups because we have 6 unique combinations of values.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3276844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use GROUP</a:t>
            </a:r>
            <a:r>
              <a:rPr lang="en-US" baseline="0" dirty="0"/>
              <a:t> BY we can easily achieve distinct values. Grouping leaves only the unique combination of values.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2756506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1607117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947325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10/3/2016</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8" name="Rectangle 27"/>
          <p:cNvSpPr/>
          <p:nvPr userDrawn="1"/>
        </p:nvSpPr>
        <p:spPr>
          <a:xfrm rot="20967018">
            <a:off x="52437" y="3176455"/>
            <a:ext cx="7313295"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10000" b="1" kern="1200" noProof="0" dirty="0">
                <a:solidFill>
                  <a:srgbClr val="F3BE60"/>
                </a:solidFill>
                <a:latin typeface="+mj-lt"/>
                <a:ea typeface="+mj-ea"/>
                <a:cs typeface="+mj-cs"/>
              </a:rPr>
              <a:t>Questions?</a:t>
            </a:r>
            <a:endParaRPr lang="en-US" sz="100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Tree>
    <p:extLst>
      <p:ext uri="{BB962C8B-B14F-4D97-AF65-F5344CB8AC3E}">
        <p14:creationId xmlns:p14="http://schemas.microsoft.com/office/powerpoint/2010/main" val="4205820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14380" y="71439"/>
            <a:ext cx="8735325" cy="909637"/>
          </a:xfrm>
          <a:prstGeom prst="rect">
            <a:avLst/>
          </a:prstGeom>
        </p:spPr>
        <p:txBody>
          <a:bodyPr/>
          <a:lstStyle/>
          <a:p>
            <a:r>
              <a:rPr lang="en-US"/>
              <a:t>Click to edit Master title style</a:t>
            </a:r>
            <a:endParaRPr lang="bg-BG"/>
          </a:p>
        </p:txBody>
      </p:sp>
      <p:sp>
        <p:nvSpPr>
          <p:cNvPr id="3" name="Text Placeholder 2"/>
          <p:cNvSpPr>
            <a:spLocks noGrp="1"/>
          </p:cNvSpPr>
          <p:nvPr>
            <p:ph type="body" sz="half" idx="1"/>
          </p:nvPr>
        </p:nvSpPr>
        <p:spPr>
          <a:xfrm>
            <a:off x="431688" y="1268414"/>
            <a:ext cx="5561151" cy="532923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p:cNvSpPr>
            <a:spLocks noGrp="1"/>
          </p:cNvSpPr>
          <p:nvPr>
            <p:ph sz="half" idx="2"/>
          </p:nvPr>
        </p:nvSpPr>
        <p:spPr>
          <a:xfrm>
            <a:off x="6195986" y="1268414"/>
            <a:ext cx="5561151" cy="532923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Tree>
    <p:extLst>
      <p:ext uri="{BB962C8B-B14F-4D97-AF65-F5344CB8AC3E}">
        <p14:creationId xmlns:p14="http://schemas.microsoft.com/office/powerpoint/2010/main" val="35656296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10/3/2016</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 id="2147483669" r:id="rId6"/>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oftuni.bg/"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oftuni.org/" TargetMode="External"/><Relationship Id="rId5" Type="http://schemas.openxmlformats.org/officeDocument/2006/relationships/image" Target="../media/image7.png"/><Relationship Id="rId4" Type="http://schemas.openxmlformats.org/officeDocument/2006/relationships/hyperlink" Target="http://creativecommons.org/licenses/by-nc-sa/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komfo.com/" TargetMode="External"/><Relationship Id="rId13" Type="http://schemas.openxmlformats.org/officeDocument/2006/relationships/image" Target="../media/image18.png"/><Relationship Id="rId18" Type="http://schemas.openxmlformats.org/officeDocument/2006/relationships/hyperlink" Target="http://netpeak.bg/" TargetMode="External"/><Relationship Id="rId3" Type="http://schemas.openxmlformats.org/officeDocument/2006/relationships/hyperlink" Target="https://softuni.bg/courses/" TargetMode="External"/><Relationship Id="rId21" Type="http://schemas.openxmlformats.org/officeDocument/2006/relationships/image" Target="../media/image22.png"/><Relationship Id="rId7" Type="http://schemas.openxmlformats.org/officeDocument/2006/relationships/image" Target="../media/image15.png"/><Relationship Id="rId12" Type="http://schemas.openxmlformats.org/officeDocument/2006/relationships/hyperlink" Target="http://www.softwaregroup-bg.com/" TargetMode="External"/><Relationship Id="rId17" Type="http://schemas.openxmlformats.org/officeDocument/2006/relationships/image" Target="../media/image20.png"/><Relationship Id="rId2" Type="http://schemas.openxmlformats.org/officeDocument/2006/relationships/notesSlide" Target="../notesSlides/notesSlide33.xml"/><Relationship Id="rId16" Type="http://schemas.openxmlformats.org/officeDocument/2006/relationships/hyperlink" Target="http://www.infragistics.com/" TargetMode="External"/><Relationship Id="rId20" Type="http://schemas.openxmlformats.org/officeDocument/2006/relationships/hyperlink" Target="http://www.superhosting.bg/" TargetMode="External"/><Relationship Id="rId1" Type="http://schemas.openxmlformats.org/officeDocument/2006/relationships/slideLayout" Target="../slideLayouts/slideLayout5.xml"/><Relationship Id="rId6" Type="http://schemas.openxmlformats.org/officeDocument/2006/relationships/hyperlink" Target="http://xs-software.com/" TargetMode="External"/><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19.png"/><Relationship Id="rId23" Type="http://schemas.openxmlformats.org/officeDocument/2006/relationships/image" Target="../media/image23.png"/><Relationship Id="rId10" Type="http://schemas.openxmlformats.org/officeDocument/2006/relationships/hyperlink" Target="http://smartit.bg/" TargetMode="External"/><Relationship Id="rId19" Type="http://schemas.openxmlformats.org/officeDocument/2006/relationships/image" Target="../media/image21.png"/><Relationship Id="rId4" Type="http://schemas.openxmlformats.org/officeDocument/2006/relationships/hyperlink" Target="http://www.luxoft.com/" TargetMode="External"/><Relationship Id="rId9" Type="http://schemas.openxmlformats.org/officeDocument/2006/relationships/image" Target="../media/image16.png"/><Relationship Id="rId14" Type="http://schemas.openxmlformats.org/officeDocument/2006/relationships/hyperlink" Target="http://www.indeavr.com/" TargetMode="External"/><Relationship Id="rId22" Type="http://schemas.openxmlformats.org/officeDocument/2006/relationships/hyperlink" Target="http://www.telenor.bg/"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7.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25.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bg/" TargetMode="Externa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80708" y="914400"/>
            <a:ext cx="7035859" cy="1087372"/>
          </a:xfrm>
        </p:spPr>
        <p:txBody>
          <a:bodyPr>
            <a:normAutofit/>
          </a:bodyPr>
          <a:lstStyle/>
          <a:p>
            <a:r>
              <a:rPr lang="en-US" dirty="0"/>
              <a:t>Data Aggregation</a:t>
            </a:r>
          </a:p>
        </p:txBody>
      </p:sp>
      <p:sp>
        <p:nvSpPr>
          <p:cNvPr id="6" name="Subtitle 5"/>
          <p:cNvSpPr>
            <a:spLocks noGrp="1"/>
          </p:cNvSpPr>
          <p:nvPr>
            <p:ph type="subTitle" idx="1"/>
          </p:nvPr>
        </p:nvSpPr>
        <p:spPr>
          <a:xfrm>
            <a:off x="5637212" y="1849984"/>
            <a:ext cx="6014713" cy="686636"/>
          </a:xfrm>
        </p:spPr>
        <p:txBody>
          <a:bodyPr>
            <a:noAutofit/>
          </a:bodyPr>
          <a:lstStyle/>
          <a:p>
            <a:r>
              <a:rPr lang="en-US" sz="3600" dirty="0"/>
              <a:t>How to get data insights?</a:t>
            </a:r>
          </a:p>
        </p:txBody>
      </p:sp>
      <p:sp>
        <p:nvSpPr>
          <p:cNvPr id="7" name="Text Placeholder 6"/>
          <p:cNvSpPr>
            <a:spLocks noGrp="1"/>
          </p:cNvSpPr>
          <p:nvPr>
            <p:ph type="body" sz="quarter" idx="10"/>
          </p:nvPr>
        </p:nvSpPr>
        <p:spPr>
          <a:xfrm>
            <a:off x="760412" y="4419600"/>
            <a:ext cx="3187613" cy="525135"/>
          </a:xfrm>
        </p:spPr>
        <p:txBody>
          <a:bodyPr/>
          <a:lstStyle/>
          <a:p>
            <a:r>
              <a:rPr lang="en-US" dirty="0"/>
              <a:t>SoftUni Team</a:t>
            </a:r>
          </a:p>
        </p:txBody>
      </p:sp>
      <p:sp>
        <p:nvSpPr>
          <p:cNvPr id="8" name="Text Placeholder 7"/>
          <p:cNvSpPr>
            <a:spLocks noGrp="1"/>
          </p:cNvSpPr>
          <p:nvPr>
            <p:ph type="body" sz="quarter" idx="13"/>
          </p:nvPr>
        </p:nvSpPr>
        <p:spPr>
          <a:xfrm>
            <a:off x="760413" y="4889499"/>
            <a:ext cx="3187614" cy="444343"/>
          </a:xfrm>
        </p:spPr>
        <p:txBody>
          <a:bodyPr/>
          <a:lstStyle/>
          <a:p>
            <a:r>
              <a:rPr lang="en-US" dirty="0"/>
              <a:t>Technical Trainers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http://softuni.bg</a:t>
            </a:r>
            <a:endParaRPr lang="en-US" dirty="0"/>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5" name="Picture 2" title="Software University Foundation">
            <a:hlinkClick r:id="rId6" tooltip="Software University Foundation"/>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033" t="-11972" r="-4044" b="1048"/>
          <a:stretch/>
        </p:blipFill>
        <p:spPr bwMode="auto">
          <a:xfrm>
            <a:off x="825157" y="1727069"/>
            <a:ext cx="2172351" cy="795696"/>
          </a:xfrm>
          <a:prstGeom prst="roundRect">
            <a:avLst>
              <a:gd name="adj" fmla="val 3940"/>
            </a:avLst>
          </a:prstGeom>
          <a:solidFill>
            <a:srgbClr val="231F20">
              <a:alpha val="50000"/>
            </a:srgbClr>
          </a:solidFill>
          <a:ln>
            <a:solidFill>
              <a:schemeClr val="accent1">
                <a:lumMod val="75000"/>
                <a:alpha val="50000"/>
              </a:schemeClr>
            </a:solidFill>
          </a:ln>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5637212" y="3940927"/>
            <a:ext cx="2133598" cy="2341486"/>
          </a:xfrm>
          <a:prstGeom prst="rect">
            <a:avLst/>
          </a:prstGeom>
        </p:spPr>
      </p:pic>
      <p:sp>
        <p:nvSpPr>
          <p:cNvPr id="13" name="TextBox 12"/>
          <p:cNvSpPr txBox="1"/>
          <p:nvPr/>
        </p:nvSpPr>
        <p:spPr>
          <a:xfrm rot="576164">
            <a:off x="7090274" y="3795395"/>
            <a:ext cx="1448858" cy="670440"/>
          </a:xfrm>
          <a:prstGeom prst="rect">
            <a:avLst/>
          </a:prstGeom>
          <a:noFill/>
        </p:spPr>
        <p:txBody>
          <a:bodyPr wrap="none" rtlCol="0">
            <a:spAutoFit/>
          </a:bodyPr>
          <a:lstStyle/>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Databases</a:t>
            </a:r>
          </a:p>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Basics</a:t>
            </a:r>
          </a:p>
        </p:txBody>
      </p:sp>
    </p:spTree>
    <p:extLst>
      <p:ext uri="{BB962C8B-B14F-4D97-AF65-F5344CB8AC3E}">
        <p14:creationId xmlns:p14="http://schemas.microsoft.com/office/powerpoint/2010/main" val="3215379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10</a:t>
            </a:fld>
            <a:endParaRPr lang="en-US" dirty="0"/>
          </a:p>
        </p:txBody>
      </p:sp>
      <p:sp>
        <p:nvSpPr>
          <p:cNvPr id="465922" name="Rectangle 2"/>
          <p:cNvSpPr>
            <a:spLocks noGrp="1" noChangeArrowheads="1"/>
          </p:cNvSpPr>
          <p:nvPr>
            <p:ph type="title"/>
          </p:nvPr>
        </p:nvSpPr>
        <p:spPr/>
        <p:txBody>
          <a:bodyPr/>
          <a:lstStyle/>
          <a:p>
            <a:r>
              <a:rPr lang="en-US" dirty="0"/>
              <a:t>Distinct Syntax</a:t>
            </a:r>
            <a:endParaRPr lang="bg-BG" dirty="0"/>
          </a:p>
        </p:txBody>
      </p:sp>
      <p:sp>
        <p:nvSpPr>
          <p:cNvPr id="7" name="AutoShape 7"/>
          <p:cNvSpPr>
            <a:spLocks noChangeArrowheads="1"/>
          </p:cNvSpPr>
          <p:nvPr/>
        </p:nvSpPr>
        <p:spPr bwMode="auto">
          <a:xfrm>
            <a:off x="3846016" y="1488817"/>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Unique Values</a:t>
            </a:r>
            <a:endParaRPr lang="en-US" sz="2800" noProof="1">
              <a:solidFill>
                <a:srgbClr val="FFFFFF"/>
              </a:solidFill>
            </a:endParaRPr>
          </a:p>
        </p:txBody>
      </p:sp>
      <p:sp>
        <p:nvSpPr>
          <p:cNvPr id="9" name="Rectangle 8"/>
          <p:cNvSpPr>
            <a:spLocks noChangeArrowheads="1"/>
          </p:cNvSpPr>
          <p:nvPr/>
        </p:nvSpPr>
        <p:spPr bwMode="auto">
          <a:xfrm>
            <a:off x="188814" y="2971800"/>
            <a:ext cx="11925398" cy="181854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5200" b="1" dirty="0" smtClean="0">
                <a:solidFill>
                  <a:schemeClr val="tx2"/>
                </a:solidFill>
                <a:latin typeface="Consolas" panose="020B0609020204030204" pitchFamily="49" charset="0"/>
              </a:rPr>
              <a:t>SELECT</a:t>
            </a:r>
            <a:r>
              <a:rPr lang="en-US" sz="5200" dirty="0" smtClean="0">
                <a:solidFill>
                  <a:schemeClr val="tx2"/>
                </a:solidFill>
                <a:latin typeface="Consolas" panose="020B0609020204030204" pitchFamily="49" charset="0"/>
              </a:rPr>
              <a:t> DISTINCT </a:t>
            </a:r>
            <a:r>
              <a:rPr lang="en-US" sz="5200" dirty="0" err="1" smtClean="0">
                <a:solidFill>
                  <a:schemeClr val="tx2"/>
                </a:solidFill>
                <a:latin typeface="Consolas" panose="020B0609020204030204" pitchFamily="49" charset="0"/>
              </a:rPr>
              <a:t>e.DepartmentName</a:t>
            </a:r>
            <a:r>
              <a:rPr lang="en-US" sz="5200" dirty="0" smtClean="0">
                <a:solidFill>
                  <a:schemeClr val="tx2"/>
                </a:solidFill>
                <a:latin typeface="Consolas" panose="020B0609020204030204" pitchFamily="49" charset="0"/>
              </a:rPr>
              <a:t> </a:t>
            </a:r>
            <a:br>
              <a:rPr lang="en-US" sz="5200" dirty="0" smtClean="0">
                <a:solidFill>
                  <a:schemeClr val="tx2"/>
                </a:solidFill>
                <a:latin typeface="Consolas" panose="020B0609020204030204" pitchFamily="49" charset="0"/>
              </a:rPr>
            </a:br>
            <a:r>
              <a:rPr lang="en-US" sz="5200" dirty="0" smtClean="0">
                <a:solidFill>
                  <a:schemeClr val="tx2"/>
                </a:solidFill>
                <a:latin typeface="Consolas" panose="020B0609020204030204" pitchFamily="49" charset="0"/>
              </a:rPr>
              <a:t>  </a:t>
            </a:r>
            <a:r>
              <a:rPr lang="en-GB" sz="5200" b="1" dirty="0" smtClean="0">
                <a:solidFill>
                  <a:schemeClr val="tx2"/>
                </a:solidFill>
                <a:latin typeface="Consolas" panose="020B0609020204030204" pitchFamily="49" charset="0"/>
              </a:rPr>
              <a:t>FROM</a:t>
            </a:r>
            <a:r>
              <a:rPr lang="en-GB" sz="5200" dirty="0" smtClean="0">
                <a:solidFill>
                  <a:schemeClr val="tx2"/>
                </a:solidFill>
                <a:latin typeface="Consolas" panose="020B0609020204030204" pitchFamily="49" charset="0"/>
              </a:rPr>
              <a:t> Employees </a:t>
            </a:r>
            <a:r>
              <a:rPr lang="en-GB" sz="5200" b="1" dirty="0">
                <a:solidFill>
                  <a:schemeClr val="tx2"/>
                </a:solidFill>
                <a:latin typeface="Consolas" panose="020B0609020204030204" pitchFamily="49" charset="0"/>
              </a:rPr>
              <a:t>AS</a:t>
            </a:r>
            <a:r>
              <a:rPr lang="en-GB" sz="5200" dirty="0">
                <a:solidFill>
                  <a:schemeClr val="tx2"/>
                </a:solidFill>
                <a:latin typeface="Consolas" panose="020B0609020204030204" pitchFamily="49" charset="0"/>
              </a:rPr>
              <a:t> </a:t>
            </a:r>
            <a:r>
              <a:rPr lang="en-GB" sz="5200" dirty="0" smtClean="0">
                <a:solidFill>
                  <a:schemeClr val="tx2"/>
                </a:solidFill>
                <a:latin typeface="Consolas" panose="020B0609020204030204" pitchFamily="49" charset="0"/>
              </a:rPr>
              <a:t>e</a:t>
            </a:r>
          </a:p>
        </p:txBody>
      </p:sp>
      <p:sp>
        <p:nvSpPr>
          <p:cNvPr id="10" name="AutoShape 7"/>
          <p:cNvSpPr>
            <a:spLocks noChangeArrowheads="1"/>
          </p:cNvSpPr>
          <p:nvPr/>
        </p:nvSpPr>
        <p:spPr bwMode="auto">
          <a:xfrm>
            <a:off x="5408612" y="5562600"/>
            <a:ext cx="2971800" cy="520807"/>
          </a:xfrm>
          <a:prstGeom prst="wedgeRoundRectCallout">
            <a:avLst>
              <a:gd name="adj1" fmla="val 30386"/>
              <a:gd name="adj2" fmla="val -16401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Alias</a:t>
            </a:r>
            <a:endParaRPr lang="en-US" sz="2800" noProof="1">
              <a:solidFill>
                <a:srgbClr val="FFFFFF"/>
              </a:solidFill>
            </a:endParaRPr>
          </a:p>
        </p:txBody>
      </p:sp>
    </p:spTree>
    <p:extLst>
      <p:ext uri="{BB962C8B-B14F-4D97-AF65-F5344CB8AC3E}">
        <p14:creationId xmlns:p14="http://schemas.microsoft.com/office/powerpoint/2010/main" val="15215403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11</a:t>
            </a:fld>
            <a:endParaRPr lang="en-US" dirty="0"/>
          </a:p>
        </p:txBody>
      </p:sp>
      <p:sp>
        <p:nvSpPr>
          <p:cNvPr id="465922" name="Rectangle 2"/>
          <p:cNvSpPr>
            <a:spLocks noGrp="1" noChangeArrowheads="1"/>
          </p:cNvSpPr>
          <p:nvPr>
            <p:ph type="title"/>
          </p:nvPr>
        </p:nvSpPr>
        <p:spPr/>
        <p:txBody>
          <a:bodyPr/>
          <a:lstStyle/>
          <a:p>
            <a:r>
              <a:rPr lang="en-US" dirty="0"/>
              <a:t>Distinct</a:t>
            </a:r>
            <a:endParaRPr lang="bg-BG" dirty="0"/>
          </a:p>
        </p:txBody>
      </p:sp>
      <p:graphicFrame>
        <p:nvGraphicFramePr>
          <p:cNvPr id="11" name="Table 10"/>
          <p:cNvGraphicFramePr>
            <a:graphicFrameLocks noGrp="1"/>
          </p:cNvGraphicFramePr>
          <p:nvPr>
            <p:extLst>
              <p:ext uri="{D42A27DB-BD31-4B8C-83A1-F6EECF244321}">
                <p14:modId xmlns:p14="http://schemas.microsoft.com/office/powerpoint/2010/main" val="1868433770"/>
              </p:ext>
            </p:extLst>
          </p:nvPr>
        </p:nvGraphicFramePr>
        <p:xfrm>
          <a:off x="1903412" y="1371600"/>
          <a:ext cx="8307335" cy="4798816"/>
        </p:xfrm>
        <a:graphic>
          <a:graphicData uri="http://schemas.openxmlformats.org/drawingml/2006/table">
            <a:tbl>
              <a:tblPr firstRow="1" bandRow="1">
                <a:tableStyleId>{7DF18680-E054-41AD-8BC1-D1AEF772440D}</a:tableStyleId>
              </a:tblPr>
              <a:tblGrid>
                <a:gridCol w="8307335">
                  <a:extLst>
                    <a:ext uri="{9D8B030D-6E8A-4147-A177-3AD203B41FA5}">
                      <a16:colId xmlns:a16="http://schemas.microsoft.com/office/drawing/2014/main" val="3141524875"/>
                    </a:ext>
                  </a:extLst>
                </a:gridCol>
              </a:tblGrid>
              <a:tr h="1197909">
                <a:tc>
                  <a:txBody>
                    <a:bodyPr/>
                    <a:lstStyle/>
                    <a:p>
                      <a:r>
                        <a:rPr lang="en-US" sz="6300" dirty="0" err="1"/>
                        <a:t>DepartmentName</a:t>
                      </a:r>
                      <a:endParaRPr lang="en-US" sz="6300" dirty="0"/>
                    </a:p>
                  </a:txBody>
                  <a:tcPr marL="239581" marR="239581" marT="119792" marB="119792"/>
                </a:tc>
                <a:extLst>
                  <a:ext uri="{0D108BD9-81ED-4DB2-BD59-A6C34878D82A}">
                    <a16:rowId xmlns:a16="http://schemas.microsoft.com/office/drawing/2014/main" val="247495740"/>
                  </a:ext>
                </a:extLst>
              </a:tr>
              <a:tr h="1197909">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6300" dirty="0"/>
                        <a:t>Database Support</a:t>
                      </a:r>
                    </a:p>
                  </a:txBody>
                  <a:tcPr marL="239581" marR="239581" marT="119792" marB="119792">
                    <a:solidFill>
                      <a:srgbClr val="92D050"/>
                    </a:solidFill>
                  </a:tcPr>
                </a:tc>
                <a:extLst>
                  <a:ext uri="{0D108BD9-81ED-4DB2-BD59-A6C34878D82A}">
                    <a16:rowId xmlns:a16="http://schemas.microsoft.com/office/drawing/2014/main" val="1287682195"/>
                  </a:ext>
                </a:extLst>
              </a:tr>
              <a:tr h="1197909">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6300" dirty="0"/>
                        <a:t>Application Support</a:t>
                      </a:r>
                    </a:p>
                  </a:txBody>
                  <a:tcPr marL="239581" marR="239581" marT="119792" marB="119792">
                    <a:solidFill>
                      <a:srgbClr val="00B0F0"/>
                    </a:solidFill>
                  </a:tcPr>
                </a:tc>
                <a:extLst>
                  <a:ext uri="{0D108BD9-81ED-4DB2-BD59-A6C34878D82A}">
                    <a16:rowId xmlns:a16="http://schemas.microsoft.com/office/drawing/2014/main" val="2640231826"/>
                  </a:ext>
                </a:extLst>
              </a:tr>
              <a:tr h="1197909">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6300" dirty="0"/>
                        <a:t>Software Support</a:t>
                      </a:r>
                    </a:p>
                  </a:txBody>
                  <a:tcPr marL="239581" marR="239581" marT="119792" marB="119792">
                    <a:solidFill>
                      <a:srgbClr val="FFFF00"/>
                    </a:solidFill>
                  </a:tcPr>
                </a:tc>
                <a:extLst>
                  <a:ext uri="{0D108BD9-81ED-4DB2-BD59-A6C34878D82A}">
                    <a16:rowId xmlns:a16="http://schemas.microsoft.com/office/drawing/2014/main" val="934848964"/>
                  </a:ext>
                </a:extLst>
              </a:tr>
            </a:tbl>
          </a:graphicData>
        </a:graphic>
      </p:graphicFrame>
    </p:spTree>
    <p:extLst>
      <p:ext uri="{BB962C8B-B14F-4D97-AF65-F5344CB8AC3E}">
        <p14:creationId xmlns:p14="http://schemas.microsoft.com/office/powerpoint/2010/main" val="393614043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94" y="0"/>
            <a:ext cx="12172231" cy="6857999"/>
          </a:xfrm>
          <a:prstGeom prst="rect">
            <a:avLst/>
          </a:prstGeom>
        </p:spPr>
      </p:pic>
      <p:sp>
        <p:nvSpPr>
          <p:cNvPr id="3" name="Slide Number Placeholder 2"/>
          <p:cNvSpPr>
            <a:spLocks noGrp="1"/>
          </p:cNvSpPr>
          <p:nvPr>
            <p:ph type="sldNum" sz="quarter" idx="4"/>
          </p:nvPr>
        </p:nvSpPr>
        <p:spPr/>
        <p:txBody>
          <a:bodyPr/>
          <a:lstStyle/>
          <a:p>
            <a:fld id="{C014DD1E-5D91-48A3-AD6D-45FBA980D106}" type="slidenum">
              <a:rPr lang="en-US" smtClean="0"/>
              <a:pPr/>
              <a:t>12</a:t>
            </a:fld>
            <a:endParaRPr lang="en-US" dirty="0"/>
          </a:p>
        </p:txBody>
      </p:sp>
      <p:pic>
        <p:nvPicPr>
          <p:cNvPr id="9" name="Picture 2" descr="D:\_WORK PROJECTS\Nakov\Presentation Slides Design\STORE\Software University Foundation Logo BG and ENG black WHITOUT background CMYK.png"/>
          <p:cNvPicPr>
            <a:picLocks noChangeAspect="1" noChangeArrowheads="1"/>
          </p:cNvPicPr>
          <p:nvPr/>
        </p:nvPicPr>
        <p:blipFill>
          <a:blip r:embed="rId4" cstate="print"/>
          <a:srcRect/>
          <a:stretch>
            <a:fillRect/>
          </a:stretch>
        </p:blipFill>
        <p:spPr bwMode="auto">
          <a:xfrm>
            <a:off x="9828212" y="228600"/>
            <a:ext cx="2175525" cy="762000"/>
          </a:xfrm>
          <a:prstGeom prst="rect">
            <a:avLst/>
          </a:prstGeom>
          <a:noFill/>
        </p:spPr>
      </p:pic>
      <p:sp>
        <p:nvSpPr>
          <p:cNvPr id="4" name="Rectangle 3"/>
          <p:cNvSpPr/>
          <p:nvPr/>
        </p:nvSpPr>
        <p:spPr>
          <a:xfrm>
            <a:off x="-1588" y="0"/>
            <a:ext cx="12210257" cy="6858000"/>
          </a:xfrm>
          <a:prstGeom prst="rect">
            <a:avLst/>
          </a:prstGeom>
          <a:solidFill>
            <a:srgbClr val="321300">
              <a:alpha val="19000"/>
            </a:srgbClr>
          </a:solidFill>
          <a:ln>
            <a:noFill/>
          </a:ln>
          <a:effectLst>
            <a:outerShdw blurRad="368300" dist="50800" dir="5400000" sx="1000" sy="1000" algn="ctr" rotWithShape="0">
              <a:srgbClr val="30130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1" name="Rectangle 10"/>
          <p:cNvSpPr/>
          <p:nvPr/>
        </p:nvSpPr>
        <p:spPr>
          <a:xfrm>
            <a:off x="-7144" y="2552700"/>
            <a:ext cx="12203113" cy="1752600"/>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ln>
                  <a:solidFill>
                    <a:schemeClr val="bg1"/>
                  </a:solidFill>
                </a:ln>
                <a:effectLst>
                  <a:outerShdw blurRad="50800" dist="38100" algn="tr" rotWithShape="0">
                    <a:prstClr val="black">
                      <a:alpha val="40000"/>
                    </a:prstClr>
                  </a:outerShdw>
                </a:effectLst>
              </a:rPr>
              <a:t>AGGREGATE FUNCTIONS</a:t>
            </a:r>
            <a:endParaRPr lang="en-GB" sz="8000" b="1" dirty="0">
              <a:ln>
                <a:solidFill>
                  <a:schemeClr val="bg1"/>
                </a:solidFill>
              </a:ln>
            </a:endParaRPr>
          </a:p>
        </p:txBody>
      </p:sp>
    </p:spTree>
    <p:extLst>
      <p:ext uri="{BB962C8B-B14F-4D97-AF65-F5344CB8AC3E}">
        <p14:creationId xmlns:p14="http://schemas.microsoft.com/office/powerpoint/2010/main" val="386146153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13</a:t>
            </a:fld>
            <a:endParaRPr lang="en-US" dirty="0"/>
          </a:p>
        </p:txBody>
      </p:sp>
      <p:sp>
        <p:nvSpPr>
          <p:cNvPr id="465922" name="Rectangle 2"/>
          <p:cNvSpPr>
            <a:spLocks noGrp="1" noChangeArrowheads="1"/>
          </p:cNvSpPr>
          <p:nvPr>
            <p:ph type="title"/>
          </p:nvPr>
        </p:nvSpPr>
        <p:spPr/>
        <p:txBody>
          <a:bodyPr/>
          <a:lstStyle/>
          <a:p>
            <a:r>
              <a:rPr lang="en-US" dirty="0"/>
              <a:t>COUNT</a:t>
            </a:r>
            <a:endParaRPr lang="bg-BG" dirty="0"/>
          </a:p>
        </p:txBody>
      </p:sp>
      <p:graphicFrame>
        <p:nvGraphicFramePr>
          <p:cNvPr id="10" name="Table 9"/>
          <p:cNvGraphicFramePr>
            <a:graphicFrameLocks noGrp="1"/>
          </p:cNvGraphicFramePr>
          <p:nvPr>
            <p:extLst>
              <p:ext uri="{D42A27DB-BD31-4B8C-83A1-F6EECF244321}">
                <p14:modId xmlns:p14="http://schemas.microsoft.com/office/powerpoint/2010/main" val="1689125180"/>
              </p:ext>
            </p:extLst>
          </p:nvPr>
        </p:nvGraphicFramePr>
        <p:xfrm>
          <a:off x="1674812" y="1447800"/>
          <a:ext cx="8851546" cy="4663218"/>
        </p:xfrm>
        <a:graphic>
          <a:graphicData uri="http://schemas.openxmlformats.org/drawingml/2006/table">
            <a:tbl>
              <a:tblPr firstRow="1" bandRow="1">
                <a:tableStyleId>{7DF18680-E054-41AD-8BC1-D1AEF772440D}</a:tableStyleId>
              </a:tblPr>
              <a:tblGrid>
                <a:gridCol w="2212887">
                  <a:extLst>
                    <a:ext uri="{9D8B030D-6E8A-4147-A177-3AD203B41FA5}">
                      <a16:colId xmlns:a16="http://schemas.microsoft.com/office/drawing/2014/main" val="3180040124"/>
                    </a:ext>
                  </a:extLst>
                </a:gridCol>
                <a:gridCol w="4603821">
                  <a:extLst>
                    <a:ext uri="{9D8B030D-6E8A-4147-A177-3AD203B41FA5}">
                      <a16:colId xmlns:a16="http://schemas.microsoft.com/office/drawing/2014/main" val="3141524875"/>
                    </a:ext>
                  </a:extLst>
                </a:gridCol>
                <a:gridCol w="2034838">
                  <a:extLst>
                    <a:ext uri="{9D8B030D-6E8A-4147-A177-3AD203B41FA5}">
                      <a16:colId xmlns:a16="http://schemas.microsoft.com/office/drawing/2014/main" val="1915661299"/>
                    </a:ext>
                  </a:extLst>
                </a:gridCol>
              </a:tblGrid>
              <a:tr h="663866">
                <a:tc>
                  <a:txBody>
                    <a:bodyPr/>
                    <a:lstStyle/>
                    <a:p>
                      <a:r>
                        <a:rPr lang="en-US" sz="3500" dirty="0"/>
                        <a:t>Employee</a:t>
                      </a:r>
                    </a:p>
                  </a:txBody>
                  <a:tcPr marL="132773" marR="132773" marT="66387" marB="66387"/>
                </a:tc>
                <a:tc>
                  <a:txBody>
                    <a:bodyPr/>
                    <a:lstStyle/>
                    <a:p>
                      <a:r>
                        <a:rPr lang="en-US" sz="3500" dirty="0" err="1"/>
                        <a:t>DepartmentName</a:t>
                      </a:r>
                      <a:endParaRPr lang="en-US" sz="3500" dirty="0"/>
                    </a:p>
                  </a:txBody>
                  <a:tcPr marL="132773" marR="132773" marT="66387" marB="66387"/>
                </a:tc>
                <a:tc>
                  <a:txBody>
                    <a:bodyPr/>
                    <a:lstStyle/>
                    <a:p>
                      <a:r>
                        <a:rPr lang="en-US" sz="3500" dirty="0"/>
                        <a:t>Salary</a:t>
                      </a:r>
                    </a:p>
                  </a:txBody>
                  <a:tcPr marL="132773" marR="132773" marT="66387" marB="66387"/>
                </a:tc>
                <a:extLst>
                  <a:ext uri="{0D108BD9-81ED-4DB2-BD59-A6C34878D82A}">
                    <a16:rowId xmlns:a16="http://schemas.microsoft.com/office/drawing/2014/main" val="247495740"/>
                  </a:ext>
                </a:extLst>
              </a:tr>
              <a:tr h="663866">
                <a:tc>
                  <a:txBody>
                    <a:bodyPr/>
                    <a:lstStyle/>
                    <a:p>
                      <a:r>
                        <a:rPr lang="en-US" sz="3500" dirty="0"/>
                        <a:t>Adam</a:t>
                      </a:r>
                    </a:p>
                  </a:txBody>
                  <a:tcPr marL="132773" marR="132773" marT="66387" marB="66387">
                    <a:solidFill>
                      <a:srgbClr val="92D050"/>
                    </a:solidFill>
                  </a:tcPr>
                </a:tc>
                <a:tc>
                  <a:txBody>
                    <a:bodyPr/>
                    <a:lstStyle/>
                    <a:p>
                      <a:r>
                        <a:rPr lang="en-US" sz="3500" dirty="0"/>
                        <a:t>Database Support</a:t>
                      </a:r>
                    </a:p>
                  </a:txBody>
                  <a:tcPr marL="132773" marR="132773" marT="66387" marB="66387">
                    <a:solidFill>
                      <a:srgbClr val="92D050"/>
                    </a:solidFill>
                  </a:tcPr>
                </a:tc>
                <a:tc>
                  <a:txBody>
                    <a:bodyPr/>
                    <a:lstStyle/>
                    <a:p>
                      <a:r>
                        <a:rPr lang="en-US" sz="3500" dirty="0"/>
                        <a:t>5,000</a:t>
                      </a:r>
                    </a:p>
                  </a:txBody>
                  <a:tcPr marL="132773" marR="132773" marT="66387" marB="66387">
                    <a:solidFill>
                      <a:srgbClr val="92D050"/>
                    </a:solidFill>
                  </a:tcPr>
                </a:tc>
                <a:extLst>
                  <a:ext uri="{0D108BD9-81ED-4DB2-BD59-A6C34878D82A}">
                    <a16:rowId xmlns:a16="http://schemas.microsoft.com/office/drawing/2014/main" val="3609066432"/>
                  </a:ext>
                </a:extLst>
              </a:tr>
              <a:tr h="663866">
                <a:tc>
                  <a:txBody>
                    <a:bodyPr/>
                    <a:lstStyle/>
                    <a:p>
                      <a:r>
                        <a:rPr lang="en-US" sz="3500" dirty="0"/>
                        <a:t>John</a:t>
                      </a:r>
                    </a:p>
                  </a:txBody>
                  <a:tcPr marL="132773" marR="132773" marT="66387" marB="66387">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500" dirty="0"/>
                        <a:t>Database Support</a:t>
                      </a:r>
                    </a:p>
                  </a:txBody>
                  <a:tcPr marL="132773" marR="132773" marT="66387" marB="66387">
                    <a:solidFill>
                      <a:srgbClr val="92D050"/>
                    </a:solidFill>
                  </a:tcPr>
                </a:tc>
                <a:tc>
                  <a:txBody>
                    <a:bodyPr/>
                    <a:lstStyle/>
                    <a:p>
                      <a:r>
                        <a:rPr lang="en-US" sz="3500" dirty="0"/>
                        <a:t>15,000</a:t>
                      </a:r>
                    </a:p>
                  </a:txBody>
                  <a:tcPr marL="132773" marR="132773" marT="66387" marB="66387">
                    <a:solidFill>
                      <a:srgbClr val="92D050"/>
                    </a:solidFill>
                  </a:tcPr>
                </a:tc>
                <a:extLst>
                  <a:ext uri="{0D108BD9-81ED-4DB2-BD59-A6C34878D82A}">
                    <a16:rowId xmlns:a16="http://schemas.microsoft.com/office/drawing/2014/main" val="1287682195"/>
                  </a:ext>
                </a:extLst>
              </a:tr>
              <a:tr h="663866">
                <a:tc>
                  <a:txBody>
                    <a:bodyPr/>
                    <a:lstStyle/>
                    <a:p>
                      <a:r>
                        <a:rPr lang="en-US" sz="3500" dirty="0"/>
                        <a:t>Jane</a:t>
                      </a:r>
                    </a:p>
                  </a:txBody>
                  <a:tcPr marL="132773" marR="132773" marT="66387" marB="66387">
                    <a:solidFill>
                      <a:srgbClr val="00B0F0"/>
                    </a:solidFill>
                  </a:tcPr>
                </a:tc>
                <a:tc>
                  <a:txBody>
                    <a:bodyPr/>
                    <a:lstStyle/>
                    <a:p>
                      <a:r>
                        <a:rPr lang="en-US" sz="3500" dirty="0"/>
                        <a:t>Application Support</a:t>
                      </a:r>
                    </a:p>
                  </a:txBody>
                  <a:tcPr marL="132773" marR="132773" marT="66387" marB="66387">
                    <a:solidFill>
                      <a:srgbClr val="00B0F0"/>
                    </a:solidFill>
                  </a:tcPr>
                </a:tc>
                <a:tc>
                  <a:txBody>
                    <a:bodyPr/>
                    <a:lstStyle/>
                    <a:p>
                      <a:r>
                        <a:rPr lang="en-US" sz="3500" dirty="0"/>
                        <a:t>10,000</a:t>
                      </a:r>
                    </a:p>
                  </a:txBody>
                  <a:tcPr marL="132773" marR="132773" marT="66387" marB="66387">
                    <a:solidFill>
                      <a:srgbClr val="00B0F0"/>
                    </a:solidFill>
                  </a:tcPr>
                </a:tc>
                <a:extLst>
                  <a:ext uri="{0D108BD9-81ED-4DB2-BD59-A6C34878D82A}">
                    <a16:rowId xmlns:a16="http://schemas.microsoft.com/office/drawing/2014/main" val="1053813033"/>
                  </a:ext>
                </a:extLst>
              </a:tr>
              <a:tr h="663866">
                <a:tc>
                  <a:txBody>
                    <a:bodyPr/>
                    <a:lstStyle/>
                    <a:p>
                      <a:r>
                        <a:rPr lang="en-US" sz="3500" dirty="0"/>
                        <a:t>George</a:t>
                      </a:r>
                    </a:p>
                  </a:txBody>
                  <a:tcPr marL="132773" marR="132773" marT="66387" marB="66387">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500" dirty="0"/>
                        <a:t>Application Support</a:t>
                      </a:r>
                    </a:p>
                  </a:txBody>
                  <a:tcPr marL="132773" marR="132773" marT="66387" marB="66387">
                    <a:solidFill>
                      <a:srgbClr val="00B0F0"/>
                    </a:solidFill>
                  </a:tcPr>
                </a:tc>
                <a:tc>
                  <a:txBody>
                    <a:bodyPr/>
                    <a:lstStyle/>
                    <a:p>
                      <a:r>
                        <a:rPr lang="en-US" sz="3500" dirty="0"/>
                        <a:t>15,000</a:t>
                      </a:r>
                    </a:p>
                  </a:txBody>
                  <a:tcPr marL="132773" marR="132773" marT="66387" marB="66387">
                    <a:solidFill>
                      <a:srgbClr val="00B0F0"/>
                    </a:solidFill>
                  </a:tcPr>
                </a:tc>
                <a:extLst>
                  <a:ext uri="{0D108BD9-81ED-4DB2-BD59-A6C34878D82A}">
                    <a16:rowId xmlns:a16="http://schemas.microsoft.com/office/drawing/2014/main" val="2640231826"/>
                  </a:ext>
                </a:extLst>
              </a:tr>
              <a:tr h="663866">
                <a:tc>
                  <a:txBody>
                    <a:bodyPr/>
                    <a:lstStyle/>
                    <a:p>
                      <a:r>
                        <a:rPr lang="en-US" sz="3500" dirty="0"/>
                        <a:t>Lila</a:t>
                      </a:r>
                    </a:p>
                  </a:txBody>
                  <a:tcPr marL="132773" marR="132773" marT="66387" marB="66387">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500" dirty="0"/>
                        <a:t>Application Support</a:t>
                      </a:r>
                    </a:p>
                  </a:txBody>
                  <a:tcPr marL="132773" marR="132773" marT="66387" marB="66387">
                    <a:solidFill>
                      <a:srgbClr val="00B0F0"/>
                    </a:solidFill>
                  </a:tcPr>
                </a:tc>
                <a:tc>
                  <a:txBody>
                    <a:bodyPr/>
                    <a:lstStyle/>
                    <a:p>
                      <a:r>
                        <a:rPr lang="en-US" sz="3500" dirty="0"/>
                        <a:t>5,000</a:t>
                      </a:r>
                    </a:p>
                  </a:txBody>
                  <a:tcPr marL="132773" marR="132773" marT="66387" marB="66387">
                    <a:solidFill>
                      <a:srgbClr val="00B0F0"/>
                    </a:solidFill>
                  </a:tcPr>
                </a:tc>
                <a:extLst>
                  <a:ext uri="{0D108BD9-81ED-4DB2-BD59-A6C34878D82A}">
                    <a16:rowId xmlns:a16="http://schemas.microsoft.com/office/drawing/2014/main" val="1267294716"/>
                  </a:ext>
                </a:extLst>
              </a:tr>
              <a:tr h="663866">
                <a:tc>
                  <a:txBody>
                    <a:bodyPr/>
                    <a:lstStyle/>
                    <a:p>
                      <a:r>
                        <a:rPr lang="en-US" sz="3500" dirty="0"/>
                        <a:t>Fred</a:t>
                      </a:r>
                    </a:p>
                  </a:txBody>
                  <a:tcPr marL="132773" marR="132773" marT="66387" marB="66387">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500" dirty="0"/>
                        <a:t>Software Support</a:t>
                      </a:r>
                    </a:p>
                  </a:txBody>
                  <a:tcPr marL="132773" marR="132773" marT="66387" marB="66387">
                    <a:solidFill>
                      <a:srgbClr val="FFFF00"/>
                    </a:solidFill>
                  </a:tcPr>
                </a:tc>
                <a:tc>
                  <a:txBody>
                    <a:bodyPr/>
                    <a:lstStyle/>
                    <a:p>
                      <a:r>
                        <a:rPr lang="en-US" sz="3500" dirty="0"/>
                        <a:t>15,000</a:t>
                      </a:r>
                    </a:p>
                  </a:txBody>
                  <a:tcPr marL="132773" marR="132773" marT="66387" marB="66387">
                    <a:solidFill>
                      <a:srgbClr val="FFFF00"/>
                    </a:solidFill>
                  </a:tcPr>
                </a:tc>
                <a:extLst>
                  <a:ext uri="{0D108BD9-81ED-4DB2-BD59-A6C34878D82A}">
                    <a16:rowId xmlns:a16="http://schemas.microsoft.com/office/drawing/2014/main" val="934848964"/>
                  </a:ext>
                </a:extLst>
              </a:tr>
            </a:tbl>
          </a:graphicData>
        </a:graphic>
      </p:graphicFrame>
    </p:spTree>
    <p:extLst>
      <p:ext uri="{BB962C8B-B14F-4D97-AF65-F5344CB8AC3E}">
        <p14:creationId xmlns:p14="http://schemas.microsoft.com/office/powerpoint/2010/main" val="284917034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948948"/>
            <a:ext cx="12188825"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4000" b="1" dirty="0" smtClean="0">
                <a:solidFill>
                  <a:schemeClr val="tx2"/>
                </a:solidFill>
                <a:latin typeface="Consolas" panose="020B0609020204030204" pitchFamily="49" charset="0"/>
              </a:rPr>
              <a:t> SELECT</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e.DepartmentName</a:t>
            </a: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COUNT</a:t>
            </a:r>
            <a:r>
              <a:rPr lang="en-US" sz="4000" dirty="0" smtClean="0">
                <a:solidFill>
                  <a:schemeClr val="tx2"/>
                </a:solidFill>
                <a:latin typeface="Consolas" panose="020B0609020204030204" pitchFamily="49" charset="0"/>
              </a:rPr>
              <a:t>(</a:t>
            </a:r>
            <a:r>
              <a:rPr lang="en-US" sz="4000" dirty="0" err="1" smtClean="0">
                <a:solidFill>
                  <a:schemeClr val="tx2"/>
                </a:solidFill>
                <a:latin typeface="Consolas" panose="020B0609020204030204" pitchFamily="49" charset="0"/>
              </a:rPr>
              <a:t>e.Salary</a:t>
            </a: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AS</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SalaryCount</a:t>
            </a:r>
            <a:r>
              <a:rPr lang="en-US" sz="4000" dirty="0" smtClean="0">
                <a:solidFill>
                  <a:schemeClr val="tx2"/>
                </a:solidFill>
                <a:latin typeface="Consolas" panose="020B0609020204030204" pitchFamily="49" charset="0"/>
              </a:rPr>
              <a:t>'</a:t>
            </a:r>
            <a:endParaRPr lang="en-US" sz="4000" dirty="0">
              <a:solidFill>
                <a:schemeClr val="tx2"/>
              </a:solidFill>
              <a:latin typeface="Consolas" panose="020B0609020204030204" pitchFamily="49" charset="0"/>
            </a:endParaRPr>
          </a:p>
          <a:p>
            <a:r>
              <a:rPr lang="en-GB" sz="4000" b="1" dirty="0" smtClean="0">
                <a:solidFill>
                  <a:schemeClr val="tx2"/>
                </a:solidFill>
                <a:latin typeface="Consolas" panose="020B0609020204030204" pitchFamily="49" charset="0"/>
              </a:rPr>
              <a:t>   FROM</a:t>
            </a:r>
            <a:r>
              <a:rPr lang="en-GB" sz="4000" dirty="0" smtClean="0">
                <a:solidFill>
                  <a:schemeClr val="tx2"/>
                </a:solidFill>
                <a:latin typeface="Consolas" panose="020B0609020204030204" pitchFamily="49" charset="0"/>
              </a:rPr>
              <a:t> Employees </a:t>
            </a:r>
            <a:r>
              <a:rPr lang="en-GB" sz="4000" b="1" dirty="0">
                <a:solidFill>
                  <a:schemeClr val="tx2"/>
                </a:solidFill>
                <a:latin typeface="Consolas" panose="020B0609020204030204" pitchFamily="49" charset="0"/>
              </a:rPr>
              <a:t>AS</a:t>
            </a:r>
            <a:r>
              <a:rPr lang="en-GB" sz="4000" dirty="0">
                <a:solidFill>
                  <a:schemeClr val="tx2"/>
                </a:solidFill>
                <a:latin typeface="Consolas" panose="020B0609020204030204" pitchFamily="49" charset="0"/>
              </a:rPr>
              <a:t> e</a:t>
            </a:r>
          </a:p>
          <a:p>
            <a:r>
              <a:rPr lang="en-GB" sz="4000" b="1" dirty="0" smtClean="0">
                <a:solidFill>
                  <a:schemeClr val="tx2"/>
                </a:solidFill>
                <a:latin typeface="Consolas" panose="020B0609020204030204" pitchFamily="49" charset="0"/>
              </a:rPr>
              <a:t>  GROUP</a:t>
            </a:r>
            <a:r>
              <a:rPr lang="en-GB" sz="4000" dirty="0" smtClean="0">
                <a:solidFill>
                  <a:schemeClr val="tx2"/>
                </a:solidFill>
                <a:latin typeface="Consolas" panose="020B0609020204030204" pitchFamily="49" charset="0"/>
              </a:rPr>
              <a:t> </a:t>
            </a:r>
            <a:r>
              <a:rPr lang="en-GB" sz="4000" b="1" dirty="0">
                <a:solidFill>
                  <a:schemeClr val="tx2"/>
                </a:solidFill>
                <a:latin typeface="Consolas" panose="020B0609020204030204" pitchFamily="49" charset="0"/>
              </a:rPr>
              <a:t>BY</a:t>
            </a:r>
            <a:r>
              <a:rPr lang="en-GB" sz="4000" dirty="0">
                <a:solidFill>
                  <a:schemeClr val="tx2"/>
                </a:solidFill>
                <a:latin typeface="Consolas" panose="020B0609020204030204" pitchFamily="49" charset="0"/>
              </a:rPr>
              <a:t> </a:t>
            </a:r>
            <a:r>
              <a:rPr lang="en-US" sz="4000" dirty="0" err="1">
                <a:solidFill>
                  <a:schemeClr val="tx2"/>
                </a:solidFill>
                <a:latin typeface="Consolas" panose="020B0609020204030204" pitchFamily="49" charset="0"/>
              </a:rPr>
              <a:t>e.DepartmentName</a:t>
            </a:r>
            <a:endParaRPr lang="en-GB" sz="40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14</a:t>
            </a:fld>
            <a:endParaRPr lang="en-US" dirty="0"/>
          </a:p>
        </p:txBody>
      </p:sp>
      <p:sp>
        <p:nvSpPr>
          <p:cNvPr id="465922" name="Rectangle 2"/>
          <p:cNvSpPr>
            <a:spLocks noGrp="1" noChangeArrowheads="1"/>
          </p:cNvSpPr>
          <p:nvPr>
            <p:ph type="title"/>
          </p:nvPr>
        </p:nvSpPr>
        <p:spPr/>
        <p:txBody>
          <a:bodyPr/>
          <a:lstStyle/>
          <a:p>
            <a:r>
              <a:rPr lang="en-US" dirty="0" smtClean="0"/>
              <a:t>COUNT Syntax</a:t>
            </a:r>
            <a:endParaRPr lang="bg-BG" dirty="0"/>
          </a:p>
        </p:txBody>
      </p:sp>
      <p:sp>
        <p:nvSpPr>
          <p:cNvPr id="8" name="AutoShape 7"/>
          <p:cNvSpPr>
            <a:spLocks noChangeArrowheads="1"/>
          </p:cNvSpPr>
          <p:nvPr/>
        </p:nvSpPr>
        <p:spPr bwMode="auto">
          <a:xfrm>
            <a:off x="3303233" y="1414308"/>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a:t>
            </a:r>
            <a:r>
              <a:rPr lang="en-US" sz="2800" noProof="1" smtClean="0">
                <a:solidFill>
                  <a:srgbClr val="FFFFFF"/>
                </a:solidFill>
              </a:rPr>
              <a:t>Column</a:t>
            </a:r>
            <a:endParaRPr lang="en-US" sz="2800" noProof="1">
              <a:solidFill>
                <a:srgbClr val="FFFFFF"/>
              </a:solidFill>
            </a:endParaRPr>
          </a:p>
        </p:txBody>
      </p:sp>
      <p:sp>
        <p:nvSpPr>
          <p:cNvPr id="9" name="AutoShape 7"/>
          <p:cNvSpPr>
            <a:spLocks noChangeArrowheads="1"/>
          </p:cNvSpPr>
          <p:nvPr/>
        </p:nvSpPr>
        <p:spPr bwMode="auto">
          <a:xfrm>
            <a:off x="8456612" y="1445185"/>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COUNT</a:t>
            </a:r>
            <a:br>
              <a:rPr lang="en-US" sz="2800" noProof="1" smtClean="0">
                <a:solidFill>
                  <a:srgbClr val="FFFFFF"/>
                </a:solidFill>
              </a:rPr>
            </a:br>
            <a:r>
              <a:rPr lang="en-US" sz="2800" noProof="1" smtClean="0">
                <a:solidFill>
                  <a:srgbClr val="FFFFFF"/>
                </a:solidFill>
              </a:rPr>
              <a:t>Function</a:t>
            </a:r>
            <a:endParaRPr lang="en-US" sz="2800" noProof="1">
              <a:solidFill>
                <a:srgbClr val="FFFFFF"/>
              </a:solidFill>
            </a:endParaRPr>
          </a:p>
        </p:txBody>
      </p:sp>
      <p:sp>
        <p:nvSpPr>
          <p:cNvPr id="12" name="AutoShape 7"/>
          <p:cNvSpPr>
            <a:spLocks noChangeArrowheads="1"/>
          </p:cNvSpPr>
          <p:nvPr/>
        </p:nvSpPr>
        <p:spPr bwMode="auto">
          <a:xfrm>
            <a:off x="4570412" y="5762520"/>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7365922" y="4337962"/>
            <a:ext cx="2971800" cy="520807"/>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Alias</a:t>
            </a:r>
            <a:endParaRPr lang="en-US" sz="2800" noProof="1">
              <a:solidFill>
                <a:srgbClr val="FFFFFF"/>
              </a:solidFill>
            </a:endParaRPr>
          </a:p>
        </p:txBody>
      </p:sp>
      <p:sp>
        <p:nvSpPr>
          <p:cNvPr id="13" name="AutoShape 7"/>
          <p:cNvSpPr>
            <a:spLocks noChangeArrowheads="1"/>
          </p:cNvSpPr>
          <p:nvPr/>
        </p:nvSpPr>
        <p:spPr bwMode="auto">
          <a:xfrm>
            <a:off x="7389812" y="3719449"/>
            <a:ext cx="2971800" cy="558485"/>
          </a:xfrm>
          <a:prstGeom prst="wedgeRoundRectCallout">
            <a:avLst>
              <a:gd name="adj1" fmla="val -62645"/>
              <a:gd name="adj2" fmla="val 206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New Column </a:t>
            </a:r>
            <a:r>
              <a:rPr lang="en-US" sz="2800" noProof="1" smtClean="0">
                <a:solidFill>
                  <a:srgbClr val="FFFFFF"/>
                </a:solidFill>
              </a:rPr>
              <a:t>Alias</a:t>
            </a:r>
            <a:endParaRPr lang="en-US" sz="2800" noProof="1">
              <a:solidFill>
                <a:srgbClr val="FFFFFF"/>
              </a:solidFill>
            </a:endParaRPr>
          </a:p>
        </p:txBody>
      </p:sp>
    </p:spTree>
    <p:extLst>
      <p:ext uri="{BB962C8B-B14F-4D97-AF65-F5344CB8AC3E}">
        <p14:creationId xmlns:p14="http://schemas.microsoft.com/office/powerpoint/2010/main" val="9636020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1"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15</a:t>
            </a:fld>
            <a:endParaRPr lang="en-US" dirty="0"/>
          </a:p>
        </p:txBody>
      </p:sp>
      <p:sp>
        <p:nvSpPr>
          <p:cNvPr id="465922" name="Rectangle 2"/>
          <p:cNvSpPr>
            <a:spLocks noGrp="1" noChangeArrowheads="1"/>
          </p:cNvSpPr>
          <p:nvPr>
            <p:ph type="title"/>
          </p:nvPr>
        </p:nvSpPr>
        <p:spPr/>
        <p:txBody>
          <a:bodyPr/>
          <a:lstStyle/>
          <a:p>
            <a:r>
              <a:rPr lang="en-US" dirty="0"/>
              <a:t>COUNT</a:t>
            </a:r>
            <a:endParaRPr lang="bg-BG" dirty="0"/>
          </a:p>
        </p:txBody>
      </p:sp>
      <p:graphicFrame>
        <p:nvGraphicFramePr>
          <p:cNvPr id="10" name="Table 9"/>
          <p:cNvGraphicFramePr>
            <a:graphicFrameLocks noGrp="1"/>
          </p:cNvGraphicFramePr>
          <p:nvPr>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370840">
                <a:tc>
                  <a:txBody>
                    <a:bodyPr/>
                    <a:lstStyle/>
                    <a:p>
                      <a:r>
                        <a:rPr lang="en-US" dirty="0"/>
                        <a:t>Employee</a:t>
                      </a:r>
                    </a:p>
                  </a:txBody>
                  <a:tcPr/>
                </a:tc>
                <a:tc>
                  <a:txBody>
                    <a:bodyPr/>
                    <a:lstStyle/>
                    <a:p>
                      <a:r>
                        <a:rPr lang="en-US" dirty="0" err="1"/>
                        <a:t>DepartmentName</a:t>
                      </a:r>
                      <a:endParaRPr lang="en-US" dirty="0"/>
                    </a:p>
                  </a:txBody>
                  <a:tcPr/>
                </a:tc>
                <a:tc>
                  <a:txBody>
                    <a:bodyPr/>
                    <a:lstStyle/>
                    <a:p>
                      <a:r>
                        <a:rPr lang="en-US" dirty="0"/>
                        <a:t>Salary</a:t>
                      </a:r>
                    </a:p>
                  </a:txBody>
                  <a:tcPr/>
                </a:tc>
                <a:extLst>
                  <a:ext uri="{0D108BD9-81ED-4DB2-BD59-A6C34878D82A}">
                    <a16:rowId xmlns:a16="http://schemas.microsoft.com/office/drawing/2014/main" val="247495740"/>
                  </a:ext>
                </a:extLst>
              </a:tr>
              <a:tr h="370840">
                <a:tc>
                  <a:txBody>
                    <a:bodyPr/>
                    <a:lstStyle/>
                    <a:p>
                      <a:r>
                        <a:rPr lang="en-US" dirty="0"/>
                        <a:t>Adam</a:t>
                      </a:r>
                    </a:p>
                  </a:txBody>
                  <a:tcPr>
                    <a:solidFill>
                      <a:srgbClr val="92D050"/>
                    </a:solidFill>
                  </a:tcPr>
                </a:tc>
                <a:tc>
                  <a:txBody>
                    <a:bodyPr/>
                    <a:lstStyle/>
                    <a:p>
                      <a:r>
                        <a:rPr lang="en-US" dirty="0"/>
                        <a:t>Database Support</a:t>
                      </a:r>
                    </a:p>
                  </a:txBody>
                  <a:tcPr>
                    <a:solidFill>
                      <a:srgbClr val="92D050"/>
                    </a:solidFill>
                  </a:tcPr>
                </a:tc>
                <a:tc>
                  <a:txBody>
                    <a:bodyPr/>
                    <a:lstStyle/>
                    <a:p>
                      <a:r>
                        <a:rPr lang="en-US" dirty="0"/>
                        <a:t>5,000</a:t>
                      </a:r>
                    </a:p>
                  </a:txBody>
                  <a:tcPr>
                    <a:solidFill>
                      <a:srgbClr val="92D050"/>
                    </a:solidFill>
                  </a:tcPr>
                </a:tc>
                <a:extLst>
                  <a:ext uri="{0D108BD9-81ED-4DB2-BD59-A6C34878D82A}">
                    <a16:rowId xmlns:a16="http://schemas.microsoft.com/office/drawing/2014/main" val="3609066432"/>
                  </a:ext>
                </a:extLst>
              </a:tr>
              <a:tr h="370840">
                <a:tc>
                  <a:txBody>
                    <a:bodyPr/>
                    <a:lstStyle/>
                    <a:p>
                      <a:r>
                        <a:rPr lang="en-US" dirty="0"/>
                        <a:t>John</a:t>
                      </a:r>
                    </a:p>
                  </a:txBody>
                  <a:tcPr>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en-US" dirty="0"/>
                        <a:t>15,000</a:t>
                      </a:r>
                    </a:p>
                  </a:txBody>
                  <a:tcPr>
                    <a:solidFill>
                      <a:srgbClr val="92D050"/>
                    </a:solidFill>
                  </a:tcPr>
                </a:tc>
                <a:extLst>
                  <a:ext uri="{0D108BD9-81ED-4DB2-BD59-A6C34878D82A}">
                    <a16:rowId xmlns:a16="http://schemas.microsoft.com/office/drawing/2014/main" val="1287682195"/>
                  </a:ext>
                </a:extLst>
              </a:tr>
              <a:tr h="370840">
                <a:tc>
                  <a:txBody>
                    <a:bodyPr/>
                    <a:lstStyle/>
                    <a:p>
                      <a:r>
                        <a:rPr lang="en-US" dirty="0"/>
                        <a:t>Jane</a:t>
                      </a:r>
                    </a:p>
                  </a:txBody>
                  <a:tcPr>
                    <a:solidFill>
                      <a:srgbClr val="00B0F0"/>
                    </a:solidFill>
                  </a:tcPr>
                </a:tc>
                <a:tc>
                  <a:txBody>
                    <a:bodyPr/>
                    <a:lstStyle/>
                    <a:p>
                      <a:r>
                        <a:rPr lang="en-US" dirty="0"/>
                        <a:t>Application Support</a:t>
                      </a:r>
                    </a:p>
                  </a:txBody>
                  <a:tcPr>
                    <a:solidFill>
                      <a:srgbClr val="00B0F0"/>
                    </a:solidFill>
                  </a:tcPr>
                </a:tc>
                <a:tc>
                  <a:txBody>
                    <a:bodyPr/>
                    <a:lstStyle/>
                    <a:p>
                      <a:r>
                        <a:rPr lang="en-US" dirty="0"/>
                        <a:t>10,000</a:t>
                      </a:r>
                    </a:p>
                  </a:txBody>
                  <a:tcPr>
                    <a:solidFill>
                      <a:srgbClr val="00B0F0"/>
                    </a:solidFill>
                  </a:tcPr>
                </a:tc>
                <a:extLst>
                  <a:ext uri="{0D108BD9-81ED-4DB2-BD59-A6C34878D82A}">
                    <a16:rowId xmlns:a16="http://schemas.microsoft.com/office/drawing/2014/main" val="1053813033"/>
                  </a:ext>
                </a:extLst>
              </a:tr>
              <a:tr h="370840">
                <a:tc>
                  <a:txBody>
                    <a:bodyPr/>
                    <a:lstStyle/>
                    <a:p>
                      <a:r>
                        <a:rPr lang="en-US" dirty="0"/>
                        <a:t>George</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15,000</a:t>
                      </a:r>
                    </a:p>
                  </a:txBody>
                  <a:tcPr>
                    <a:solidFill>
                      <a:srgbClr val="00B0F0"/>
                    </a:solidFill>
                  </a:tcPr>
                </a:tc>
                <a:extLst>
                  <a:ext uri="{0D108BD9-81ED-4DB2-BD59-A6C34878D82A}">
                    <a16:rowId xmlns:a16="http://schemas.microsoft.com/office/drawing/2014/main" val="2640231826"/>
                  </a:ext>
                </a:extLst>
              </a:tr>
              <a:tr h="370840">
                <a:tc>
                  <a:txBody>
                    <a:bodyPr/>
                    <a:lstStyle/>
                    <a:p>
                      <a:r>
                        <a:rPr lang="en-US" dirty="0"/>
                        <a:t>Lila</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5,000</a:t>
                      </a:r>
                    </a:p>
                  </a:txBody>
                  <a:tcPr>
                    <a:solidFill>
                      <a:srgbClr val="00B0F0"/>
                    </a:solidFill>
                  </a:tcPr>
                </a:tc>
                <a:extLst>
                  <a:ext uri="{0D108BD9-81ED-4DB2-BD59-A6C34878D82A}">
                    <a16:rowId xmlns:a16="http://schemas.microsoft.com/office/drawing/2014/main" val="1267294716"/>
                  </a:ext>
                </a:extLst>
              </a:tr>
              <a:tr h="370840">
                <a:tc>
                  <a:txBody>
                    <a:bodyPr/>
                    <a:lstStyle/>
                    <a:p>
                      <a:r>
                        <a:rPr lang="en-US" dirty="0"/>
                        <a:t>Fred</a:t>
                      </a:r>
                    </a:p>
                  </a:txBody>
                  <a:tcPr>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Software Support</a:t>
                      </a:r>
                    </a:p>
                  </a:txBody>
                  <a:tcPr>
                    <a:solidFill>
                      <a:srgbClr val="FFFF00"/>
                    </a:solidFill>
                  </a:tcPr>
                </a:tc>
                <a:tc>
                  <a:txBody>
                    <a:bodyPr/>
                    <a:lstStyle/>
                    <a:p>
                      <a:r>
                        <a:rPr lang="en-US" dirty="0"/>
                        <a:t>15,000</a:t>
                      </a:r>
                    </a:p>
                  </a:txBody>
                  <a:tcPr>
                    <a:solidFill>
                      <a:srgbClr val="FFFF00"/>
                    </a:solidFill>
                  </a:tcPr>
                </a:tc>
                <a:extLst>
                  <a:ext uri="{0D108BD9-81ED-4DB2-BD59-A6C34878D82A}">
                    <a16:rowId xmlns:a16="http://schemas.microsoft.com/office/drawing/2014/main" val="93484896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445164835"/>
              </p:ext>
            </p:extLst>
          </p:nvPr>
        </p:nvGraphicFramePr>
        <p:xfrm>
          <a:off x="7418613" y="2990382"/>
          <a:ext cx="4600590" cy="1828800"/>
        </p:xfrm>
        <a:graphic>
          <a:graphicData uri="http://schemas.openxmlformats.org/drawingml/2006/table">
            <a:tbl>
              <a:tblPr firstRow="1" bandRow="1">
                <a:tableStyleId>{7DF18680-E054-41AD-8BC1-D1AEF772440D}</a:tableStyleId>
              </a:tblPr>
              <a:tblGrid>
                <a:gridCol w="2875368">
                  <a:extLst>
                    <a:ext uri="{9D8B030D-6E8A-4147-A177-3AD203B41FA5}">
                      <a16:colId xmlns:a16="http://schemas.microsoft.com/office/drawing/2014/main" val="1444822382"/>
                    </a:ext>
                  </a:extLst>
                </a:gridCol>
                <a:gridCol w="1725222">
                  <a:extLst>
                    <a:ext uri="{9D8B030D-6E8A-4147-A177-3AD203B41FA5}">
                      <a16:colId xmlns:a16="http://schemas.microsoft.com/office/drawing/2014/main" val="1109817519"/>
                    </a:ext>
                  </a:extLst>
                </a:gridCol>
              </a:tblGrid>
              <a:tr h="370840">
                <a:tc>
                  <a:txBody>
                    <a:bodyPr/>
                    <a:lstStyle/>
                    <a:p>
                      <a:r>
                        <a:rPr lang="en-US" dirty="0" err="1"/>
                        <a:t>DepartmentName</a:t>
                      </a:r>
                      <a:endParaRPr lang="en-US" dirty="0"/>
                    </a:p>
                  </a:txBody>
                  <a:tcPr/>
                </a:tc>
                <a:tc>
                  <a:txBody>
                    <a:bodyPr/>
                    <a:lstStyle/>
                    <a:p>
                      <a:r>
                        <a:rPr lang="en-US" dirty="0" err="1" smtClean="0"/>
                        <a:t>SalaryCount</a:t>
                      </a:r>
                      <a:endParaRPr lang="en-US" dirty="0"/>
                    </a:p>
                  </a:txBody>
                  <a:tcPr/>
                </a:tc>
                <a:extLst>
                  <a:ext uri="{0D108BD9-81ED-4DB2-BD59-A6C34878D82A}">
                    <a16:rowId xmlns:a16="http://schemas.microsoft.com/office/drawing/2014/main" val="3449101239"/>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bg-BG" dirty="0"/>
                        <a:t>2</a:t>
                      </a:r>
                      <a:endParaRPr lang="en-US" dirty="0"/>
                    </a:p>
                  </a:txBody>
                  <a:tcPr>
                    <a:solidFill>
                      <a:srgbClr val="92D050"/>
                    </a:solidFill>
                  </a:tcPr>
                </a:tc>
                <a:extLst>
                  <a:ext uri="{0D108BD9-81ED-4DB2-BD59-A6C34878D82A}">
                    <a16:rowId xmlns:a16="http://schemas.microsoft.com/office/drawing/2014/main" val="2908875595"/>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bg-BG" dirty="0"/>
                        <a:t>3</a:t>
                      </a:r>
                      <a:endParaRPr lang="en-US" dirty="0"/>
                    </a:p>
                  </a:txBody>
                  <a:tcPr>
                    <a:solidFill>
                      <a:srgbClr val="00B0F0"/>
                    </a:solidFill>
                  </a:tcPr>
                </a:tc>
                <a:extLst>
                  <a:ext uri="{0D108BD9-81ED-4DB2-BD59-A6C34878D82A}">
                    <a16:rowId xmlns:a16="http://schemas.microsoft.com/office/drawing/2014/main" val="412535321"/>
                  </a:ext>
                </a:extLst>
              </a:tr>
              <a:tr h="370840">
                <a:tc>
                  <a:txBody>
                    <a:bodyPr/>
                    <a:lstStyle/>
                    <a:p>
                      <a:r>
                        <a:rPr lang="en-US" dirty="0"/>
                        <a:t>Software Support</a:t>
                      </a:r>
                    </a:p>
                  </a:txBody>
                  <a:tcPr>
                    <a:solidFill>
                      <a:srgbClr val="FFFF00"/>
                    </a:solidFill>
                  </a:tcPr>
                </a:tc>
                <a:tc>
                  <a:txBody>
                    <a:bodyPr/>
                    <a:lstStyle/>
                    <a:p>
                      <a:r>
                        <a:rPr lang="bg-BG" dirty="0"/>
                        <a:t>1</a:t>
                      </a:r>
                      <a:endParaRPr lang="en-US" dirty="0"/>
                    </a:p>
                  </a:txBody>
                  <a:tcPr>
                    <a:solidFill>
                      <a:srgbClr val="FFFF00"/>
                    </a:solidFill>
                  </a:tcPr>
                </a:tc>
                <a:extLst>
                  <a:ext uri="{0D108BD9-81ED-4DB2-BD59-A6C34878D82A}">
                    <a16:rowId xmlns:a16="http://schemas.microsoft.com/office/drawing/2014/main" val="3347448364"/>
                  </a:ext>
                </a:extLst>
              </a:tr>
            </a:tbl>
          </a:graphicData>
        </a:graphic>
      </p:graphicFrame>
      <p:sp>
        <p:nvSpPr>
          <p:cNvPr id="14" name="Right Arrow 13"/>
          <p:cNvSpPr/>
          <p:nvPr/>
        </p:nvSpPr>
        <p:spPr>
          <a:xfrm rot="1884745">
            <a:off x="6603096" y="3217192"/>
            <a:ext cx="717577" cy="24298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5" name="Right Arrow 14"/>
          <p:cNvSpPr/>
          <p:nvPr/>
        </p:nvSpPr>
        <p:spPr>
          <a:xfrm rot="20185644">
            <a:off x="6590876" y="4038128"/>
            <a:ext cx="717577" cy="242987"/>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9" name="Right Arrow 18"/>
          <p:cNvSpPr/>
          <p:nvPr/>
        </p:nvSpPr>
        <p:spPr>
          <a:xfrm rot="19000881">
            <a:off x="6635728" y="4874697"/>
            <a:ext cx="717577" cy="24298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07684423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465922" name="Rectangle 2"/>
          <p:cNvSpPr>
            <a:spLocks noGrp="1" noChangeArrowheads="1"/>
          </p:cNvSpPr>
          <p:nvPr>
            <p:ph type="title"/>
          </p:nvPr>
        </p:nvSpPr>
        <p:spPr/>
        <p:txBody>
          <a:bodyPr/>
          <a:lstStyle/>
          <a:p>
            <a:r>
              <a:rPr lang="en-US" dirty="0"/>
              <a:t>SUM</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3532660113"/>
              </p:ext>
            </p:extLst>
          </p:nvPr>
        </p:nvGraphicFramePr>
        <p:xfrm>
          <a:off x="1446212" y="1371600"/>
          <a:ext cx="9175384" cy="4822118"/>
        </p:xfrm>
        <a:graphic>
          <a:graphicData uri="http://schemas.openxmlformats.org/drawingml/2006/table">
            <a:tbl>
              <a:tblPr firstRow="1" bandRow="1">
                <a:tableStyleId>{7DF18680-E054-41AD-8BC1-D1AEF772440D}</a:tableStyleId>
              </a:tblPr>
              <a:tblGrid>
                <a:gridCol w="2293846">
                  <a:extLst>
                    <a:ext uri="{9D8B030D-6E8A-4147-A177-3AD203B41FA5}">
                      <a16:colId xmlns:a16="http://schemas.microsoft.com/office/drawing/2014/main" val="3180040124"/>
                    </a:ext>
                  </a:extLst>
                </a:gridCol>
                <a:gridCol w="4772254">
                  <a:extLst>
                    <a:ext uri="{9D8B030D-6E8A-4147-A177-3AD203B41FA5}">
                      <a16:colId xmlns:a16="http://schemas.microsoft.com/office/drawing/2014/main" val="3141524875"/>
                    </a:ext>
                  </a:extLst>
                </a:gridCol>
                <a:gridCol w="2109284">
                  <a:extLst>
                    <a:ext uri="{9D8B030D-6E8A-4147-A177-3AD203B41FA5}">
                      <a16:colId xmlns:a16="http://schemas.microsoft.com/office/drawing/2014/main" val="1915661299"/>
                    </a:ext>
                  </a:extLst>
                </a:gridCol>
              </a:tblGrid>
              <a:tr h="688874">
                <a:tc>
                  <a:txBody>
                    <a:bodyPr/>
                    <a:lstStyle/>
                    <a:p>
                      <a:r>
                        <a:rPr lang="en-US" sz="3600" dirty="0"/>
                        <a:t>Employee</a:t>
                      </a:r>
                    </a:p>
                  </a:txBody>
                  <a:tcPr marL="137631" marR="137631" marT="68816" marB="68816"/>
                </a:tc>
                <a:tc>
                  <a:txBody>
                    <a:bodyPr/>
                    <a:lstStyle/>
                    <a:p>
                      <a:r>
                        <a:rPr lang="en-US" sz="3600" dirty="0" err="1"/>
                        <a:t>DepartmentName</a:t>
                      </a:r>
                      <a:endParaRPr lang="en-US" sz="3600" dirty="0"/>
                    </a:p>
                  </a:txBody>
                  <a:tcPr marL="137631" marR="137631" marT="68816" marB="68816"/>
                </a:tc>
                <a:tc>
                  <a:txBody>
                    <a:bodyPr/>
                    <a:lstStyle/>
                    <a:p>
                      <a:r>
                        <a:rPr lang="en-US" sz="3600" dirty="0"/>
                        <a:t>Salary</a:t>
                      </a:r>
                    </a:p>
                  </a:txBody>
                  <a:tcPr marL="137631" marR="137631" marT="68816" marB="68816"/>
                </a:tc>
                <a:extLst>
                  <a:ext uri="{0D108BD9-81ED-4DB2-BD59-A6C34878D82A}">
                    <a16:rowId xmlns:a16="http://schemas.microsoft.com/office/drawing/2014/main" val="247495740"/>
                  </a:ext>
                </a:extLst>
              </a:tr>
              <a:tr h="688874">
                <a:tc>
                  <a:txBody>
                    <a:bodyPr/>
                    <a:lstStyle/>
                    <a:p>
                      <a:r>
                        <a:rPr lang="en-US" sz="3600" dirty="0"/>
                        <a:t>Adam</a:t>
                      </a:r>
                    </a:p>
                  </a:txBody>
                  <a:tcPr marL="137631" marR="137631" marT="68816" marB="68816">
                    <a:solidFill>
                      <a:srgbClr val="92D050"/>
                    </a:solidFill>
                  </a:tcPr>
                </a:tc>
                <a:tc>
                  <a:txBody>
                    <a:bodyPr/>
                    <a:lstStyle/>
                    <a:p>
                      <a:r>
                        <a:rPr lang="en-US" sz="3600" dirty="0"/>
                        <a:t>Database Support</a:t>
                      </a:r>
                    </a:p>
                  </a:txBody>
                  <a:tcPr marL="137631" marR="137631" marT="68816" marB="68816">
                    <a:solidFill>
                      <a:srgbClr val="92D050"/>
                    </a:solidFill>
                  </a:tcPr>
                </a:tc>
                <a:tc>
                  <a:txBody>
                    <a:bodyPr/>
                    <a:lstStyle/>
                    <a:p>
                      <a:r>
                        <a:rPr lang="en-US" sz="3600" dirty="0"/>
                        <a:t>5,000</a:t>
                      </a:r>
                    </a:p>
                  </a:txBody>
                  <a:tcPr marL="137631" marR="137631" marT="68816" marB="68816">
                    <a:solidFill>
                      <a:srgbClr val="92D050"/>
                    </a:solidFill>
                  </a:tcPr>
                </a:tc>
                <a:extLst>
                  <a:ext uri="{0D108BD9-81ED-4DB2-BD59-A6C34878D82A}">
                    <a16:rowId xmlns:a16="http://schemas.microsoft.com/office/drawing/2014/main" val="3609066432"/>
                  </a:ext>
                </a:extLst>
              </a:tr>
              <a:tr h="688874">
                <a:tc>
                  <a:txBody>
                    <a:bodyPr/>
                    <a:lstStyle/>
                    <a:p>
                      <a:r>
                        <a:rPr lang="en-US" sz="3600" dirty="0"/>
                        <a:t>John</a:t>
                      </a:r>
                    </a:p>
                  </a:txBody>
                  <a:tcPr marL="137631" marR="137631" marT="68816" marB="68816">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600" dirty="0"/>
                        <a:t>Database Support</a:t>
                      </a:r>
                    </a:p>
                  </a:txBody>
                  <a:tcPr marL="137631" marR="137631" marT="68816" marB="68816">
                    <a:solidFill>
                      <a:srgbClr val="92D050"/>
                    </a:solidFill>
                  </a:tcPr>
                </a:tc>
                <a:tc>
                  <a:txBody>
                    <a:bodyPr/>
                    <a:lstStyle/>
                    <a:p>
                      <a:r>
                        <a:rPr lang="en-US" sz="3600" dirty="0"/>
                        <a:t>15,000</a:t>
                      </a:r>
                    </a:p>
                  </a:txBody>
                  <a:tcPr marL="137631" marR="137631" marT="68816" marB="68816">
                    <a:solidFill>
                      <a:srgbClr val="92D050"/>
                    </a:solidFill>
                  </a:tcPr>
                </a:tc>
                <a:extLst>
                  <a:ext uri="{0D108BD9-81ED-4DB2-BD59-A6C34878D82A}">
                    <a16:rowId xmlns:a16="http://schemas.microsoft.com/office/drawing/2014/main" val="1287682195"/>
                  </a:ext>
                </a:extLst>
              </a:tr>
              <a:tr h="688874">
                <a:tc>
                  <a:txBody>
                    <a:bodyPr/>
                    <a:lstStyle/>
                    <a:p>
                      <a:r>
                        <a:rPr lang="en-US" sz="3600" dirty="0"/>
                        <a:t>Jane</a:t>
                      </a:r>
                    </a:p>
                  </a:txBody>
                  <a:tcPr marL="137631" marR="137631" marT="68816" marB="68816">
                    <a:solidFill>
                      <a:srgbClr val="00B0F0"/>
                    </a:solidFill>
                  </a:tcPr>
                </a:tc>
                <a:tc>
                  <a:txBody>
                    <a:bodyPr/>
                    <a:lstStyle/>
                    <a:p>
                      <a:r>
                        <a:rPr lang="en-US" sz="3600" dirty="0"/>
                        <a:t>Application Support</a:t>
                      </a:r>
                    </a:p>
                  </a:txBody>
                  <a:tcPr marL="137631" marR="137631" marT="68816" marB="68816">
                    <a:solidFill>
                      <a:srgbClr val="00B0F0"/>
                    </a:solidFill>
                  </a:tcPr>
                </a:tc>
                <a:tc>
                  <a:txBody>
                    <a:bodyPr/>
                    <a:lstStyle/>
                    <a:p>
                      <a:r>
                        <a:rPr lang="en-US" sz="3600" dirty="0"/>
                        <a:t>10,000</a:t>
                      </a:r>
                    </a:p>
                  </a:txBody>
                  <a:tcPr marL="137631" marR="137631" marT="68816" marB="68816">
                    <a:solidFill>
                      <a:srgbClr val="00B0F0"/>
                    </a:solidFill>
                  </a:tcPr>
                </a:tc>
                <a:extLst>
                  <a:ext uri="{0D108BD9-81ED-4DB2-BD59-A6C34878D82A}">
                    <a16:rowId xmlns:a16="http://schemas.microsoft.com/office/drawing/2014/main" val="1053813033"/>
                  </a:ext>
                </a:extLst>
              </a:tr>
              <a:tr h="688874">
                <a:tc>
                  <a:txBody>
                    <a:bodyPr/>
                    <a:lstStyle/>
                    <a:p>
                      <a:r>
                        <a:rPr lang="en-US" sz="3600" dirty="0"/>
                        <a:t>George</a:t>
                      </a:r>
                    </a:p>
                  </a:txBody>
                  <a:tcPr marL="137631" marR="137631" marT="68816" marB="68816">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600" dirty="0"/>
                        <a:t>Application Support</a:t>
                      </a:r>
                    </a:p>
                  </a:txBody>
                  <a:tcPr marL="137631" marR="137631" marT="68816" marB="68816">
                    <a:solidFill>
                      <a:srgbClr val="00B0F0"/>
                    </a:solidFill>
                  </a:tcPr>
                </a:tc>
                <a:tc>
                  <a:txBody>
                    <a:bodyPr/>
                    <a:lstStyle/>
                    <a:p>
                      <a:r>
                        <a:rPr lang="en-US" sz="3600" dirty="0"/>
                        <a:t>15,000</a:t>
                      </a:r>
                    </a:p>
                  </a:txBody>
                  <a:tcPr marL="137631" marR="137631" marT="68816" marB="68816">
                    <a:solidFill>
                      <a:srgbClr val="00B0F0"/>
                    </a:solidFill>
                  </a:tcPr>
                </a:tc>
                <a:extLst>
                  <a:ext uri="{0D108BD9-81ED-4DB2-BD59-A6C34878D82A}">
                    <a16:rowId xmlns:a16="http://schemas.microsoft.com/office/drawing/2014/main" val="2640231826"/>
                  </a:ext>
                </a:extLst>
              </a:tr>
              <a:tr h="688874">
                <a:tc>
                  <a:txBody>
                    <a:bodyPr/>
                    <a:lstStyle/>
                    <a:p>
                      <a:r>
                        <a:rPr lang="en-US" sz="3600" dirty="0"/>
                        <a:t>Lila</a:t>
                      </a:r>
                    </a:p>
                  </a:txBody>
                  <a:tcPr marL="137631" marR="137631" marT="68816" marB="68816">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600" dirty="0"/>
                        <a:t>Application Support</a:t>
                      </a:r>
                    </a:p>
                  </a:txBody>
                  <a:tcPr marL="137631" marR="137631" marT="68816" marB="68816">
                    <a:solidFill>
                      <a:srgbClr val="00B0F0"/>
                    </a:solidFill>
                  </a:tcPr>
                </a:tc>
                <a:tc>
                  <a:txBody>
                    <a:bodyPr/>
                    <a:lstStyle/>
                    <a:p>
                      <a:r>
                        <a:rPr lang="en-US" sz="3600" dirty="0"/>
                        <a:t>5,000</a:t>
                      </a:r>
                    </a:p>
                  </a:txBody>
                  <a:tcPr marL="137631" marR="137631" marT="68816" marB="68816">
                    <a:solidFill>
                      <a:srgbClr val="00B0F0"/>
                    </a:solidFill>
                  </a:tcPr>
                </a:tc>
                <a:extLst>
                  <a:ext uri="{0D108BD9-81ED-4DB2-BD59-A6C34878D82A}">
                    <a16:rowId xmlns:a16="http://schemas.microsoft.com/office/drawing/2014/main" val="1267294716"/>
                  </a:ext>
                </a:extLst>
              </a:tr>
              <a:tr h="688874">
                <a:tc>
                  <a:txBody>
                    <a:bodyPr/>
                    <a:lstStyle/>
                    <a:p>
                      <a:r>
                        <a:rPr lang="en-US" sz="3600" dirty="0"/>
                        <a:t>Fred</a:t>
                      </a:r>
                    </a:p>
                  </a:txBody>
                  <a:tcPr marL="137631" marR="137631" marT="68816" marB="68816">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600" dirty="0"/>
                        <a:t>Software Support</a:t>
                      </a:r>
                    </a:p>
                  </a:txBody>
                  <a:tcPr marL="137631" marR="137631" marT="68816" marB="68816">
                    <a:solidFill>
                      <a:srgbClr val="FFFF00"/>
                    </a:solidFill>
                  </a:tcPr>
                </a:tc>
                <a:tc>
                  <a:txBody>
                    <a:bodyPr/>
                    <a:lstStyle/>
                    <a:p>
                      <a:r>
                        <a:rPr lang="en-US" sz="3600" dirty="0"/>
                        <a:t>15,000</a:t>
                      </a:r>
                    </a:p>
                  </a:txBody>
                  <a:tcPr marL="137631" marR="137631" marT="68816" marB="68816">
                    <a:solidFill>
                      <a:srgbClr val="FFFF00"/>
                    </a:solidFill>
                  </a:tcPr>
                </a:tc>
                <a:extLst>
                  <a:ext uri="{0D108BD9-81ED-4DB2-BD59-A6C34878D82A}">
                    <a16:rowId xmlns:a16="http://schemas.microsoft.com/office/drawing/2014/main" val="934848964"/>
                  </a:ext>
                </a:extLst>
              </a:tr>
            </a:tbl>
          </a:graphicData>
        </a:graphic>
      </p:graphicFrame>
    </p:spTree>
    <p:extLst>
      <p:ext uri="{BB962C8B-B14F-4D97-AF65-F5344CB8AC3E}">
        <p14:creationId xmlns:p14="http://schemas.microsoft.com/office/powerpoint/2010/main" val="230488325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948948"/>
            <a:ext cx="12188825"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4000" b="1" dirty="0">
                <a:solidFill>
                  <a:schemeClr val="tx2"/>
                </a:solidFill>
                <a:latin typeface="Consolas" panose="020B0609020204030204" pitchFamily="49" charset="0"/>
              </a:rPr>
              <a:t>SELECT</a:t>
            </a:r>
            <a:r>
              <a:rPr lang="en-US" sz="4000" dirty="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e.DepartmentName</a:t>
            </a: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SUM</a:t>
            </a:r>
            <a:r>
              <a:rPr lang="en-US" sz="4000" dirty="0" smtClean="0">
                <a:solidFill>
                  <a:schemeClr val="tx2"/>
                </a:solidFill>
                <a:latin typeface="Consolas" panose="020B0609020204030204" pitchFamily="49" charset="0"/>
              </a:rPr>
              <a:t>(</a:t>
            </a:r>
            <a:r>
              <a:rPr lang="en-US" sz="4000" dirty="0" err="1" smtClean="0">
                <a:solidFill>
                  <a:schemeClr val="tx2"/>
                </a:solidFill>
                <a:latin typeface="Consolas" panose="020B0609020204030204" pitchFamily="49" charset="0"/>
              </a:rPr>
              <a:t>e.Salary</a:t>
            </a:r>
            <a:r>
              <a:rPr lang="en-US" sz="4000" dirty="0">
                <a:solidFill>
                  <a:schemeClr val="tx2"/>
                </a:solidFill>
                <a:latin typeface="Consolas" panose="020B0609020204030204" pitchFamily="49" charset="0"/>
              </a:rPr>
              <a:t>) </a:t>
            </a:r>
            <a:r>
              <a:rPr lang="en-US" sz="4000" dirty="0" smtClean="0">
                <a:solidFill>
                  <a:schemeClr val="tx2"/>
                </a:solidFill>
                <a:latin typeface="Consolas" panose="020B0609020204030204" pitchFamily="49" charset="0"/>
              </a:rPr>
              <a:t/>
            </a:r>
            <a:br>
              <a:rPr lang="en-US" sz="4000" dirty="0" smtClean="0">
                <a:solidFill>
                  <a:schemeClr val="tx2"/>
                </a:solidFill>
                <a:latin typeface="Consolas" panose="020B0609020204030204" pitchFamily="49" charset="0"/>
              </a:rPr>
            </a:b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AS</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TotalSalary</a:t>
            </a:r>
            <a:r>
              <a:rPr lang="en-US" sz="4000" dirty="0" smtClean="0">
                <a:solidFill>
                  <a:schemeClr val="tx2"/>
                </a:solidFill>
                <a:latin typeface="Consolas" panose="020B0609020204030204" pitchFamily="49" charset="0"/>
              </a:rPr>
              <a:t>'</a:t>
            </a:r>
            <a:endParaRPr lang="en-US" sz="4000" dirty="0">
              <a:solidFill>
                <a:schemeClr val="tx2"/>
              </a:solidFill>
              <a:latin typeface="Consolas" panose="020B0609020204030204" pitchFamily="49" charset="0"/>
            </a:endParaRPr>
          </a:p>
          <a:p>
            <a:r>
              <a:rPr lang="en-GB" sz="4000" b="1" dirty="0" smtClean="0">
                <a:solidFill>
                  <a:schemeClr val="tx2"/>
                </a:solidFill>
                <a:latin typeface="Consolas" panose="020B0609020204030204" pitchFamily="49" charset="0"/>
              </a:rPr>
              <a:t>  FROM</a:t>
            </a:r>
            <a:r>
              <a:rPr lang="en-GB" sz="4000" dirty="0" smtClean="0">
                <a:solidFill>
                  <a:schemeClr val="tx2"/>
                </a:solidFill>
                <a:latin typeface="Consolas" panose="020B0609020204030204" pitchFamily="49" charset="0"/>
              </a:rPr>
              <a:t> Employees </a:t>
            </a:r>
            <a:r>
              <a:rPr lang="en-GB" sz="4000" b="1" dirty="0">
                <a:solidFill>
                  <a:schemeClr val="tx2"/>
                </a:solidFill>
                <a:latin typeface="Consolas" panose="020B0609020204030204" pitchFamily="49" charset="0"/>
              </a:rPr>
              <a:t>AS</a:t>
            </a:r>
            <a:r>
              <a:rPr lang="en-GB" sz="4000" dirty="0">
                <a:solidFill>
                  <a:schemeClr val="tx2"/>
                </a:solidFill>
                <a:latin typeface="Consolas" panose="020B0609020204030204" pitchFamily="49" charset="0"/>
              </a:rPr>
              <a:t> </a:t>
            </a:r>
            <a:r>
              <a:rPr lang="en-GB" sz="4000" dirty="0" smtClean="0">
                <a:solidFill>
                  <a:schemeClr val="tx2"/>
                </a:solidFill>
                <a:latin typeface="Consolas" panose="020B0609020204030204" pitchFamily="49" charset="0"/>
              </a:rPr>
              <a:t>e</a:t>
            </a:r>
          </a:p>
          <a:p>
            <a:r>
              <a:rPr lang="en-GB" sz="4000" b="1" dirty="0" smtClean="0">
                <a:solidFill>
                  <a:schemeClr val="tx2"/>
                </a:solidFill>
                <a:latin typeface="Consolas" panose="020B0609020204030204" pitchFamily="49" charset="0"/>
              </a:rPr>
              <a:t> GROUP</a:t>
            </a:r>
            <a:r>
              <a:rPr lang="en-GB" sz="4000" dirty="0" smtClean="0">
                <a:solidFill>
                  <a:schemeClr val="tx2"/>
                </a:solidFill>
                <a:latin typeface="Consolas" panose="020B0609020204030204" pitchFamily="49" charset="0"/>
              </a:rPr>
              <a:t> </a:t>
            </a:r>
            <a:r>
              <a:rPr lang="en-GB" sz="4000" b="1" dirty="0">
                <a:solidFill>
                  <a:schemeClr val="tx2"/>
                </a:solidFill>
                <a:latin typeface="Consolas" panose="020B0609020204030204" pitchFamily="49" charset="0"/>
              </a:rPr>
              <a:t>BY</a:t>
            </a:r>
            <a:r>
              <a:rPr lang="en-GB" sz="4000" dirty="0">
                <a:solidFill>
                  <a:schemeClr val="tx2"/>
                </a:solidFill>
                <a:latin typeface="Consolas" panose="020B0609020204030204" pitchFamily="49" charset="0"/>
              </a:rPr>
              <a:t> </a:t>
            </a:r>
            <a:r>
              <a:rPr lang="en-US" sz="4000" dirty="0" err="1">
                <a:solidFill>
                  <a:schemeClr val="tx2"/>
                </a:solidFill>
                <a:latin typeface="Consolas" panose="020B0609020204030204" pitchFamily="49" charset="0"/>
              </a:rPr>
              <a:t>e.DepartmentName</a:t>
            </a:r>
            <a:endParaRPr lang="en-GB" sz="40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465922" name="Rectangle 2"/>
          <p:cNvSpPr>
            <a:spLocks noGrp="1" noChangeArrowheads="1"/>
          </p:cNvSpPr>
          <p:nvPr>
            <p:ph type="title"/>
          </p:nvPr>
        </p:nvSpPr>
        <p:spPr/>
        <p:txBody>
          <a:bodyPr/>
          <a:lstStyle/>
          <a:p>
            <a:r>
              <a:rPr lang="en-US" dirty="0" smtClean="0"/>
              <a:t>SUM Syntax</a:t>
            </a:r>
            <a:endParaRPr lang="bg-BG" dirty="0"/>
          </a:p>
        </p:txBody>
      </p:sp>
      <p:sp>
        <p:nvSpPr>
          <p:cNvPr id="8" name="AutoShape 7"/>
          <p:cNvSpPr>
            <a:spLocks noChangeArrowheads="1"/>
          </p:cNvSpPr>
          <p:nvPr/>
        </p:nvSpPr>
        <p:spPr bwMode="auto">
          <a:xfrm>
            <a:off x="2894012" y="1449039"/>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a:t>
            </a:r>
            <a:r>
              <a:rPr lang="en-US" sz="2800" noProof="1" smtClean="0">
                <a:solidFill>
                  <a:srgbClr val="FFFFFF"/>
                </a:solidFill>
              </a:rPr>
              <a:t>Column</a:t>
            </a:r>
            <a:endParaRPr lang="en-US" sz="2800" noProof="1">
              <a:solidFill>
                <a:srgbClr val="FFFFFF"/>
              </a:solidFill>
            </a:endParaRPr>
          </a:p>
        </p:txBody>
      </p:sp>
      <p:sp>
        <p:nvSpPr>
          <p:cNvPr id="9" name="AutoShape 7"/>
          <p:cNvSpPr>
            <a:spLocks noChangeArrowheads="1"/>
          </p:cNvSpPr>
          <p:nvPr/>
        </p:nvSpPr>
        <p:spPr bwMode="auto">
          <a:xfrm>
            <a:off x="7936970" y="1471649"/>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SUM</a:t>
            </a:r>
            <a:br>
              <a:rPr lang="en-US" sz="2800" noProof="1" smtClean="0">
                <a:solidFill>
                  <a:srgbClr val="FFFFFF"/>
                </a:solidFill>
              </a:rPr>
            </a:br>
            <a:r>
              <a:rPr lang="en-US" sz="2800" noProof="1" smtClean="0">
                <a:solidFill>
                  <a:srgbClr val="FFFFFF"/>
                </a:solidFill>
              </a:rPr>
              <a:t>Function</a:t>
            </a:r>
            <a:endParaRPr lang="en-US" sz="2800" noProof="1">
              <a:solidFill>
                <a:srgbClr val="FFFFFF"/>
              </a:solidFill>
            </a:endParaRPr>
          </a:p>
        </p:txBody>
      </p:sp>
      <p:sp>
        <p:nvSpPr>
          <p:cNvPr id="12" name="AutoShape 7"/>
          <p:cNvSpPr>
            <a:spLocks noChangeArrowheads="1"/>
          </p:cNvSpPr>
          <p:nvPr/>
        </p:nvSpPr>
        <p:spPr bwMode="auto">
          <a:xfrm>
            <a:off x="4418012" y="5767674"/>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7194727" y="4438382"/>
            <a:ext cx="2971800" cy="520807"/>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Alias</a:t>
            </a:r>
            <a:endParaRPr lang="en-US" sz="2800" noProof="1">
              <a:solidFill>
                <a:srgbClr val="FFFFFF"/>
              </a:solidFill>
            </a:endParaRPr>
          </a:p>
        </p:txBody>
      </p:sp>
      <p:sp>
        <p:nvSpPr>
          <p:cNvPr id="13" name="AutoShape 7"/>
          <p:cNvSpPr>
            <a:spLocks noChangeArrowheads="1"/>
          </p:cNvSpPr>
          <p:nvPr/>
        </p:nvSpPr>
        <p:spPr bwMode="auto">
          <a:xfrm>
            <a:off x="7161003" y="3730624"/>
            <a:ext cx="2971800" cy="558485"/>
          </a:xfrm>
          <a:prstGeom prst="wedgeRoundRectCallout">
            <a:avLst>
              <a:gd name="adj1" fmla="val -62645"/>
              <a:gd name="adj2" fmla="val 206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New Column </a:t>
            </a:r>
            <a:r>
              <a:rPr lang="en-US" sz="2800" noProof="1" smtClean="0">
                <a:solidFill>
                  <a:srgbClr val="FFFFFF"/>
                </a:solidFill>
              </a:rPr>
              <a:t>Alias</a:t>
            </a:r>
            <a:endParaRPr lang="en-US" sz="2800" noProof="1">
              <a:solidFill>
                <a:srgbClr val="FFFFFF"/>
              </a:solidFill>
            </a:endParaRPr>
          </a:p>
        </p:txBody>
      </p:sp>
    </p:spTree>
    <p:extLst>
      <p:ext uri="{BB962C8B-B14F-4D97-AF65-F5344CB8AC3E}">
        <p14:creationId xmlns:p14="http://schemas.microsoft.com/office/powerpoint/2010/main" val="662523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1"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18</a:t>
            </a:fld>
            <a:endParaRPr lang="en-US" dirty="0"/>
          </a:p>
        </p:txBody>
      </p:sp>
      <p:sp>
        <p:nvSpPr>
          <p:cNvPr id="465922" name="Rectangle 2"/>
          <p:cNvSpPr>
            <a:spLocks noGrp="1" noChangeArrowheads="1"/>
          </p:cNvSpPr>
          <p:nvPr>
            <p:ph type="title"/>
          </p:nvPr>
        </p:nvSpPr>
        <p:spPr/>
        <p:txBody>
          <a:bodyPr/>
          <a:lstStyle/>
          <a:p>
            <a:r>
              <a:rPr lang="en-US" dirty="0"/>
              <a:t>SUM</a:t>
            </a:r>
            <a:endParaRPr lang="bg-BG" dirty="0"/>
          </a:p>
        </p:txBody>
      </p:sp>
      <p:graphicFrame>
        <p:nvGraphicFramePr>
          <p:cNvPr id="4" name="Table 3"/>
          <p:cNvGraphicFramePr>
            <a:graphicFrameLocks noGrp="1"/>
          </p:cNvGraphicFramePr>
          <p:nvPr>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370840">
                <a:tc>
                  <a:txBody>
                    <a:bodyPr/>
                    <a:lstStyle/>
                    <a:p>
                      <a:r>
                        <a:rPr lang="en-US" dirty="0"/>
                        <a:t>Employee</a:t>
                      </a:r>
                    </a:p>
                  </a:txBody>
                  <a:tcPr/>
                </a:tc>
                <a:tc>
                  <a:txBody>
                    <a:bodyPr/>
                    <a:lstStyle/>
                    <a:p>
                      <a:r>
                        <a:rPr lang="en-US" dirty="0" err="1"/>
                        <a:t>DepartmentName</a:t>
                      </a:r>
                      <a:endParaRPr lang="en-US" dirty="0"/>
                    </a:p>
                  </a:txBody>
                  <a:tcPr/>
                </a:tc>
                <a:tc>
                  <a:txBody>
                    <a:bodyPr/>
                    <a:lstStyle/>
                    <a:p>
                      <a:r>
                        <a:rPr lang="en-US" dirty="0"/>
                        <a:t>Salary</a:t>
                      </a:r>
                    </a:p>
                  </a:txBody>
                  <a:tcPr/>
                </a:tc>
                <a:extLst>
                  <a:ext uri="{0D108BD9-81ED-4DB2-BD59-A6C34878D82A}">
                    <a16:rowId xmlns:a16="http://schemas.microsoft.com/office/drawing/2014/main" val="247495740"/>
                  </a:ext>
                </a:extLst>
              </a:tr>
              <a:tr h="370840">
                <a:tc>
                  <a:txBody>
                    <a:bodyPr/>
                    <a:lstStyle/>
                    <a:p>
                      <a:r>
                        <a:rPr lang="en-US" dirty="0"/>
                        <a:t>Adam</a:t>
                      </a:r>
                    </a:p>
                  </a:txBody>
                  <a:tcPr>
                    <a:solidFill>
                      <a:srgbClr val="92D050"/>
                    </a:solidFill>
                  </a:tcPr>
                </a:tc>
                <a:tc>
                  <a:txBody>
                    <a:bodyPr/>
                    <a:lstStyle/>
                    <a:p>
                      <a:r>
                        <a:rPr lang="en-US" dirty="0"/>
                        <a:t>Database Support</a:t>
                      </a:r>
                    </a:p>
                  </a:txBody>
                  <a:tcPr>
                    <a:solidFill>
                      <a:srgbClr val="92D050"/>
                    </a:solidFill>
                  </a:tcPr>
                </a:tc>
                <a:tc>
                  <a:txBody>
                    <a:bodyPr/>
                    <a:lstStyle/>
                    <a:p>
                      <a:r>
                        <a:rPr lang="en-US" dirty="0"/>
                        <a:t>5,000</a:t>
                      </a:r>
                    </a:p>
                  </a:txBody>
                  <a:tcPr>
                    <a:solidFill>
                      <a:srgbClr val="92D050"/>
                    </a:solidFill>
                  </a:tcPr>
                </a:tc>
                <a:extLst>
                  <a:ext uri="{0D108BD9-81ED-4DB2-BD59-A6C34878D82A}">
                    <a16:rowId xmlns:a16="http://schemas.microsoft.com/office/drawing/2014/main" val="3609066432"/>
                  </a:ext>
                </a:extLst>
              </a:tr>
              <a:tr h="370840">
                <a:tc>
                  <a:txBody>
                    <a:bodyPr/>
                    <a:lstStyle/>
                    <a:p>
                      <a:r>
                        <a:rPr lang="en-US" dirty="0"/>
                        <a:t>John</a:t>
                      </a:r>
                    </a:p>
                  </a:txBody>
                  <a:tcPr>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en-US" dirty="0"/>
                        <a:t>15,000</a:t>
                      </a:r>
                    </a:p>
                  </a:txBody>
                  <a:tcPr>
                    <a:solidFill>
                      <a:srgbClr val="92D050"/>
                    </a:solidFill>
                  </a:tcPr>
                </a:tc>
                <a:extLst>
                  <a:ext uri="{0D108BD9-81ED-4DB2-BD59-A6C34878D82A}">
                    <a16:rowId xmlns:a16="http://schemas.microsoft.com/office/drawing/2014/main" val="1287682195"/>
                  </a:ext>
                </a:extLst>
              </a:tr>
              <a:tr h="370840">
                <a:tc>
                  <a:txBody>
                    <a:bodyPr/>
                    <a:lstStyle/>
                    <a:p>
                      <a:r>
                        <a:rPr lang="en-US" dirty="0"/>
                        <a:t>Jane</a:t>
                      </a:r>
                    </a:p>
                  </a:txBody>
                  <a:tcPr>
                    <a:solidFill>
                      <a:srgbClr val="00B0F0"/>
                    </a:solidFill>
                  </a:tcPr>
                </a:tc>
                <a:tc>
                  <a:txBody>
                    <a:bodyPr/>
                    <a:lstStyle/>
                    <a:p>
                      <a:r>
                        <a:rPr lang="en-US" dirty="0"/>
                        <a:t>Application Support</a:t>
                      </a:r>
                    </a:p>
                  </a:txBody>
                  <a:tcPr>
                    <a:solidFill>
                      <a:srgbClr val="00B0F0"/>
                    </a:solidFill>
                  </a:tcPr>
                </a:tc>
                <a:tc>
                  <a:txBody>
                    <a:bodyPr/>
                    <a:lstStyle/>
                    <a:p>
                      <a:r>
                        <a:rPr lang="en-US" dirty="0"/>
                        <a:t>10,000</a:t>
                      </a:r>
                    </a:p>
                  </a:txBody>
                  <a:tcPr>
                    <a:solidFill>
                      <a:srgbClr val="00B0F0"/>
                    </a:solidFill>
                  </a:tcPr>
                </a:tc>
                <a:extLst>
                  <a:ext uri="{0D108BD9-81ED-4DB2-BD59-A6C34878D82A}">
                    <a16:rowId xmlns:a16="http://schemas.microsoft.com/office/drawing/2014/main" val="1053813033"/>
                  </a:ext>
                </a:extLst>
              </a:tr>
              <a:tr h="370840">
                <a:tc>
                  <a:txBody>
                    <a:bodyPr/>
                    <a:lstStyle/>
                    <a:p>
                      <a:r>
                        <a:rPr lang="en-US" dirty="0"/>
                        <a:t>George</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15,000</a:t>
                      </a:r>
                    </a:p>
                  </a:txBody>
                  <a:tcPr>
                    <a:solidFill>
                      <a:srgbClr val="00B0F0"/>
                    </a:solidFill>
                  </a:tcPr>
                </a:tc>
                <a:extLst>
                  <a:ext uri="{0D108BD9-81ED-4DB2-BD59-A6C34878D82A}">
                    <a16:rowId xmlns:a16="http://schemas.microsoft.com/office/drawing/2014/main" val="2640231826"/>
                  </a:ext>
                </a:extLst>
              </a:tr>
              <a:tr h="370840">
                <a:tc>
                  <a:txBody>
                    <a:bodyPr/>
                    <a:lstStyle/>
                    <a:p>
                      <a:r>
                        <a:rPr lang="en-US" dirty="0"/>
                        <a:t>Lila</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5,000</a:t>
                      </a:r>
                    </a:p>
                  </a:txBody>
                  <a:tcPr>
                    <a:solidFill>
                      <a:srgbClr val="00B0F0"/>
                    </a:solidFill>
                  </a:tcPr>
                </a:tc>
                <a:extLst>
                  <a:ext uri="{0D108BD9-81ED-4DB2-BD59-A6C34878D82A}">
                    <a16:rowId xmlns:a16="http://schemas.microsoft.com/office/drawing/2014/main" val="1267294716"/>
                  </a:ext>
                </a:extLst>
              </a:tr>
              <a:tr h="370840">
                <a:tc>
                  <a:txBody>
                    <a:bodyPr/>
                    <a:lstStyle/>
                    <a:p>
                      <a:r>
                        <a:rPr lang="en-US" dirty="0"/>
                        <a:t>Fred</a:t>
                      </a:r>
                    </a:p>
                  </a:txBody>
                  <a:tcPr>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Software Support</a:t>
                      </a:r>
                    </a:p>
                  </a:txBody>
                  <a:tcPr>
                    <a:solidFill>
                      <a:srgbClr val="FFFF00"/>
                    </a:solidFill>
                  </a:tcPr>
                </a:tc>
                <a:tc>
                  <a:txBody>
                    <a:bodyPr/>
                    <a:lstStyle/>
                    <a:p>
                      <a:r>
                        <a:rPr lang="en-US" dirty="0"/>
                        <a:t>15,000</a:t>
                      </a:r>
                    </a:p>
                  </a:txBody>
                  <a:tcPr>
                    <a:solidFill>
                      <a:srgbClr val="FFFF00"/>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370840">
                <a:tc>
                  <a:txBody>
                    <a:bodyPr/>
                    <a:lstStyle/>
                    <a:p>
                      <a:r>
                        <a:rPr lang="en-US" dirty="0" err="1"/>
                        <a:t>DepartmentName</a:t>
                      </a:r>
                      <a:endParaRPr lang="en-US" dirty="0"/>
                    </a:p>
                  </a:txBody>
                  <a:tcPr/>
                </a:tc>
                <a:tc>
                  <a:txBody>
                    <a:bodyPr/>
                    <a:lstStyle/>
                    <a:p>
                      <a:r>
                        <a:rPr lang="en-US" dirty="0" err="1"/>
                        <a:t>TotalSalary</a:t>
                      </a:r>
                      <a:endParaRPr lang="en-US" dirty="0"/>
                    </a:p>
                  </a:txBody>
                  <a:tcPr/>
                </a:tc>
                <a:extLst>
                  <a:ext uri="{0D108BD9-81ED-4DB2-BD59-A6C34878D82A}">
                    <a16:rowId xmlns:a16="http://schemas.microsoft.com/office/drawing/2014/main" val="3449101239"/>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en-US" dirty="0"/>
                        <a:t>20,000</a:t>
                      </a:r>
                    </a:p>
                  </a:txBody>
                  <a:tcPr>
                    <a:solidFill>
                      <a:srgbClr val="92D050"/>
                    </a:solidFill>
                  </a:tcPr>
                </a:tc>
                <a:extLst>
                  <a:ext uri="{0D108BD9-81ED-4DB2-BD59-A6C34878D82A}">
                    <a16:rowId xmlns:a16="http://schemas.microsoft.com/office/drawing/2014/main" val="2908875595"/>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30,000</a:t>
                      </a:r>
                    </a:p>
                  </a:txBody>
                  <a:tcPr>
                    <a:solidFill>
                      <a:srgbClr val="00B0F0"/>
                    </a:solidFill>
                  </a:tcPr>
                </a:tc>
                <a:extLst>
                  <a:ext uri="{0D108BD9-81ED-4DB2-BD59-A6C34878D82A}">
                    <a16:rowId xmlns:a16="http://schemas.microsoft.com/office/drawing/2014/main" val="412535321"/>
                  </a:ext>
                </a:extLst>
              </a:tr>
              <a:tr h="370840">
                <a:tc>
                  <a:txBody>
                    <a:bodyPr/>
                    <a:lstStyle/>
                    <a:p>
                      <a:r>
                        <a:rPr lang="en-US" dirty="0"/>
                        <a:t>Software Support</a:t>
                      </a:r>
                    </a:p>
                  </a:txBody>
                  <a:tcPr>
                    <a:solidFill>
                      <a:srgbClr val="FFFF00"/>
                    </a:solidFill>
                  </a:tcPr>
                </a:tc>
                <a:tc>
                  <a:txBody>
                    <a:bodyPr/>
                    <a:lstStyle/>
                    <a:p>
                      <a:r>
                        <a:rPr lang="en-US" dirty="0"/>
                        <a:t>15,000</a:t>
                      </a:r>
                    </a:p>
                  </a:txBody>
                  <a:tcPr>
                    <a:solidFill>
                      <a:srgbClr val="FFFF00"/>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Right Arrow 7"/>
          <p:cNvSpPr/>
          <p:nvPr/>
        </p:nvSpPr>
        <p:spPr>
          <a:xfrm rot="20185644">
            <a:off x="6590876" y="4038128"/>
            <a:ext cx="717577" cy="242987"/>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Right Arrow 8"/>
          <p:cNvSpPr/>
          <p:nvPr/>
        </p:nvSpPr>
        <p:spPr>
          <a:xfrm rot="19000881">
            <a:off x="6635728" y="4874697"/>
            <a:ext cx="717577" cy="24298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41162086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19</a:t>
            </a:fld>
            <a:endParaRPr lang="en-US" dirty="0"/>
          </a:p>
        </p:txBody>
      </p:sp>
      <p:sp>
        <p:nvSpPr>
          <p:cNvPr id="465922" name="Rectangle 2"/>
          <p:cNvSpPr>
            <a:spLocks noGrp="1" noChangeArrowheads="1"/>
          </p:cNvSpPr>
          <p:nvPr>
            <p:ph type="title"/>
          </p:nvPr>
        </p:nvSpPr>
        <p:spPr/>
        <p:txBody>
          <a:bodyPr/>
          <a:lstStyle/>
          <a:p>
            <a:r>
              <a:rPr lang="en-US" dirty="0"/>
              <a:t>MAX</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2268056240"/>
              </p:ext>
            </p:extLst>
          </p:nvPr>
        </p:nvGraphicFramePr>
        <p:xfrm>
          <a:off x="1293811" y="1295400"/>
          <a:ext cx="9417213" cy="4944037"/>
        </p:xfrm>
        <a:graphic>
          <a:graphicData uri="http://schemas.openxmlformats.org/drawingml/2006/table">
            <a:tbl>
              <a:tblPr firstRow="1" bandRow="1">
                <a:tableStyleId>{7DF18680-E054-41AD-8BC1-D1AEF772440D}</a:tableStyleId>
              </a:tblPr>
              <a:tblGrid>
                <a:gridCol w="2354304">
                  <a:extLst>
                    <a:ext uri="{9D8B030D-6E8A-4147-A177-3AD203B41FA5}">
                      <a16:colId xmlns:a16="http://schemas.microsoft.com/office/drawing/2014/main" val="3180040124"/>
                    </a:ext>
                  </a:extLst>
                </a:gridCol>
                <a:gridCol w="4898033">
                  <a:extLst>
                    <a:ext uri="{9D8B030D-6E8A-4147-A177-3AD203B41FA5}">
                      <a16:colId xmlns:a16="http://schemas.microsoft.com/office/drawing/2014/main" val="3141524875"/>
                    </a:ext>
                  </a:extLst>
                </a:gridCol>
                <a:gridCol w="2164876">
                  <a:extLst>
                    <a:ext uri="{9D8B030D-6E8A-4147-A177-3AD203B41FA5}">
                      <a16:colId xmlns:a16="http://schemas.microsoft.com/office/drawing/2014/main" val="1915661299"/>
                    </a:ext>
                  </a:extLst>
                </a:gridCol>
              </a:tblGrid>
              <a:tr h="706291">
                <a:tc>
                  <a:txBody>
                    <a:bodyPr/>
                    <a:lstStyle/>
                    <a:p>
                      <a:r>
                        <a:rPr lang="en-US" sz="3700" dirty="0"/>
                        <a:t>Employee</a:t>
                      </a:r>
                    </a:p>
                  </a:txBody>
                  <a:tcPr marL="141259" marR="141259" marT="70629" marB="70629"/>
                </a:tc>
                <a:tc>
                  <a:txBody>
                    <a:bodyPr/>
                    <a:lstStyle/>
                    <a:p>
                      <a:r>
                        <a:rPr lang="en-US" sz="3700" dirty="0" err="1"/>
                        <a:t>DepartmentName</a:t>
                      </a:r>
                      <a:endParaRPr lang="en-US" sz="3700" dirty="0"/>
                    </a:p>
                  </a:txBody>
                  <a:tcPr marL="141259" marR="141259" marT="70629" marB="70629"/>
                </a:tc>
                <a:tc>
                  <a:txBody>
                    <a:bodyPr/>
                    <a:lstStyle/>
                    <a:p>
                      <a:r>
                        <a:rPr lang="en-US" sz="3700" dirty="0"/>
                        <a:t>Salary</a:t>
                      </a:r>
                    </a:p>
                  </a:txBody>
                  <a:tcPr marL="141259" marR="141259" marT="70629" marB="70629"/>
                </a:tc>
                <a:extLst>
                  <a:ext uri="{0D108BD9-81ED-4DB2-BD59-A6C34878D82A}">
                    <a16:rowId xmlns:a16="http://schemas.microsoft.com/office/drawing/2014/main" val="247495740"/>
                  </a:ext>
                </a:extLst>
              </a:tr>
              <a:tr h="706291">
                <a:tc>
                  <a:txBody>
                    <a:bodyPr/>
                    <a:lstStyle/>
                    <a:p>
                      <a:r>
                        <a:rPr lang="en-US" sz="3700" dirty="0"/>
                        <a:t>Adam</a:t>
                      </a:r>
                    </a:p>
                  </a:txBody>
                  <a:tcPr marL="141259" marR="141259" marT="70629" marB="70629">
                    <a:solidFill>
                      <a:srgbClr val="92D050"/>
                    </a:solidFill>
                  </a:tcPr>
                </a:tc>
                <a:tc>
                  <a:txBody>
                    <a:bodyPr/>
                    <a:lstStyle/>
                    <a:p>
                      <a:r>
                        <a:rPr lang="en-US" sz="3700" dirty="0"/>
                        <a:t>Database Support</a:t>
                      </a:r>
                    </a:p>
                  </a:txBody>
                  <a:tcPr marL="141259" marR="141259" marT="70629" marB="70629">
                    <a:solidFill>
                      <a:srgbClr val="92D050"/>
                    </a:solidFill>
                  </a:tcPr>
                </a:tc>
                <a:tc>
                  <a:txBody>
                    <a:bodyPr/>
                    <a:lstStyle/>
                    <a:p>
                      <a:r>
                        <a:rPr lang="en-US" sz="3700" dirty="0"/>
                        <a:t>5,000</a:t>
                      </a:r>
                    </a:p>
                  </a:txBody>
                  <a:tcPr marL="141259" marR="141259" marT="70629" marB="70629">
                    <a:solidFill>
                      <a:srgbClr val="92D050"/>
                    </a:solidFill>
                  </a:tcPr>
                </a:tc>
                <a:extLst>
                  <a:ext uri="{0D108BD9-81ED-4DB2-BD59-A6C34878D82A}">
                    <a16:rowId xmlns:a16="http://schemas.microsoft.com/office/drawing/2014/main" val="3609066432"/>
                  </a:ext>
                </a:extLst>
              </a:tr>
              <a:tr h="706291">
                <a:tc>
                  <a:txBody>
                    <a:bodyPr/>
                    <a:lstStyle/>
                    <a:p>
                      <a:r>
                        <a:rPr lang="en-US" sz="3700" dirty="0"/>
                        <a:t>John</a:t>
                      </a:r>
                    </a:p>
                  </a:txBody>
                  <a:tcPr marL="141259" marR="141259" marT="70629" marB="70629">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700" dirty="0"/>
                        <a:t>Database Support</a:t>
                      </a:r>
                    </a:p>
                  </a:txBody>
                  <a:tcPr marL="141259" marR="141259" marT="70629" marB="70629">
                    <a:solidFill>
                      <a:srgbClr val="92D050"/>
                    </a:solidFill>
                  </a:tcPr>
                </a:tc>
                <a:tc>
                  <a:txBody>
                    <a:bodyPr/>
                    <a:lstStyle/>
                    <a:p>
                      <a:r>
                        <a:rPr lang="en-US" sz="3700" dirty="0"/>
                        <a:t>15,000</a:t>
                      </a:r>
                    </a:p>
                  </a:txBody>
                  <a:tcPr marL="141259" marR="141259" marT="70629" marB="70629">
                    <a:solidFill>
                      <a:srgbClr val="92D050"/>
                    </a:solidFill>
                  </a:tcPr>
                </a:tc>
                <a:extLst>
                  <a:ext uri="{0D108BD9-81ED-4DB2-BD59-A6C34878D82A}">
                    <a16:rowId xmlns:a16="http://schemas.microsoft.com/office/drawing/2014/main" val="1287682195"/>
                  </a:ext>
                </a:extLst>
              </a:tr>
              <a:tr h="706291">
                <a:tc>
                  <a:txBody>
                    <a:bodyPr/>
                    <a:lstStyle/>
                    <a:p>
                      <a:r>
                        <a:rPr lang="en-US" sz="3700" dirty="0"/>
                        <a:t>Jane</a:t>
                      </a:r>
                    </a:p>
                  </a:txBody>
                  <a:tcPr marL="141259" marR="141259" marT="70629" marB="70629">
                    <a:solidFill>
                      <a:srgbClr val="00B0F0"/>
                    </a:solidFill>
                  </a:tcPr>
                </a:tc>
                <a:tc>
                  <a:txBody>
                    <a:bodyPr/>
                    <a:lstStyle/>
                    <a:p>
                      <a:r>
                        <a:rPr lang="en-US" sz="3700" dirty="0"/>
                        <a:t>Application Support</a:t>
                      </a:r>
                    </a:p>
                  </a:txBody>
                  <a:tcPr marL="141259" marR="141259" marT="70629" marB="70629">
                    <a:solidFill>
                      <a:srgbClr val="00B0F0"/>
                    </a:solidFill>
                  </a:tcPr>
                </a:tc>
                <a:tc>
                  <a:txBody>
                    <a:bodyPr/>
                    <a:lstStyle/>
                    <a:p>
                      <a:r>
                        <a:rPr lang="en-US" sz="3700" dirty="0"/>
                        <a:t>10,000</a:t>
                      </a:r>
                    </a:p>
                  </a:txBody>
                  <a:tcPr marL="141259" marR="141259" marT="70629" marB="70629">
                    <a:solidFill>
                      <a:srgbClr val="00B0F0"/>
                    </a:solidFill>
                  </a:tcPr>
                </a:tc>
                <a:extLst>
                  <a:ext uri="{0D108BD9-81ED-4DB2-BD59-A6C34878D82A}">
                    <a16:rowId xmlns:a16="http://schemas.microsoft.com/office/drawing/2014/main" val="1053813033"/>
                  </a:ext>
                </a:extLst>
              </a:tr>
              <a:tr h="706291">
                <a:tc>
                  <a:txBody>
                    <a:bodyPr/>
                    <a:lstStyle/>
                    <a:p>
                      <a:r>
                        <a:rPr lang="en-US" sz="3700" dirty="0"/>
                        <a:t>George</a:t>
                      </a:r>
                    </a:p>
                  </a:txBody>
                  <a:tcPr marL="141259" marR="141259" marT="70629" marB="70629">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700" dirty="0"/>
                        <a:t>Application Support</a:t>
                      </a:r>
                    </a:p>
                  </a:txBody>
                  <a:tcPr marL="141259" marR="141259" marT="70629" marB="70629">
                    <a:solidFill>
                      <a:srgbClr val="00B0F0"/>
                    </a:solidFill>
                  </a:tcPr>
                </a:tc>
                <a:tc>
                  <a:txBody>
                    <a:bodyPr/>
                    <a:lstStyle/>
                    <a:p>
                      <a:r>
                        <a:rPr lang="en-US" sz="3700" dirty="0"/>
                        <a:t>15,000</a:t>
                      </a:r>
                    </a:p>
                  </a:txBody>
                  <a:tcPr marL="141259" marR="141259" marT="70629" marB="70629">
                    <a:solidFill>
                      <a:srgbClr val="00B0F0"/>
                    </a:solidFill>
                  </a:tcPr>
                </a:tc>
                <a:extLst>
                  <a:ext uri="{0D108BD9-81ED-4DB2-BD59-A6C34878D82A}">
                    <a16:rowId xmlns:a16="http://schemas.microsoft.com/office/drawing/2014/main" val="2640231826"/>
                  </a:ext>
                </a:extLst>
              </a:tr>
              <a:tr h="706291">
                <a:tc>
                  <a:txBody>
                    <a:bodyPr/>
                    <a:lstStyle/>
                    <a:p>
                      <a:r>
                        <a:rPr lang="en-US" sz="3700" dirty="0"/>
                        <a:t>Lila</a:t>
                      </a:r>
                    </a:p>
                  </a:txBody>
                  <a:tcPr marL="141259" marR="141259" marT="70629" marB="70629">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700" dirty="0"/>
                        <a:t>Application Support</a:t>
                      </a:r>
                    </a:p>
                  </a:txBody>
                  <a:tcPr marL="141259" marR="141259" marT="70629" marB="70629">
                    <a:solidFill>
                      <a:srgbClr val="00B0F0"/>
                    </a:solidFill>
                  </a:tcPr>
                </a:tc>
                <a:tc>
                  <a:txBody>
                    <a:bodyPr/>
                    <a:lstStyle/>
                    <a:p>
                      <a:r>
                        <a:rPr lang="en-US" sz="3700" dirty="0"/>
                        <a:t>5,000</a:t>
                      </a:r>
                    </a:p>
                  </a:txBody>
                  <a:tcPr marL="141259" marR="141259" marT="70629" marB="70629">
                    <a:solidFill>
                      <a:srgbClr val="00B0F0"/>
                    </a:solidFill>
                  </a:tcPr>
                </a:tc>
                <a:extLst>
                  <a:ext uri="{0D108BD9-81ED-4DB2-BD59-A6C34878D82A}">
                    <a16:rowId xmlns:a16="http://schemas.microsoft.com/office/drawing/2014/main" val="1267294716"/>
                  </a:ext>
                </a:extLst>
              </a:tr>
              <a:tr h="706291">
                <a:tc>
                  <a:txBody>
                    <a:bodyPr/>
                    <a:lstStyle/>
                    <a:p>
                      <a:r>
                        <a:rPr lang="en-US" sz="3700" dirty="0"/>
                        <a:t>Fred</a:t>
                      </a:r>
                    </a:p>
                  </a:txBody>
                  <a:tcPr marL="141259" marR="141259" marT="70629" marB="70629">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700" dirty="0"/>
                        <a:t>Software Support</a:t>
                      </a:r>
                    </a:p>
                  </a:txBody>
                  <a:tcPr marL="141259" marR="141259" marT="70629" marB="70629">
                    <a:solidFill>
                      <a:srgbClr val="FFFF00"/>
                    </a:solidFill>
                  </a:tcPr>
                </a:tc>
                <a:tc>
                  <a:txBody>
                    <a:bodyPr/>
                    <a:lstStyle/>
                    <a:p>
                      <a:r>
                        <a:rPr lang="en-US" sz="3700" dirty="0"/>
                        <a:t>15,000</a:t>
                      </a:r>
                    </a:p>
                  </a:txBody>
                  <a:tcPr marL="141259" marR="141259" marT="70629" marB="70629">
                    <a:solidFill>
                      <a:srgbClr val="FFFF00"/>
                    </a:solidFill>
                  </a:tcPr>
                </a:tc>
                <a:extLst>
                  <a:ext uri="{0D108BD9-81ED-4DB2-BD59-A6C34878D82A}">
                    <a16:rowId xmlns:a16="http://schemas.microsoft.com/office/drawing/2014/main" val="934848964"/>
                  </a:ext>
                </a:extLst>
              </a:tr>
            </a:tbl>
          </a:graphicData>
        </a:graphic>
      </p:graphicFrame>
    </p:spTree>
    <p:extLst>
      <p:ext uri="{BB962C8B-B14F-4D97-AF65-F5344CB8AC3E}">
        <p14:creationId xmlns:p14="http://schemas.microsoft.com/office/powerpoint/2010/main" val="201524315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4500" indent="-444500">
              <a:lnSpc>
                <a:spcPct val="100000"/>
              </a:lnSpc>
              <a:buFontTx/>
              <a:buAutoNum type="arabicPeriod"/>
            </a:pPr>
            <a:r>
              <a:rPr lang="en-US" sz="3200" dirty="0"/>
              <a:t>Grouping</a:t>
            </a:r>
          </a:p>
          <a:p>
            <a:pPr marL="444500" indent="-444500">
              <a:lnSpc>
                <a:spcPct val="100000"/>
              </a:lnSpc>
              <a:buFontTx/>
              <a:buAutoNum type="arabicPeriod"/>
            </a:pPr>
            <a:r>
              <a:rPr lang="en-US" sz="3200" dirty="0"/>
              <a:t>Aggregate Functions</a:t>
            </a:r>
          </a:p>
          <a:p>
            <a:pPr marL="444500" indent="-444500">
              <a:lnSpc>
                <a:spcPct val="100000"/>
              </a:lnSpc>
              <a:buFontTx/>
              <a:buAutoNum type="arabicPeriod"/>
            </a:pPr>
            <a:r>
              <a:rPr lang="en-US" sz="3200" dirty="0"/>
              <a:t>Having Clause</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770812" y="3940927"/>
            <a:ext cx="2133598" cy="234148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92622" y="4797067"/>
            <a:ext cx="1535790" cy="1527533"/>
          </a:xfrm>
          <a:prstGeom prst="rect">
            <a:avLst/>
          </a:prstGeom>
        </p:spPr>
      </p:pic>
    </p:spTree>
    <p:extLst>
      <p:ext uri="{BB962C8B-B14F-4D97-AF65-F5344CB8AC3E}">
        <p14:creationId xmlns:p14="http://schemas.microsoft.com/office/powerpoint/2010/main" val="16469869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948948"/>
            <a:ext cx="12188825"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4000" b="1" dirty="0" smtClean="0">
                <a:solidFill>
                  <a:schemeClr val="tx2"/>
                </a:solidFill>
                <a:latin typeface="Consolas" panose="020B0609020204030204" pitchFamily="49" charset="0"/>
              </a:rPr>
              <a:t> SELECT</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e.DepartmentName</a:t>
            </a: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MAX</a:t>
            </a:r>
            <a:r>
              <a:rPr lang="en-US" sz="4000" dirty="0" smtClean="0">
                <a:solidFill>
                  <a:schemeClr val="tx2"/>
                </a:solidFill>
                <a:latin typeface="Consolas" panose="020B0609020204030204" pitchFamily="49" charset="0"/>
              </a:rPr>
              <a:t>(</a:t>
            </a:r>
            <a:r>
              <a:rPr lang="en-US" sz="4000" dirty="0" err="1" smtClean="0">
                <a:solidFill>
                  <a:schemeClr val="tx2"/>
                </a:solidFill>
                <a:latin typeface="Consolas" panose="020B0609020204030204" pitchFamily="49" charset="0"/>
              </a:rPr>
              <a:t>e.Salary</a:t>
            </a: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AS</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MaxSalary</a:t>
            </a:r>
            <a:r>
              <a:rPr lang="en-US" sz="4000" dirty="0" smtClean="0">
                <a:solidFill>
                  <a:schemeClr val="tx2"/>
                </a:solidFill>
                <a:latin typeface="Consolas" panose="020B0609020204030204" pitchFamily="49" charset="0"/>
              </a:rPr>
              <a:t>'</a:t>
            </a:r>
            <a:endParaRPr lang="en-US" sz="4000" dirty="0">
              <a:solidFill>
                <a:schemeClr val="tx2"/>
              </a:solidFill>
              <a:latin typeface="Consolas" panose="020B0609020204030204" pitchFamily="49" charset="0"/>
            </a:endParaRPr>
          </a:p>
          <a:p>
            <a:r>
              <a:rPr lang="en-GB" sz="4000" b="1" dirty="0" smtClean="0">
                <a:solidFill>
                  <a:schemeClr val="tx2"/>
                </a:solidFill>
                <a:latin typeface="Consolas" panose="020B0609020204030204" pitchFamily="49" charset="0"/>
              </a:rPr>
              <a:t>   FROM</a:t>
            </a:r>
            <a:r>
              <a:rPr lang="en-GB" sz="4000" dirty="0" smtClean="0">
                <a:solidFill>
                  <a:schemeClr val="tx2"/>
                </a:solidFill>
                <a:latin typeface="Consolas" panose="020B0609020204030204" pitchFamily="49" charset="0"/>
              </a:rPr>
              <a:t> Employees </a:t>
            </a:r>
            <a:r>
              <a:rPr lang="en-GB" sz="4000" b="1" dirty="0">
                <a:solidFill>
                  <a:schemeClr val="tx2"/>
                </a:solidFill>
                <a:latin typeface="Consolas" panose="020B0609020204030204" pitchFamily="49" charset="0"/>
              </a:rPr>
              <a:t>AS</a:t>
            </a:r>
            <a:r>
              <a:rPr lang="en-GB" sz="4000" dirty="0">
                <a:solidFill>
                  <a:schemeClr val="tx2"/>
                </a:solidFill>
                <a:latin typeface="Consolas" panose="020B0609020204030204" pitchFamily="49" charset="0"/>
              </a:rPr>
              <a:t> </a:t>
            </a:r>
            <a:r>
              <a:rPr lang="en-GB" sz="4000" dirty="0" smtClean="0">
                <a:solidFill>
                  <a:schemeClr val="tx2"/>
                </a:solidFill>
                <a:latin typeface="Consolas" panose="020B0609020204030204" pitchFamily="49" charset="0"/>
              </a:rPr>
              <a:t>e</a:t>
            </a:r>
          </a:p>
          <a:p>
            <a:r>
              <a:rPr lang="en-GB" sz="4000" b="1" dirty="0" smtClean="0">
                <a:solidFill>
                  <a:schemeClr val="tx2"/>
                </a:solidFill>
                <a:latin typeface="Consolas" panose="020B0609020204030204" pitchFamily="49" charset="0"/>
              </a:rPr>
              <a:t>  GROUP</a:t>
            </a:r>
            <a:r>
              <a:rPr lang="en-GB" sz="4000" dirty="0" smtClean="0">
                <a:solidFill>
                  <a:schemeClr val="tx2"/>
                </a:solidFill>
                <a:latin typeface="Consolas" panose="020B0609020204030204" pitchFamily="49" charset="0"/>
              </a:rPr>
              <a:t> </a:t>
            </a:r>
            <a:r>
              <a:rPr lang="en-GB" sz="4000" b="1" dirty="0">
                <a:solidFill>
                  <a:schemeClr val="tx2"/>
                </a:solidFill>
                <a:latin typeface="Consolas" panose="020B0609020204030204" pitchFamily="49" charset="0"/>
              </a:rPr>
              <a:t>BY</a:t>
            </a:r>
            <a:r>
              <a:rPr lang="en-GB" sz="4000" dirty="0">
                <a:solidFill>
                  <a:schemeClr val="tx2"/>
                </a:solidFill>
                <a:latin typeface="Consolas" panose="020B0609020204030204" pitchFamily="49" charset="0"/>
              </a:rPr>
              <a:t> </a:t>
            </a:r>
            <a:r>
              <a:rPr lang="en-GB" sz="4000" dirty="0" err="1" smtClean="0">
                <a:solidFill>
                  <a:schemeClr val="tx2"/>
                </a:solidFill>
                <a:latin typeface="Consolas" panose="020B0609020204030204" pitchFamily="49" charset="0"/>
              </a:rPr>
              <a:t>e.DepartmentName</a:t>
            </a:r>
            <a:endParaRPr lang="en-GB" sz="40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20</a:t>
            </a:fld>
            <a:endParaRPr lang="en-US" dirty="0"/>
          </a:p>
        </p:txBody>
      </p:sp>
      <p:sp>
        <p:nvSpPr>
          <p:cNvPr id="465922" name="Rectangle 2"/>
          <p:cNvSpPr>
            <a:spLocks noGrp="1" noChangeArrowheads="1"/>
          </p:cNvSpPr>
          <p:nvPr>
            <p:ph type="title"/>
          </p:nvPr>
        </p:nvSpPr>
        <p:spPr/>
        <p:txBody>
          <a:bodyPr/>
          <a:lstStyle/>
          <a:p>
            <a:r>
              <a:rPr lang="en-US" dirty="0" smtClean="0"/>
              <a:t>MAX Syntax</a:t>
            </a:r>
            <a:endParaRPr lang="bg-BG" dirty="0"/>
          </a:p>
        </p:txBody>
      </p:sp>
      <p:sp>
        <p:nvSpPr>
          <p:cNvPr id="8" name="AutoShape 7"/>
          <p:cNvSpPr>
            <a:spLocks noChangeArrowheads="1"/>
          </p:cNvSpPr>
          <p:nvPr/>
        </p:nvSpPr>
        <p:spPr bwMode="auto">
          <a:xfrm>
            <a:off x="2894012" y="1454391"/>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a:t>
            </a:r>
            <a:r>
              <a:rPr lang="en-US" sz="2800" noProof="1" smtClean="0">
                <a:solidFill>
                  <a:srgbClr val="FFFFFF"/>
                </a:solidFill>
              </a:rPr>
              <a:t>Column</a:t>
            </a:r>
            <a:endParaRPr lang="en-US" sz="2800" noProof="1">
              <a:solidFill>
                <a:srgbClr val="FFFFFF"/>
              </a:solidFill>
            </a:endParaRPr>
          </a:p>
        </p:txBody>
      </p:sp>
      <p:sp>
        <p:nvSpPr>
          <p:cNvPr id="9" name="AutoShape 7"/>
          <p:cNvSpPr>
            <a:spLocks noChangeArrowheads="1"/>
          </p:cNvSpPr>
          <p:nvPr/>
        </p:nvSpPr>
        <p:spPr bwMode="auto">
          <a:xfrm>
            <a:off x="8096175" y="1454391"/>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MAX</a:t>
            </a:r>
            <a:br>
              <a:rPr lang="en-US" sz="2800" noProof="1" smtClean="0">
                <a:solidFill>
                  <a:srgbClr val="FFFFFF"/>
                </a:solidFill>
              </a:rPr>
            </a:br>
            <a:r>
              <a:rPr lang="en-US" sz="2800" noProof="1" smtClean="0">
                <a:solidFill>
                  <a:srgbClr val="FFFFFF"/>
                </a:solidFill>
              </a:rPr>
              <a:t>Function</a:t>
            </a:r>
            <a:endParaRPr lang="en-US" sz="2800" noProof="1">
              <a:solidFill>
                <a:srgbClr val="FFFFFF"/>
              </a:solidFill>
            </a:endParaRPr>
          </a:p>
        </p:txBody>
      </p:sp>
      <p:sp>
        <p:nvSpPr>
          <p:cNvPr id="12" name="AutoShape 7"/>
          <p:cNvSpPr>
            <a:spLocks noChangeArrowheads="1"/>
          </p:cNvSpPr>
          <p:nvPr/>
        </p:nvSpPr>
        <p:spPr bwMode="auto">
          <a:xfrm>
            <a:off x="4494212" y="5726967"/>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7353932" y="4397264"/>
            <a:ext cx="2971800" cy="520807"/>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Alias</a:t>
            </a:r>
            <a:endParaRPr lang="en-US" sz="2800" noProof="1">
              <a:solidFill>
                <a:srgbClr val="FFFFFF"/>
              </a:solidFill>
            </a:endParaRPr>
          </a:p>
        </p:txBody>
      </p:sp>
      <p:sp>
        <p:nvSpPr>
          <p:cNvPr id="13" name="AutoShape 7"/>
          <p:cNvSpPr>
            <a:spLocks noChangeArrowheads="1"/>
          </p:cNvSpPr>
          <p:nvPr/>
        </p:nvSpPr>
        <p:spPr bwMode="auto">
          <a:xfrm>
            <a:off x="7387101" y="3674139"/>
            <a:ext cx="2971800" cy="558485"/>
          </a:xfrm>
          <a:prstGeom prst="wedgeRoundRectCallout">
            <a:avLst>
              <a:gd name="adj1" fmla="val -62645"/>
              <a:gd name="adj2" fmla="val 206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New Column </a:t>
            </a:r>
            <a:r>
              <a:rPr lang="en-US" sz="2800" noProof="1" smtClean="0">
                <a:solidFill>
                  <a:srgbClr val="FFFFFF"/>
                </a:solidFill>
              </a:rPr>
              <a:t>Alias</a:t>
            </a:r>
            <a:endParaRPr lang="en-US" sz="2800" noProof="1">
              <a:solidFill>
                <a:srgbClr val="FFFFFF"/>
              </a:solidFill>
            </a:endParaRPr>
          </a:p>
        </p:txBody>
      </p:sp>
    </p:spTree>
    <p:extLst>
      <p:ext uri="{BB962C8B-B14F-4D97-AF65-F5344CB8AC3E}">
        <p14:creationId xmlns:p14="http://schemas.microsoft.com/office/powerpoint/2010/main" val="31794720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1"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21</a:t>
            </a:fld>
            <a:endParaRPr lang="en-US" dirty="0"/>
          </a:p>
        </p:txBody>
      </p:sp>
      <p:sp>
        <p:nvSpPr>
          <p:cNvPr id="465922" name="Rectangle 2"/>
          <p:cNvSpPr>
            <a:spLocks noGrp="1" noChangeArrowheads="1"/>
          </p:cNvSpPr>
          <p:nvPr>
            <p:ph type="title"/>
          </p:nvPr>
        </p:nvSpPr>
        <p:spPr/>
        <p:txBody>
          <a:bodyPr/>
          <a:lstStyle/>
          <a:p>
            <a:r>
              <a:rPr lang="en-US" dirty="0"/>
              <a:t>MAX</a:t>
            </a:r>
            <a:endParaRPr lang="bg-BG" dirty="0"/>
          </a:p>
        </p:txBody>
      </p:sp>
      <p:graphicFrame>
        <p:nvGraphicFramePr>
          <p:cNvPr id="4" name="Table 3"/>
          <p:cNvGraphicFramePr>
            <a:graphicFrameLocks noGrp="1"/>
          </p:cNvGraphicFramePr>
          <p:nvPr>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370840">
                <a:tc>
                  <a:txBody>
                    <a:bodyPr/>
                    <a:lstStyle/>
                    <a:p>
                      <a:r>
                        <a:rPr lang="en-US" dirty="0"/>
                        <a:t>Employee</a:t>
                      </a:r>
                    </a:p>
                  </a:txBody>
                  <a:tcPr/>
                </a:tc>
                <a:tc>
                  <a:txBody>
                    <a:bodyPr/>
                    <a:lstStyle/>
                    <a:p>
                      <a:r>
                        <a:rPr lang="en-US" dirty="0" err="1"/>
                        <a:t>DepartmentName</a:t>
                      </a:r>
                      <a:endParaRPr lang="en-US" dirty="0"/>
                    </a:p>
                  </a:txBody>
                  <a:tcPr/>
                </a:tc>
                <a:tc>
                  <a:txBody>
                    <a:bodyPr/>
                    <a:lstStyle/>
                    <a:p>
                      <a:r>
                        <a:rPr lang="en-US" dirty="0"/>
                        <a:t>Salary</a:t>
                      </a:r>
                    </a:p>
                  </a:txBody>
                  <a:tcPr/>
                </a:tc>
                <a:extLst>
                  <a:ext uri="{0D108BD9-81ED-4DB2-BD59-A6C34878D82A}">
                    <a16:rowId xmlns:a16="http://schemas.microsoft.com/office/drawing/2014/main" val="247495740"/>
                  </a:ext>
                </a:extLst>
              </a:tr>
              <a:tr h="370840">
                <a:tc>
                  <a:txBody>
                    <a:bodyPr/>
                    <a:lstStyle/>
                    <a:p>
                      <a:r>
                        <a:rPr lang="en-US" dirty="0"/>
                        <a:t>Adam</a:t>
                      </a:r>
                    </a:p>
                  </a:txBody>
                  <a:tcPr>
                    <a:solidFill>
                      <a:srgbClr val="92D050"/>
                    </a:solidFill>
                  </a:tcPr>
                </a:tc>
                <a:tc>
                  <a:txBody>
                    <a:bodyPr/>
                    <a:lstStyle/>
                    <a:p>
                      <a:r>
                        <a:rPr lang="en-US" dirty="0"/>
                        <a:t>Database Support</a:t>
                      </a:r>
                    </a:p>
                  </a:txBody>
                  <a:tcPr>
                    <a:solidFill>
                      <a:srgbClr val="92D050"/>
                    </a:solidFill>
                  </a:tcPr>
                </a:tc>
                <a:tc>
                  <a:txBody>
                    <a:bodyPr/>
                    <a:lstStyle/>
                    <a:p>
                      <a:r>
                        <a:rPr lang="en-US" dirty="0"/>
                        <a:t>5,000</a:t>
                      </a:r>
                    </a:p>
                  </a:txBody>
                  <a:tcPr>
                    <a:solidFill>
                      <a:srgbClr val="92D050"/>
                    </a:solidFill>
                  </a:tcPr>
                </a:tc>
                <a:extLst>
                  <a:ext uri="{0D108BD9-81ED-4DB2-BD59-A6C34878D82A}">
                    <a16:rowId xmlns:a16="http://schemas.microsoft.com/office/drawing/2014/main" val="3609066432"/>
                  </a:ext>
                </a:extLst>
              </a:tr>
              <a:tr h="370840">
                <a:tc>
                  <a:txBody>
                    <a:bodyPr/>
                    <a:lstStyle/>
                    <a:p>
                      <a:r>
                        <a:rPr lang="en-US" dirty="0"/>
                        <a:t>John</a:t>
                      </a:r>
                    </a:p>
                  </a:txBody>
                  <a:tcPr>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en-US" dirty="0"/>
                        <a:t>15,000</a:t>
                      </a:r>
                    </a:p>
                  </a:txBody>
                  <a:tcPr>
                    <a:solidFill>
                      <a:srgbClr val="92D050"/>
                    </a:solidFill>
                  </a:tcPr>
                </a:tc>
                <a:extLst>
                  <a:ext uri="{0D108BD9-81ED-4DB2-BD59-A6C34878D82A}">
                    <a16:rowId xmlns:a16="http://schemas.microsoft.com/office/drawing/2014/main" val="1287682195"/>
                  </a:ext>
                </a:extLst>
              </a:tr>
              <a:tr h="370840">
                <a:tc>
                  <a:txBody>
                    <a:bodyPr/>
                    <a:lstStyle/>
                    <a:p>
                      <a:r>
                        <a:rPr lang="en-US" dirty="0"/>
                        <a:t>Jane</a:t>
                      </a:r>
                    </a:p>
                  </a:txBody>
                  <a:tcPr>
                    <a:solidFill>
                      <a:srgbClr val="00B0F0"/>
                    </a:solidFill>
                  </a:tcPr>
                </a:tc>
                <a:tc>
                  <a:txBody>
                    <a:bodyPr/>
                    <a:lstStyle/>
                    <a:p>
                      <a:r>
                        <a:rPr lang="en-US" dirty="0"/>
                        <a:t>Application Support</a:t>
                      </a:r>
                    </a:p>
                  </a:txBody>
                  <a:tcPr>
                    <a:solidFill>
                      <a:srgbClr val="00B0F0"/>
                    </a:solidFill>
                  </a:tcPr>
                </a:tc>
                <a:tc>
                  <a:txBody>
                    <a:bodyPr/>
                    <a:lstStyle/>
                    <a:p>
                      <a:r>
                        <a:rPr lang="en-US" dirty="0"/>
                        <a:t>10,000</a:t>
                      </a:r>
                    </a:p>
                  </a:txBody>
                  <a:tcPr>
                    <a:solidFill>
                      <a:srgbClr val="00B0F0"/>
                    </a:solidFill>
                  </a:tcPr>
                </a:tc>
                <a:extLst>
                  <a:ext uri="{0D108BD9-81ED-4DB2-BD59-A6C34878D82A}">
                    <a16:rowId xmlns:a16="http://schemas.microsoft.com/office/drawing/2014/main" val="1053813033"/>
                  </a:ext>
                </a:extLst>
              </a:tr>
              <a:tr h="370840">
                <a:tc>
                  <a:txBody>
                    <a:bodyPr/>
                    <a:lstStyle/>
                    <a:p>
                      <a:r>
                        <a:rPr lang="en-US" dirty="0"/>
                        <a:t>George</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15,000</a:t>
                      </a:r>
                    </a:p>
                  </a:txBody>
                  <a:tcPr>
                    <a:solidFill>
                      <a:srgbClr val="00B0F0"/>
                    </a:solidFill>
                  </a:tcPr>
                </a:tc>
                <a:extLst>
                  <a:ext uri="{0D108BD9-81ED-4DB2-BD59-A6C34878D82A}">
                    <a16:rowId xmlns:a16="http://schemas.microsoft.com/office/drawing/2014/main" val="2640231826"/>
                  </a:ext>
                </a:extLst>
              </a:tr>
              <a:tr h="370840">
                <a:tc>
                  <a:txBody>
                    <a:bodyPr/>
                    <a:lstStyle/>
                    <a:p>
                      <a:r>
                        <a:rPr lang="en-US" dirty="0"/>
                        <a:t>Lila</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5,000</a:t>
                      </a:r>
                    </a:p>
                  </a:txBody>
                  <a:tcPr>
                    <a:solidFill>
                      <a:srgbClr val="00B0F0"/>
                    </a:solidFill>
                  </a:tcPr>
                </a:tc>
                <a:extLst>
                  <a:ext uri="{0D108BD9-81ED-4DB2-BD59-A6C34878D82A}">
                    <a16:rowId xmlns:a16="http://schemas.microsoft.com/office/drawing/2014/main" val="1267294716"/>
                  </a:ext>
                </a:extLst>
              </a:tr>
              <a:tr h="370840">
                <a:tc>
                  <a:txBody>
                    <a:bodyPr/>
                    <a:lstStyle/>
                    <a:p>
                      <a:r>
                        <a:rPr lang="en-US" dirty="0"/>
                        <a:t>Fred</a:t>
                      </a:r>
                    </a:p>
                  </a:txBody>
                  <a:tcPr>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Software Support</a:t>
                      </a:r>
                    </a:p>
                  </a:txBody>
                  <a:tcPr>
                    <a:solidFill>
                      <a:srgbClr val="FFFF00"/>
                    </a:solidFill>
                  </a:tcPr>
                </a:tc>
                <a:tc>
                  <a:txBody>
                    <a:bodyPr/>
                    <a:lstStyle/>
                    <a:p>
                      <a:r>
                        <a:rPr lang="en-US" dirty="0"/>
                        <a:t>15,000</a:t>
                      </a:r>
                    </a:p>
                  </a:txBody>
                  <a:tcPr>
                    <a:solidFill>
                      <a:srgbClr val="FFFF00"/>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12154897"/>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370840">
                <a:tc>
                  <a:txBody>
                    <a:bodyPr/>
                    <a:lstStyle/>
                    <a:p>
                      <a:r>
                        <a:rPr lang="en-US" dirty="0" err="1"/>
                        <a:t>DepartmentName</a:t>
                      </a:r>
                      <a:endParaRPr lang="en-US" dirty="0"/>
                    </a:p>
                  </a:txBody>
                  <a:tcPr/>
                </a:tc>
                <a:tc>
                  <a:txBody>
                    <a:bodyPr/>
                    <a:lstStyle/>
                    <a:p>
                      <a:r>
                        <a:rPr lang="en-US" dirty="0" err="1" smtClean="0"/>
                        <a:t>MaxSalary</a:t>
                      </a:r>
                      <a:endParaRPr lang="en-US" dirty="0"/>
                    </a:p>
                  </a:txBody>
                  <a:tcPr/>
                </a:tc>
                <a:extLst>
                  <a:ext uri="{0D108BD9-81ED-4DB2-BD59-A6C34878D82A}">
                    <a16:rowId xmlns:a16="http://schemas.microsoft.com/office/drawing/2014/main" val="3449101239"/>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bg-BG" dirty="0"/>
                        <a:t>15,000</a:t>
                      </a:r>
                      <a:endParaRPr lang="en-US" dirty="0"/>
                    </a:p>
                  </a:txBody>
                  <a:tcPr>
                    <a:solidFill>
                      <a:srgbClr val="92D050"/>
                    </a:solidFill>
                  </a:tcPr>
                </a:tc>
                <a:extLst>
                  <a:ext uri="{0D108BD9-81ED-4DB2-BD59-A6C34878D82A}">
                    <a16:rowId xmlns:a16="http://schemas.microsoft.com/office/drawing/2014/main" val="2908875595"/>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bg-BG" dirty="0"/>
                        <a:t>15,000</a:t>
                      </a:r>
                      <a:endParaRPr lang="en-US" dirty="0"/>
                    </a:p>
                  </a:txBody>
                  <a:tcPr>
                    <a:solidFill>
                      <a:srgbClr val="00B0F0"/>
                    </a:solidFill>
                  </a:tcPr>
                </a:tc>
                <a:extLst>
                  <a:ext uri="{0D108BD9-81ED-4DB2-BD59-A6C34878D82A}">
                    <a16:rowId xmlns:a16="http://schemas.microsoft.com/office/drawing/2014/main" val="412535321"/>
                  </a:ext>
                </a:extLst>
              </a:tr>
              <a:tr h="370840">
                <a:tc>
                  <a:txBody>
                    <a:bodyPr/>
                    <a:lstStyle/>
                    <a:p>
                      <a:r>
                        <a:rPr lang="en-US" dirty="0"/>
                        <a:t>Software Support</a:t>
                      </a:r>
                    </a:p>
                  </a:txBody>
                  <a:tcPr>
                    <a:solidFill>
                      <a:srgbClr val="FFFF00"/>
                    </a:solidFill>
                  </a:tcPr>
                </a:tc>
                <a:tc>
                  <a:txBody>
                    <a:bodyPr/>
                    <a:lstStyle/>
                    <a:p>
                      <a:r>
                        <a:rPr lang="bg-BG" dirty="0"/>
                        <a:t>15,000</a:t>
                      </a:r>
                      <a:endParaRPr lang="en-US" dirty="0"/>
                    </a:p>
                  </a:txBody>
                  <a:tcPr>
                    <a:solidFill>
                      <a:srgbClr val="FFFF00"/>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Right Arrow 7"/>
          <p:cNvSpPr/>
          <p:nvPr/>
        </p:nvSpPr>
        <p:spPr>
          <a:xfrm rot="20185644">
            <a:off x="6590876" y="4038128"/>
            <a:ext cx="717577" cy="242987"/>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Right Arrow 8"/>
          <p:cNvSpPr/>
          <p:nvPr/>
        </p:nvSpPr>
        <p:spPr>
          <a:xfrm rot="19000881">
            <a:off x="6635728" y="4874697"/>
            <a:ext cx="717577" cy="24298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07077555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22</a:t>
            </a:fld>
            <a:endParaRPr lang="en-US" dirty="0"/>
          </a:p>
        </p:txBody>
      </p:sp>
      <p:sp>
        <p:nvSpPr>
          <p:cNvPr id="465922" name="Rectangle 2"/>
          <p:cNvSpPr>
            <a:spLocks noGrp="1" noChangeArrowheads="1"/>
          </p:cNvSpPr>
          <p:nvPr>
            <p:ph type="title"/>
          </p:nvPr>
        </p:nvSpPr>
        <p:spPr/>
        <p:txBody>
          <a:bodyPr/>
          <a:lstStyle/>
          <a:p>
            <a:r>
              <a:rPr lang="en-US" dirty="0"/>
              <a:t>MIN</a:t>
            </a:r>
            <a:endParaRPr lang="bg-BG" dirty="0"/>
          </a:p>
        </p:txBody>
      </p:sp>
      <p:graphicFrame>
        <p:nvGraphicFramePr>
          <p:cNvPr id="6" name="Table 5"/>
          <p:cNvGraphicFramePr>
            <a:graphicFrameLocks noGrp="1"/>
          </p:cNvGraphicFramePr>
          <p:nvPr>
            <p:extLst>
              <p:ext uri="{D42A27DB-BD31-4B8C-83A1-F6EECF244321}">
                <p14:modId xmlns:p14="http://schemas.microsoft.com/office/powerpoint/2010/main" val="2388527060"/>
              </p:ext>
            </p:extLst>
          </p:nvPr>
        </p:nvGraphicFramePr>
        <p:xfrm>
          <a:off x="836612" y="1161879"/>
          <a:ext cx="10139850" cy="5331886"/>
        </p:xfrm>
        <a:graphic>
          <a:graphicData uri="http://schemas.openxmlformats.org/drawingml/2006/table">
            <a:tbl>
              <a:tblPr firstRow="1" bandRow="1">
                <a:tableStyleId>{7DF18680-E054-41AD-8BC1-D1AEF772440D}</a:tableStyleId>
              </a:tblPr>
              <a:tblGrid>
                <a:gridCol w="2534963">
                  <a:extLst>
                    <a:ext uri="{9D8B030D-6E8A-4147-A177-3AD203B41FA5}">
                      <a16:colId xmlns:a16="http://schemas.microsoft.com/office/drawing/2014/main" val="3180040124"/>
                    </a:ext>
                  </a:extLst>
                </a:gridCol>
                <a:gridCol w="5273887">
                  <a:extLst>
                    <a:ext uri="{9D8B030D-6E8A-4147-A177-3AD203B41FA5}">
                      <a16:colId xmlns:a16="http://schemas.microsoft.com/office/drawing/2014/main" val="3141524875"/>
                    </a:ext>
                  </a:extLst>
                </a:gridCol>
                <a:gridCol w="2331000">
                  <a:extLst>
                    <a:ext uri="{9D8B030D-6E8A-4147-A177-3AD203B41FA5}">
                      <a16:colId xmlns:a16="http://schemas.microsoft.com/office/drawing/2014/main" val="1915661299"/>
                    </a:ext>
                  </a:extLst>
                </a:gridCol>
              </a:tblGrid>
              <a:tr h="760489">
                <a:tc>
                  <a:txBody>
                    <a:bodyPr/>
                    <a:lstStyle/>
                    <a:p>
                      <a:r>
                        <a:rPr lang="en-US" sz="4000" dirty="0"/>
                        <a:t>Employee</a:t>
                      </a:r>
                    </a:p>
                  </a:txBody>
                  <a:tcPr marL="152098" marR="152098" marT="76049" marB="76049"/>
                </a:tc>
                <a:tc>
                  <a:txBody>
                    <a:bodyPr/>
                    <a:lstStyle/>
                    <a:p>
                      <a:r>
                        <a:rPr lang="en-US" sz="4000" dirty="0" err="1"/>
                        <a:t>DepartmentName</a:t>
                      </a:r>
                      <a:endParaRPr lang="en-US" sz="4000" dirty="0"/>
                    </a:p>
                  </a:txBody>
                  <a:tcPr marL="152098" marR="152098" marT="76049" marB="76049"/>
                </a:tc>
                <a:tc>
                  <a:txBody>
                    <a:bodyPr/>
                    <a:lstStyle/>
                    <a:p>
                      <a:r>
                        <a:rPr lang="en-US" sz="4000" dirty="0"/>
                        <a:t>Salary</a:t>
                      </a:r>
                    </a:p>
                  </a:txBody>
                  <a:tcPr marL="152098" marR="152098" marT="76049" marB="76049"/>
                </a:tc>
                <a:extLst>
                  <a:ext uri="{0D108BD9-81ED-4DB2-BD59-A6C34878D82A}">
                    <a16:rowId xmlns:a16="http://schemas.microsoft.com/office/drawing/2014/main" val="247495740"/>
                  </a:ext>
                </a:extLst>
              </a:tr>
              <a:tr h="760489">
                <a:tc>
                  <a:txBody>
                    <a:bodyPr/>
                    <a:lstStyle/>
                    <a:p>
                      <a:r>
                        <a:rPr lang="en-US" sz="4000" dirty="0"/>
                        <a:t>Adam</a:t>
                      </a:r>
                    </a:p>
                  </a:txBody>
                  <a:tcPr marL="152098" marR="152098" marT="76049" marB="76049">
                    <a:solidFill>
                      <a:srgbClr val="92D050"/>
                    </a:solidFill>
                  </a:tcPr>
                </a:tc>
                <a:tc>
                  <a:txBody>
                    <a:bodyPr/>
                    <a:lstStyle/>
                    <a:p>
                      <a:r>
                        <a:rPr lang="en-US" sz="4000" dirty="0"/>
                        <a:t>Database Support</a:t>
                      </a:r>
                    </a:p>
                  </a:txBody>
                  <a:tcPr marL="152098" marR="152098" marT="76049" marB="76049">
                    <a:solidFill>
                      <a:srgbClr val="92D050"/>
                    </a:solidFill>
                  </a:tcPr>
                </a:tc>
                <a:tc>
                  <a:txBody>
                    <a:bodyPr/>
                    <a:lstStyle/>
                    <a:p>
                      <a:r>
                        <a:rPr lang="en-US" sz="4000" dirty="0"/>
                        <a:t>5,000</a:t>
                      </a:r>
                    </a:p>
                  </a:txBody>
                  <a:tcPr marL="152098" marR="152098" marT="76049" marB="76049">
                    <a:solidFill>
                      <a:srgbClr val="92D050"/>
                    </a:solidFill>
                  </a:tcPr>
                </a:tc>
                <a:extLst>
                  <a:ext uri="{0D108BD9-81ED-4DB2-BD59-A6C34878D82A}">
                    <a16:rowId xmlns:a16="http://schemas.microsoft.com/office/drawing/2014/main" val="3609066432"/>
                  </a:ext>
                </a:extLst>
              </a:tr>
              <a:tr h="760489">
                <a:tc>
                  <a:txBody>
                    <a:bodyPr/>
                    <a:lstStyle/>
                    <a:p>
                      <a:r>
                        <a:rPr lang="en-US" sz="4000" dirty="0"/>
                        <a:t>John</a:t>
                      </a:r>
                    </a:p>
                  </a:txBody>
                  <a:tcPr marL="152098" marR="152098" marT="76049" marB="76049">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4000" dirty="0"/>
                        <a:t>Database Support</a:t>
                      </a:r>
                    </a:p>
                  </a:txBody>
                  <a:tcPr marL="152098" marR="152098" marT="76049" marB="76049">
                    <a:solidFill>
                      <a:srgbClr val="92D050"/>
                    </a:solidFill>
                  </a:tcPr>
                </a:tc>
                <a:tc>
                  <a:txBody>
                    <a:bodyPr/>
                    <a:lstStyle/>
                    <a:p>
                      <a:r>
                        <a:rPr lang="en-US" sz="4000" dirty="0"/>
                        <a:t>15,000</a:t>
                      </a:r>
                    </a:p>
                  </a:txBody>
                  <a:tcPr marL="152098" marR="152098" marT="76049" marB="76049">
                    <a:solidFill>
                      <a:srgbClr val="92D050"/>
                    </a:solidFill>
                  </a:tcPr>
                </a:tc>
                <a:extLst>
                  <a:ext uri="{0D108BD9-81ED-4DB2-BD59-A6C34878D82A}">
                    <a16:rowId xmlns:a16="http://schemas.microsoft.com/office/drawing/2014/main" val="1287682195"/>
                  </a:ext>
                </a:extLst>
              </a:tr>
              <a:tr h="760489">
                <a:tc>
                  <a:txBody>
                    <a:bodyPr/>
                    <a:lstStyle/>
                    <a:p>
                      <a:r>
                        <a:rPr lang="en-US" sz="4000" dirty="0"/>
                        <a:t>Jane</a:t>
                      </a:r>
                    </a:p>
                  </a:txBody>
                  <a:tcPr marL="152098" marR="152098" marT="76049" marB="76049">
                    <a:solidFill>
                      <a:srgbClr val="00B0F0"/>
                    </a:solidFill>
                  </a:tcPr>
                </a:tc>
                <a:tc>
                  <a:txBody>
                    <a:bodyPr/>
                    <a:lstStyle/>
                    <a:p>
                      <a:r>
                        <a:rPr lang="en-US" sz="4000" dirty="0"/>
                        <a:t>Application Support</a:t>
                      </a:r>
                    </a:p>
                  </a:txBody>
                  <a:tcPr marL="152098" marR="152098" marT="76049" marB="76049">
                    <a:solidFill>
                      <a:srgbClr val="00B0F0"/>
                    </a:solidFill>
                  </a:tcPr>
                </a:tc>
                <a:tc>
                  <a:txBody>
                    <a:bodyPr/>
                    <a:lstStyle/>
                    <a:p>
                      <a:r>
                        <a:rPr lang="en-US" sz="4000" dirty="0"/>
                        <a:t>10,000</a:t>
                      </a:r>
                    </a:p>
                  </a:txBody>
                  <a:tcPr marL="152098" marR="152098" marT="76049" marB="76049">
                    <a:solidFill>
                      <a:srgbClr val="00B0F0"/>
                    </a:solidFill>
                  </a:tcPr>
                </a:tc>
                <a:extLst>
                  <a:ext uri="{0D108BD9-81ED-4DB2-BD59-A6C34878D82A}">
                    <a16:rowId xmlns:a16="http://schemas.microsoft.com/office/drawing/2014/main" val="1053813033"/>
                  </a:ext>
                </a:extLst>
              </a:tr>
              <a:tr h="760489">
                <a:tc>
                  <a:txBody>
                    <a:bodyPr/>
                    <a:lstStyle/>
                    <a:p>
                      <a:r>
                        <a:rPr lang="en-US" sz="4000" dirty="0"/>
                        <a:t>George</a:t>
                      </a:r>
                    </a:p>
                  </a:txBody>
                  <a:tcPr marL="152098" marR="152098" marT="76049" marB="76049">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4000" dirty="0"/>
                        <a:t>Application Support</a:t>
                      </a:r>
                    </a:p>
                  </a:txBody>
                  <a:tcPr marL="152098" marR="152098" marT="76049" marB="76049">
                    <a:solidFill>
                      <a:srgbClr val="00B0F0"/>
                    </a:solidFill>
                  </a:tcPr>
                </a:tc>
                <a:tc>
                  <a:txBody>
                    <a:bodyPr/>
                    <a:lstStyle/>
                    <a:p>
                      <a:r>
                        <a:rPr lang="en-US" sz="4000" dirty="0"/>
                        <a:t>15,000</a:t>
                      </a:r>
                    </a:p>
                  </a:txBody>
                  <a:tcPr marL="152098" marR="152098" marT="76049" marB="76049">
                    <a:solidFill>
                      <a:srgbClr val="00B0F0"/>
                    </a:solidFill>
                  </a:tcPr>
                </a:tc>
                <a:extLst>
                  <a:ext uri="{0D108BD9-81ED-4DB2-BD59-A6C34878D82A}">
                    <a16:rowId xmlns:a16="http://schemas.microsoft.com/office/drawing/2014/main" val="2640231826"/>
                  </a:ext>
                </a:extLst>
              </a:tr>
              <a:tr h="760489">
                <a:tc>
                  <a:txBody>
                    <a:bodyPr/>
                    <a:lstStyle/>
                    <a:p>
                      <a:r>
                        <a:rPr lang="en-US" sz="4000" dirty="0"/>
                        <a:t>Lila</a:t>
                      </a:r>
                    </a:p>
                  </a:txBody>
                  <a:tcPr marL="152098" marR="152098" marT="76049" marB="76049">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4000" dirty="0"/>
                        <a:t>Application Support</a:t>
                      </a:r>
                    </a:p>
                  </a:txBody>
                  <a:tcPr marL="152098" marR="152098" marT="76049" marB="76049">
                    <a:solidFill>
                      <a:srgbClr val="00B0F0"/>
                    </a:solidFill>
                  </a:tcPr>
                </a:tc>
                <a:tc>
                  <a:txBody>
                    <a:bodyPr/>
                    <a:lstStyle/>
                    <a:p>
                      <a:r>
                        <a:rPr lang="en-US" sz="4000" dirty="0"/>
                        <a:t>5,000</a:t>
                      </a:r>
                    </a:p>
                  </a:txBody>
                  <a:tcPr marL="152098" marR="152098" marT="76049" marB="76049">
                    <a:solidFill>
                      <a:srgbClr val="00B0F0"/>
                    </a:solidFill>
                  </a:tcPr>
                </a:tc>
                <a:extLst>
                  <a:ext uri="{0D108BD9-81ED-4DB2-BD59-A6C34878D82A}">
                    <a16:rowId xmlns:a16="http://schemas.microsoft.com/office/drawing/2014/main" val="1267294716"/>
                  </a:ext>
                </a:extLst>
              </a:tr>
              <a:tr h="760489">
                <a:tc>
                  <a:txBody>
                    <a:bodyPr/>
                    <a:lstStyle/>
                    <a:p>
                      <a:r>
                        <a:rPr lang="en-US" sz="4000" dirty="0"/>
                        <a:t>Fred</a:t>
                      </a:r>
                    </a:p>
                  </a:txBody>
                  <a:tcPr marL="152098" marR="152098" marT="76049" marB="76049">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4000" dirty="0"/>
                        <a:t>Software Support</a:t>
                      </a:r>
                    </a:p>
                  </a:txBody>
                  <a:tcPr marL="152098" marR="152098" marT="76049" marB="76049">
                    <a:solidFill>
                      <a:srgbClr val="FFFF00"/>
                    </a:solidFill>
                  </a:tcPr>
                </a:tc>
                <a:tc>
                  <a:txBody>
                    <a:bodyPr/>
                    <a:lstStyle/>
                    <a:p>
                      <a:r>
                        <a:rPr lang="en-US" sz="4000" dirty="0"/>
                        <a:t>15,000</a:t>
                      </a:r>
                    </a:p>
                  </a:txBody>
                  <a:tcPr marL="152098" marR="152098" marT="76049" marB="76049">
                    <a:solidFill>
                      <a:srgbClr val="FFFF00"/>
                    </a:solidFill>
                  </a:tcPr>
                </a:tc>
                <a:extLst>
                  <a:ext uri="{0D108BD9-81ED-4DB2-BD59-A6C34878D82A}">
                    <a16:rowId xmlns:a16="http://schemas.microsoft.com/office/drawing/2014/main" val="934848964"/>
                  </a:ext>
                </a:extLst>
              </a:tr>
            </a:tbl>
          </a:graphicData>
        </a:graphic>
      </p:graphicFrame>
    </p:spTree>
    <p:extLst>
      <p:ext uri="{BB962C8B-B14F-4D97-AF65-F5344CB8AC3E}">
        <p14:creationId xmlns:p14="http://schemas.microsoft.com/office/powerpoint/2010/main" val="182428914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202467" y="2948948"/>
            <a:ext cx="11737248"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4000" b="1" dirty="0" smtClean="0">
                <a:solidFill>
                  <a:schemeClr val="tx2"/>
                </a:solidFill>
                <a:latin typeface="Consolas" panose="020B0609020204030204" pitchFamily="49" charset="0"/>
              </a:rPr>
              <a:t> SELECT</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e.DepartmentName</a:t>
            </a: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MIN</a:t>
            </a:r>
            <a:r>
              <a:rPr lang="en-US" sz="4000" dirty="0" smtClean="0">
                <a:solidFill>
                  <a:schemeClr val="tx2"/>
                </a:solidFill>
                <a:latin typeface="Consolas" panose="020B0609020204030204" pitchFamily="49" charset="0"/>
              </a:rPr>
              <a:t>(</a:t>
            </a:r>
            <a:r>
              <a:rPr lang="en-US" sz="4000" dirty="0" err="1" smtClean="0">
                <a:solidFill>
                  <a:schemeClr val="tx2"/>
                </a:solidFill>
                <a:latin typeface="Consolas" panose="020B0609020204030204" pitchFamily="49" charset="0"/>
              </a:rPr>
              <a:t>e.Salary</a:t>
            </a:r>
            <a:r>
              <a:rPr lang="en-US" sz="4000" dirty="0">
                <a:solidFill>
                  <a:schemeClr val="tx2"/>
                </a:solidFill>
                <a:latin typeface="Consolas" panose="020B0609020204030204" pitchFamily="49" charset="0"/>
              </a:rPr>
              <a:t>) </a:t>
            </a: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AS</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MinSalary</a:t>
            </a:r>
            <a:r>
              <a:rPr lang="en-US" sz="4000" dirty="0" smtClean="0">
                <a:solidFill>
                  <a:schemeClr val="tx2"/>
                </a:solidFill>
                <a:latin typeface="Consolas" panose="020B0609020204030204" pitchFamily="49" charset="0"/>
              </a:rPr>
              <a:t>'</a:t>
            </a:r>
            <a:endParaRPr lang="en-US" sz="4000" dirty="0">
              <a:solidFill>
                <a:schemeClr val="tx2"/>
              </a:solidFill>
              <a:latin typeface="Consolas" panose="020B0609020204030204" pitchFamily="49" charset="0"/>
            </a:endParaRPr>
          </a:p>
          <a:p>
            <a:r>
              <a:rPr lang="en-GB" sz="4000" b="1" dirty="0" smtClean="0">
                <a:solidFill>
                  <a:schemeClr val="tx2"/>
                </a:solidFill>
                <a:latin typeface="Consolas" panose="020B0609020204030204" pitchFamily="49" charset="0"/>
              </a:rPr>
              <a:t>   FROM</a:t>
            </a:r>
            <a:r>
              <a:rPr lang="en-GB" sz="4000" dirty="0" smtClean="0">
                <a:solidFill>
                  <a:schemeClr val="tx2"/>
                </a:solidFill>
                <a:latin typeface="Consolas" panose="020B0609020204030204" pitchFamily="49" charset="0"/>
              </a:rPr>
              <a:t> Employees </a:t>
            </a:r>
            <a:r>
              <a:rPr lang="en-GB" sz="4000" b="1" dirty="0">
                <a:solidFill>
                  <a:schemeClr val="tx2"/>
                </a:solidFill>
                <a:latin typeface="Consolas" panose="020B0609020204030204" pitchFamily="49" charset="0"/>
              </a:rPr>
              <a:t>AS</a:t>
            </a:r>
            <a:r>
              <a:rPr lang="en-GB" sz="4000" dirty="0">
                <a:solidFill>
                  <a:schemeClr val="tx2"/>
                </a:solidFill>
                <a:latin typeface="Consolas" panose="020B0609020204030204" pitchFamily="49" charset="0"/>
              </a:rPr>
              <a:t> e</a:t>
            </a:r>
          </a:p>
          <a:p>
            <a:r>
              <a:rPr lang="en-GB" sz="4000" b="1" dirty="0" smtClean="0">
                <a:solidFill>
                  <a:schemeClr val="tx2"/>
                </a:solidFill>
                <a:latin typeface="Consolas" panose="020B0609020204030204" pitchFamily="49" charset="0"/>
              </a:rPr>
              <a:t>  GROUP</a:t>
            </a:r>
            <a:r>
              <a:rPr lang="en-GB" sz="4000" dirty="0" smtClean="0">
                <a:solidFill>
                  <a:schemeClr val="tx2"/>
                </a:solidFill>
                <a:latin typeface="Consolas" panose="020B0609020204030204" pitchFamily="49" charset="0"/>
              </a:rPr>
              <a:t> </a:t>
            </a:r>
            <a:r>
              <a:rPr lang="en-GB" sz="4000" b="1" dirty="0">
                <a:solidFill>
                  <a:schemeClr val="tx2"/>
                </a:solidFill>
                <a:latin typeface="Consolas" panose="020B0609020204030204" pitchFamily="49" charset="0"/>
              </a:rPr>
              <a:t>BY</a:t>
            </a:r>
            <a:r>
              <a:rPr lang="en-GB" sz="4000" dirty="0">
                <a:solidFill>
                  <a:schemeClr val="tx2"/>
                </a:solidFill>
                <a:latin typeface="Consolas" panose="020B0609020204030204" pitchFamily="49" charset="0"/>
              </a:rPr>
              <a:t> </a:t>
            </a:r>
            <a:r>
              <a:rPr lang="en-GB" sz="4000" dirty="0" err="1" smtClean="0">
                <a:solidFill>
                  <a:schemeClr val="tx2"/>
                </a:solidFill>
                <a:latin typeface="Consolas" panose="020B0609020204030204" pitchFamily="49" charset="0"/>
              </a:rPr>
              <a:t>e.DepartmentName</a:t>
            </a:r>
            <a:endParaRPr lang="en-GB" sz="40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23</a:t>
            </a:fld>
            <a:endParaRPr lang="en-US" dirty="0"/>
          </a:p>
        </p:txBody>
      </p:sp>
      <p:sp>
        <p:nvSpPr>
          <p:cNvPr id="465922" name="Rectangle 2"/>
          <p:cNvSpPr>
            <a:spLocks noGrp="1" noChangeArrowheads="1"/>
          </p:cNvSpPr>
          <p:nvPr>
            <p:ph type="title"/>
          </p:nvPr>
        </p:nvSpPr>
        <p:spPr/>
        <p:txBody>
          <a:bodyPr/>
          <a:lstStyle/>
          <a:p>
            <a:r>
              <a:rPr lang="en-US" dirty="0" smtClean="0"/>
              <a:t>MIN Syntax</a:t>
            </a:r>
            <a:endParaRPr lang="bg-BG" dirty="0"/>
          </a:p>
        </p:txBody>
      </p:sp>
      <p:sp>
        <p:nvSpPr>
          <p:cNvPr id="8" name="AutoShape 7"/>
          <p:cNvSpPr>
            <a:spLocks noChangeArrowheads="1"/>
          </p:cNvSpPr>
          <p:nvPr/>
        </p:nvSpPr>
        <p:spPr bwMode="auto">
          <a:xfrm>
            <a:off x="3064755" y="1454391"/>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a:t>
            </a:r>
            <a:r>
              <a:rPr lang="en-US" sz="2800" noProof="1" smtClean="0">
                <a:solidFill>
                  <a:srgbClr val="FFFFFF"/>
                </a:solidFill>
              </a:rPr>
              <a:t>Column</a:t>
            </a:r>
            <a:endParaRPr lang="en-US" sz="2800" noProof="1">
              <a:solidFill>
                <a:srgbClr val="FFFFFF"/>
              </a:solidFill>
            </a:endParaRPr>
          </a:p>
        </p:txBody>
      </p:sp>
      <p:sp>
        <p:nvSpPr>
          <p:cNvPr id="9" name="AutoShape 7"/>
          <p:cNvSpPr>
            <a:spLocks noChangeArrowheads="1"/>
          </p:cNvSpPr>
          <p:nvPr/>
        </p:nvSpPr>
        <p:spPr bwMode="auto">
          <a:xfrm>
            <a:off x="8075612" y="1454391"/>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MIN</a:t>
            </a:r>
            <a:br>
              <a:rPr lang="en-US" sz="2800" noProof="1" smtClean="0">
                <a:solidFill>
                  <a:srgbClr val="FFFFFF"/>
                </a:solidFill>
              </a:rPr>
            </a:br>
            <a:r>
              <a:rPr lang="en-US" sz="2800" noProof="1" smtClean="0">
                <a:solidFill>
                  <a:srgbClr val="FFFFFF"/>
                </a:solidFill>
              </a:rPr>
              <a:t>Function</a:t>
            </a:r>
            <a:endParaRPr lang="en-US" sz="2800" noProof="1">
              <a:solidFill>
                <a:srgbClr val="FFFFFF"/>
              </a:solidFill>
            </a:endParaRPr>
          </a:p>
        </p:txBody>
      </p:sp>
      <p:sp>
        <p:nvSpPr>
          <p:cNvPr id="12" name="AutoShape 7"/>
          <p:cNvSpPr>
            <a:spLocks noChangeArrowheads="1"/>
          </p:cNvSpPr>
          <p:nvPr/>
        </p:nvSpPr>
        <p:spPr bwMode="auto">
          <a:xfrm>
            <a:off x="5713412" y="5747803"/>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7542212" y="4396839"/>
            <a:ext cx="2971800" cy="520807"/>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Alias</a:t>
            </a:r>
            <a:endParaRPr lang="en-US" sz="2800" noProof="1">
              <a:solidFill>
                <a:srgbClr val="FFFFFF"/>
              </a:solidFill>
            </a:endParaRPr>
          </a:p>
        </p:txBody>
      </p:sp>
      <p:sp>
        <p:nvSpPr>
          <p:cNvPr id="13" name="AutoShape 7"/>
          <p:cNvSpPr>
            <a:spLocks noChangeArrowheads="1"/>
          </p:cNvSpPr>
          <p:nvPr/>
        </p:nvSpPr>
        <p:spPr bwMode="auto">
          <a:xfrm>
            <a:off x="7542212" y="3647538"/>
            <a:ext cx="2971800" cy="558485"/>
          </a:xfrm>
          <a:prstGeom prst="wedgeRoundRectCallout">
            <a:avLst>
              <a:gd name="adj1" fmla="val -62645"/>
              <a:gd name="adj2" fmla="val 206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New Column </a:t>
            </a:r>
            <a:r>
              <a:rPr lang="en-US" sz="2800" noProof="1" smtClean="0">
                <a:solidFill>
                  <a:srgbClr val="FFFFFF"/>
                </a:solidFill>
              </a:rPr>
              <a:t>Alias</a:t>
            </a:r>
            <a:endParaRPr lang="en-US" sz="2800" noProof="1">
              <a:solidFill>
                <a:srgbClr val="FFFFFF"/>
              </a:solidFill>
            </a:endParaRPr>
          </a:p>
        </p:txBody>
      </p:sp>
    </p:spTree>
    <p:extLst>
      <p:ext uri="{BB962C8B-B14F-4D97-AF65-F5344CB8AC3E}">
        <p14:creationId xmlns:p14="http://schemas.microsoft.com/office/powerpoint/2010/main" val="20384062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1"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24</a:t>
            </a:fld>
            <a:endParaRPr lang="en-US" dirty="0"/>
          </a:p>
        </p:txBody>
      </p:sp>
      <p:sp>
        <p:nvSpPr>
          <p:cNvPr id="465922" name="Rectangle 2"/>
          <p:cNvSpPr>
            <a:spLocks noGrp="1" noChangeArrowheads="1"/>
          </p:cNvSpPr>
          <p:nvPr>
            <p:ph type="title"/>
          </p:nvPr>
        </p:nvSpPr>
        <p:spPr/>
        <p:txBody>
          <a:bodyPr/>
          <a:lstStyle/>
          <a:p>
            <a:r>
              <a:rPr lang="en-US" dirty="0"/>
              <a:t>MIN</a:t>
            </a:r>
            <a:endParaRPr lang="bg-BG" dirty="0"/>
          </a:p>
        </p:txBody>
      </p:sp>
      <p:graphicFrame>
        <p:nvGraphicFramePr>
          <p:cNvPr id="6" name="Table 5"/>
          <p:cNvGraphicFramePr>
            <a:graphicFrameLocks noGrp="1"/>
          </p:cNvGraphicFramePr>
          <p:nvPr>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370840">
                <a:tc>
                  <a:txBody>
                    <a:bodyPr/>
                    <a:lstStyle/>
                    <a:p>
                      <a:r>
                        <a:rPr lang="en-US" dirty="0"/>
                        <a:t>Employee</a:t>
                      </a:r>
                    </a:p>
                  </a:txBody>
                  <a:tcPr/>
                </a:tc>
                <a:tc>
                  <a:txBody>
                    <a:bodyPr/>
                    <a:lstStyle/>
                    <a:p>
                      <a:r>
                        <a:rPr lang="en-US" dirty="0" err="1"/>
                        <a:t>DepartmentName</a:t>
                      </a:r>
                      <a:endParaRPr lang="en-US" dirty="0"/>
                    </a:p>
                  </a:txBody>
                  <a:tcPr/>
                </a:tc>
                <a:tc>
                  <a:txBody>
                    <a:bodyPr/>
                    <a:lstStyle/>
                    <a:p>
                      <a:r>
                        <a:rPr lang="en-US" dirty="0"/>
                        <a:t>Salary</a:t>
                      </a:r>
                    </a:p>
                  </a:txBody>
                  <a:tcPr/>
                </a:tc>
                <a:extLst>
                  <a:ext uri="{0D108BD9-81ED-4DB2-BD59-A6C34878D82A}">
                    <a16:rowId xmlns:a16="http://schemas.microsoft.com/office/drawing/2014/main" val="247495740"/>
                  </a:ext>
                </a:extLst>
              </a:tr>
              <a:tr h="370840">
                <a:tc>
                  <a:txBody>
                    <a:bodyPr/>
                    <a:lstStyle/>
                    <a:p>
                      <a:r>
                        <a:rPr lang="en-US" dirty="0"/>
                        <a:t>Adam</a:t>
                      </a:r>
                    </a:p>
                  </a:txBody>
                  <a:tcPr>
                    <a:solidFill>
                      <a:srgbClr val="92D050"/>
                    </a:solidFill>
                  </a:tcPr>
                </a:tc>
                <a:tc>
                  <a:txBody>
                    <a:bodyPr/>
                    <a:lstStyle/>
                    <a:p>
                      <a:r>
                        <a:rPr lang="en-US" dirty="0"/>
                        <a:t>Database Support</a:t>
                      </a:r>
                    </a:p>
                  </a:txBody>
                  <a:tcPr>
                    <a:solidFill>
                      <a:srgbClr val="92D050"/>
                    </a:solidFill>
                  </a:tcPr>
                </a:tc>
                <a:tc>
                  <a:txBody>
                    <a:bodyPr/>
                    <a:lstStyle/>
                    <a:p>
                      <a:r>
                        <a:rPr lang="en-US" dirty="0"/>
                        <a:t>5,000</a:t>
                      </a:r>
                    </a:p>
                  </a:txBody>
                  <a:tcPr>
                    <a:solidFill>
                      <a:srgbClr val="92D050"/>
                    </a:solidFill>
                  </a:tcPr>
                </a:tc>
                <a:extLst>
                  <a:ext uri="{0D108BD9-81ED-4DB2-BD59-A6C34878D82A}">
                    <a16:rowId xmlns:a16="http://schemas.microsoft.com/office/drawing/2014/main" val="3609066432"/>
                  </a:ext>
                </a:extLst>
              </a:tr>
              <a:tr h="370840">
                <a:tc>
                  <a:txBody>
                    <a:bodyPr/>
                    <a:lstStyle/>
                    <a:p>
                      <a:r>
                        <a:rPr lang="en-US" dirty="0"/>
                        <a:t>John</a:t>
                      </a:r>
                    </a:p>
                  </a:txBody>
                  <a:tcPr>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en-US" dirty="0"/>
                        <a:t>15,000</a:t>
                      </a:r>
                    </a:p>
                  </a:txBody>
                  <a:tcPr>
                    <a:solidFill>
                      <a:srgbClr val="92D050"/>
                    </a:solidFill>
                  </a:tcPr>
                </a:tc>
                <a:extLst>
                  <a:ext uri="{0D108BD9-81ED-4DB2-BD59-A6C34878D82A}">
                    <a16:rowId xmlns:a16="http://schemas.microsoft.com/office/drawing/2014/main" val="1287682195"/>
                  </a:ext>
                </a:extLst>
              </a:tr>
              <a:tr h="370840">
                <a:tc>
                  <a:txBody>
                    <a:bodyPr/>
                    <a:lstStyle/>
                    <a:p>
                      <a:r>
                        <a:rPr lang="en-US" dirty="0"/>
                        <a:t>Jane</a:t>
                      </a:r>
                    </a:p>
                  </a:txBody>
                  <a:tcPr>
                    <a:solidFill>
                      <a:srgbClr val="00B0F0"/>
                    </a:solidFill>
                  </a:tcPr>
                </a:tc>
                <a:tc>
                  <a:txBody>
                    <a:bodyPr/>
                    <a:lstStyle/>
                    <a:p>
                      <a:r>
                        <a:rPr lang="en-US" dirty="0"/>
                        <a:t>Application Support</a:t>
                      </a:r>
                    </a:p>
                  </a:txBody>
                  <a:tcPr>
                    <a:solidFill>
                      <a:srgbClr val="00B0F0"/>
                    </a:solidFill>
                  </a:tcPr>
                </a:tc>
                <a:tc>
                  <a:txBody>
                    <a:bodyPr/>
                    <a:lstStyle/>
                    <a:p>
                      <a:r>
                        <a:rPr lang="en-US" dirty="0"/>
                        <a:t>10,000</a:t>
                      </a:r>
                    </a:p>
                  </a:txBody>
                  <a:tcPr>
                    <a:solidFill>
                      <a:srgbClr val="00B0F0"/>
                    </a:solidFill>
                  </a:tcPr>
                </a:tc>
                <a:extLst>
                  <a:ext uri="{0D108BD9-81ED-4DB2-BD59-A6C34878D82A}">
                    <a16:rowId xmlns:a16="http://schemas.microsoft.com/office/drawing/2014/main" val="1053813033"/>
                  </a:ext>
                </a:extLst>
              </a:tr>
              <a:tr h="370840">
                <a:tc>
                  <a:txBody>
                    <a:bodyPr/>
                    <a:lstStyle/>
                    <a:p>
                      <a:r>
                        <a:rPr lang="en-US" dirty="0"/>
                        <a:t>George</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15,000</a:t>
                      </a:r>
                    </a:p>
                  </a:txBody>
                  <a:tcPr>
                    <a:solidFill>
                      <a:srgbClr val="00B0F0"/>
                    </a:solidFill>
                  </a:tcPr>
                </a:tc>
                <a:extLst>
                  <a:ext uri="{0D108BD9-81ED-4DB2-BD59-A6C34878D82A}">
                    <a16:rowId xmlns:a16="http://schemas.microsoft.com/office/drawing/2014/main" val="2640231826"/>
                  </a:ext>
                </a:extLst>
              </a:tr>
              <a:tr h="370840">
                <a:tc>
                  <a:txBody>
                    <a:bodyPr/>
                    <a:lstStyle/>
                    <a:p>
                      <a:r>
                        <a:rPr lang="en-US" dirty="0"/>
                        <a:t>Lila</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5,000</a:t>
                      </a:r>
                    </a:p>
                  </a:txBody>
                  <a:tcPr>
                    <a:solidFill>
                      <a:srgbClr val="00B0F0"/>
                    </a:solidFill>
                  </a:tcPr>
                </a:tc>
                <a:extLst>
                  <a:ext uri="{0D108BD9-81ED-4DB2-BD59-A6C34878D82A}">
                    <a16:rowId xmlns:a16="http://schemas.microsoft.com/office/drawing/2014/main" val="1267294716"/>
                  </a:ext>
                </a:extLst>
              </a:tr>
              <a:tr h="370840">
                <a:tc>
                  <a:txBody>
                    <a:bodyPr/>
                    <a:lstStyle/>
                    <a:p>
                      <a:r>
                        <a:rPr lang="en-US" dirty="0"/>
                        <a:t>Fred</a:t>
                      </a:r>
                    </a:p>
                  </a:txBody>
                  <a:tcPr>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Software Support</a:t>
                      </a:r>
                    </a:p>
                  </a:txBody>
                  <a:tcPr>
                    <a:solidFill>
                      <a:srgbClr val="FFFF00"/>
                    </a:solidFill>
                  </a:tcPr>
                </a:tc>
                <a:tc>
                  <a:txBody>
                    <a:bodyPr/>
                    <a:lstStyle/>
                    <a:p>
                      <a:r>
                        <a:rPr lang="en-US" dirty="0"/>
                        <a:t>15,000</a:t>
                      </a:r>
                    </a:p>
                  </a:txBody>
                  <a:tcPr>
                    <a:solidFill>
                      <a:srgbClr val="FFFF00"/>
                    </a:solidFill>
                  </a:tcPr>
                </a:tc>
                <a:extLst>
                  <a:ext uri="{0D108BD9-81ED-4DB2-BD59-A6C34878D82A}">
                    <a16:rowId xmlns:a16="http://schemas.microsoft.com/office/drawing/2014/main" val="9348489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92723264"/>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370840">
                <a:tc>
                  <a:txBody>
                    <a:bodyPr/>
                    <a:lstStyle/>
                    <a:p>
                      <a:r>
                        <a:rPr lang="en-US" dirty="0" err="1"/>
                        <a:t>DepartmentName</a:t>
                      </a:r>
                      <a:endParaRPr lang="en-US" dirty="0"/>
                    </a:p>
                  </a:txBody>
                  <a:tcPr/>
                </a:tc>
                <a:tc>
                  <a:txBody>
                    <a:bodyPr/>
                    <a:lstStyle/>
                    <a:p>
                      <a:r>
                        <a:rPr lang="en-US" dirty="0" err="1" smtClean="0"/>
                        <a:t>MinSalary</a:t>
                      </a:r>
                      <a:endParaRPr lang="en-US" dirty="0"/>
                    </a:p>
                  </a:txBody>
                  <a:tcPr/>
                </a:tc>
                <a:extLst>
                  <a:ext uri="{0D108BD9-81ED-4DB2-BD59-A6C34878D82A}">
                    <a16:rowId xmlns:a16="http://schemas.microsoft.com/office/drawing/2014/main" val="3449101239"/>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bg-BG" dirty="0"/>
                        <a:t>5,000</a:t>
                      </a:r>
                      <a:endParaRPr lang="en-US" dirty="0"/>
                    </a:p>
                  </a:txBody>
                  <a:tcPr>
                    <a:solidFill>
                      <a:srgbClr val="92D050"/>
                    </a:solidFill>
                  </a:tcPr>
                </a:tc>
                <a:extLst>
                  <a:ext uri="{0D108BD9-81ED-4DB2-BD59-A6C34878D82A}">
                    <a16:rowId xmlns:a16="http://schemas.microsoft.com/office/drawing/2014/main" val="2908875595"/>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bg-BG" dirty="0"/>
                        <a:t>5,000</a:t>
                      </a:r>
                      <a:endParaRPr lang="en-US" dirty="0"/>
                    </a:p>
                  </a:txBody>
                  <a:tcPr>
                    <a:solidFill>
                      <a:srgbClr val="00B0F0"/>
                    </a:solidFill>
                  </a:tcPr>
                </a:tc>
                <a:extLst>
                  <a:ext uri="{0D108BD9-81ED-4DB2-BD59-A6C34878D82A}">
                    <a16:rowId xmlns:a16="http://schemas.microsoft.com/office/drawing/2014/main" val="412535321"/>
                  </a:ext>
                </a:extLst>
              </a:tr>
              <a:tr h="370840">
                <a:tc>
                  <a:txBody>
                    <a:bodyPr/>
                    <a:lstStyle/>
                    <a:p>
                      <a:r>
                        <a:rPr lang="en-US" dirty="0"/>
                        <a:t>Software Support</a:t>
                      </a:r>
                    </a:p>
                  </a:txBody>
                  <a:tcPr>
                    <a:solidFill>
                      <a:srgbClr val="FFFF00"/>
                    </a:solidFill>
                  </a:tcPr>
                </a:tc>
                <a:tc>
                  <a:txBody>
                    <a:bodyPr/>
                    <a:lstStyle/>
                    <a:p>
                      <a:r>
                        <a:rPr lang="bg-BG" dirty="0"/>
                        <a:t>15,000</a:t>
                      </a:r>
                      <a:endParaRPr lang="en-US" dirty="0"/>
                    </a:p>
                  </a:txBody>
                  <a:tcPr>
                    <a:solidFill>
                      <a:srgbClr val="FFFF00"/>
                    </a:solidFill>
                  </a:tcPr>
                </a:tc>
                <a:extLst>
                  <a:ext uri="{0D108BD9-81ED-4DB2-BD59-A6C34878D82A}">
                    <a16:rowId xmlns:a16="http://schemas.microsoft.com/office/drawing/2014/main" val="3347448364"/>
                  </a:ext>
                </a:extLst>
              </a:tr>
            </a:tbl>
          </a:graphicData>
        </a:graphic>
      </p:graphicFrame>
      <p:sp>
        <p:nvSpPr>
          <p:cNvPr id="8" name="Right Arrow 7"/>
          <p:cNvSpPr/>
          <p:nvPr/>
        </p:nvSpPr>
        <p:spPr>
          <a:xfrm rot="1884745">
            <a:off x="6603096" y="3217192"/>
            <a:ext cx="717577" cy="24298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Right Arrow 8"/>
          <p:cNvSpPr/>
          <p:nvPr/>
        </p:nvSpPr>
        <p:spPr>
          <a:xfrm rot="20185644">
            <a:off x="6590876" y="4038128"/>
            <a:ext cx="717577" cy="242987"/>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Right Arrow 9"/>
          <p:cNvSpPr/>
          <p:nvPr/>
        </p:nvSpPr>
        <p:spPr>
          <a:xfrm rot="19000881">
            <a:off x="6635728" y="4874697"/>
            <a:ext cx="717577" cy="24298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86523918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25</a:t>
            </a:fld>
            <a:endParaRPr lang="en-US" dirty="0"/>
          </a:p>
        </p:txBody>
      </p:sp>
      <p:sp>
        <p:nvSpPr>
          <p:cNvPr id="465922" name="Rectangle 2"/>
          <p:cNvSpPr>
            <a:spLocks noGrp="1" noChangeArrowheads="1"/>
          </p:cNvSpPr>
          <p:nvPr>
            <p:ph type="title"/>
          </p:nvPr>
        </p:nvSpPr>
        <p:spPr/>
        <p:txBody>
          <a:bodyPr/>
          <a:lstStyle/>
          <a:p>
            <a:r>
              <a:rPr lang="en-US" dirty="0"/>
              <a:t>AVG</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4181671515"/>
              </p:ext>
            </p:extLst>
          </p:nvPr>
        </p:nvGraphicFramePr>
        <p:xfrm>
          <a:off x="1065212" y="1166361"/>
          <a:ext cx="9818838" cy="5191494"/>
        </p:xfrm>
        <a:graphic>
          <a:graphicData uri="http://schemas.openxmlformats.org/drawingml/2006/table">
            <a:tbl>
              <a:tblPr firstRow="1" bandRow="1">
                <a:tableStyleId>{7DF18680-E054-41AD-8BC1-D1AEF772440D}</a:tableStyleId>
              </a:tblPr>
              <a:tblGrid>
                <a:gridCol w="2454710">
                  <a:extLst>
                    <a:ext uri="{9D8B030D-6E8A-4147-A177-3AD203B41FA5}">
                      <a16:colId xmlns:a16="http://schemas.microsoft.com/office/drawing/2014/main" val="3180040124"/>
                    </a:ext>
                  </a:extLst>
                </a:gridCol>
                <a:gridCol w="5106924">
                  <a:extLst>
                    <a:ext uri="{9D8B030D-6E8A-4147-A177-3AD203B41FA5}">
                      <a16:colId xmlns:a16="http://schemas.microsoft.com/office/drawing/2014/main" val="3141524875"/>
                    </a:ext>
                  </a:extLst>
                </a:gridCol>
                <a:gridCol w="2257204">
                  <a:extLst>
                    <a:ext uri="{9D8B030D-6E8A-4147-A177-3AD203B41FA5}">
                      <a16:colId xmlns:a16="http://schemas.microsoft.com/office/drawing/2014/main" val="1915661299"/>
                    </a:ext>
                  </a:extLst>
                </a:gridCol>
              </a:tblGrid>
              <a:tr h="736413">
                <a:tc>
                  <a:txBody>
                    <a:bodyPr/>
                    <a:lstStyle/>
                    <a:p>
                      <a:r>
                        <a:rPr lang="en-US" sz="3900" dirty="0"/>
                        <a:t>Employee</a:t>
                      </a:r>
                    </a:p>
                  </a:txBody>
                  <a:tcPr marL="147283" marR="147283" marT="73641" marB="73641"/>
                </a:tc>
                <a:tc>
                  <a:txBody>
                    <a:bodyPr/>
                    <a:lstStyle/>
                    <a:p>
                      <a:r>
                        <a:rPr lang="en-US" sz="3900" dirty="0" err="1"/>
                        <a:t>DepartmentName</a:t>
                      </a:r>
                      <a:endParaRPr lang="en-US" sz="3900" dirty="0"/>
                    </a:p>
                  </a:txBody>
                  <a:tcPr marL="147283" marR="147283" marT="73641" marB="73641"/>
                </a:tc>
                <a:tc>
                  <a:txBody>
                    <a:bodyPr/>
                    <a:lstStyle/>
                    <a:p>
                      <a:r>
                        <a:rPr lang="en-US" sz="3900" dirty="0"/>
                        <a:t>Salary</a:t>
                      </a:r>
                    </a:p>
                  </a:txBody>
                  <a:tcPr marL="147283" marR="147283" marT="73641" marB="73641"/>
                </a:tc>
                <a:extLst>
                  <a:ext uri="{0D108BD9-81ED-4DB2-BD59-A6C34878D82A}">
                    <a16:rowId xmlns:a16="http://schemas.microsoft.com/office/drawing/2014/main" val="247495740"/>
                  </a:ext>
                </a:extLst>
              </a:tr>
              <a:tr h="736413">
                <a:tc>
                  <a:txBody>
                    <a:bodyPr/>
                    <a:lstStyle/>
                    <a:p>
                      <a:r>
                        <a:rPr lang="en-US" sz="3900" dirty="0"/>
                        <a:t>Adam</a:t>
                      </a:r>
                    </a:p>
                  </a:txBody>
                  <a:tcPr marL="147283" marR="147283" marT="73641" marB="73641">
                    <a:solidFill>
                      <a:srgbClr val="92D050"/>
                    </a:solidFill>
                  </a:tcPr>
                </a:tc>
                <a:tc>
                  <a:txBody>
                    <a:bodyPr/>
                    <a:lstStyle/>
                    <a:p>
                      <a:r>
                        <a:rPr lang="en-US" sz="3900" dirty="0"/>
                        <a:t>Database Support</a:t>
                      </a:r>
                    </a:p>
                  </a:txBody>
                  <a:tcPr marL="147283" marR="147283" marT="73641" marB="73641">
                    <a:solidFill>
                      <a:srgbClr val="92D050"/>
                    </a:solidFill>
                  </a:tcPr>
                </a:tc>
                <a:tc>
                  <a:txBody>
                    <a:bodyPr/>
                    <a:lstStyle/>
                    <a:p>
                      <a:r>
                        <a:rPr lang="en-US" sz="3900" dirty="0"/>
                        <a:t>5,000</a:t>
                      </a:r>
                    </a:p>
                  </a:txBody>
                  <a:tcPr marL="147283" marR="147283" marT="73641" marB="73641">
                    <a:solidFill>
                      <a:srgbClr val="92D050"/>
                    </a:solidFill>
                  </a:tcPr>
                </a:tc>
                <a:extLst>
                  <a:ext uri="{0D108BD9-81ED-4DB2-BD59-A6C34878D82A}">
                    <a16:rowId xmlns:a16="http://schemas.microsoft.com/office/drawing/2014/main" val="3609066432"/>
                  </a:ext>
                </a:extLst>
              </a:tr>
              <a:tr h="736413">
                <a:tc>
                  <a:txBody>
                    <a:bodyPr/>
                    <a:lstStyle/>
                    <a:p>
                      <a:r>
                        <a:rPr lang="en-US" sz="3900" dirty="0"/>
                        <a:t>John</a:t>
                      </a:r>
                    </a:p>
                  </a:txBody>
                  <a:tcPr marL="147283" marR="147283" marT="73641" marB="73641">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Database Support</a:t>
                      </a:r>
                    </a:p>
                  </a:txBody>
                  <a:tcPr marL="147283" marR="147283" marT="73641" marB="73641">
                    <a:solidFill>
                      <a:srgbClr val="92D050"/>
                    </a:solidFill>
                  </a:tcPr>
                </a:tc>
                <a:tc>
                  <a:txBody>
                    <a:bodyPr/>
                    <a:lstStyle/>
                    <a:p>
                      <a:r>
                        <a:rPr lang="en-US" sz="3900" dirty="0"/>
                        <a:t>15,000</a:t>
                      </a:r>
                    </a:p>
                  </a:txBody>
                  <a:tcPr marL="147283" marR="147283" marT="73641" marB="73641">
                    <a:solidFill>
                      <a:srgbClr val="92D050"/>
                    </a:solidFill>
                  </a:tcPr>
                </a:tc>
                <a:extLst>
                  <a:ext uri="{0D108BD9-81ED-4DB2-BD59-A6C34878D82A}">
                    <a16:rowId xmlns:a16="http://schemas.microsoft.com/office/drawing/2014/main" val="1287682195"/>
                  </a:ext>
                </a:extLst>
              </a:tr>
              <a:tr h="736413">
                <a:tc>
                  <a:txBody>
                    <a:bodyPr/>
                    <a:lstStyle/>
                    <a:p>
                      <a:r>
                        <a:rPr lang="en-US" sz="3900" dirty="0"/>
                        <a:t>Jane</a:t>
                      </a:r>
                    </a:p>
                  </a:txBody>
                  <a:tcPr marL="147283" marR="147283" marT="73641" marB="73641">
                    <a:solidFill>
                      <a:srgbClr val="00B0F0"/>
                    </a:solidFill>
                  </a:tcPr>
                </a:tc>
                <a:tc>
                  <a:txBody>
                    <a:bodyPr/>
                    <a:lstStyle/>
                    <a:p>
                      <a:r>
                        <a:rPr lang="en-US" sz="3900" dirty="0"/>
                        <a:t>Application Support</a:t>
                      </a:r>
                    </a:p>
                  </a:txBody>
                  <a:tcPr marL="147283" marR="147283" marT="73641" marB="73641">
                    <a:solidFill>
                      <a:srgbClr val="00B0F0"/>
                    </a:solidFill>
                  </a:tcPr>
                </a:tc>
                <a:tc>
                  <a:txBody>
                    <a:bodyPr/>
                    <a:lstStyle/>
                    <a:p>
                      <a:r>
                        <a:rPr lang="en-US" sz="3900" dirty="0"/>
                        <a:t>10,000</a:t>
                      </a:r>
                    </a:p>
                  </a:txBody>
                  <a:tcPr marL="147283" marR="147283" marT="73641" marB="73641">
                    <a:solidFill>
                      <a:srgbClr val="00B0F0"/>
                    </a:solidFill>
                  </a:tcPr>
                </a:tc>
                <a:extLst>
                  <a:ext uri="{0D108BD9-81ED-4DB2-BD59-A6C34878D82A}">
                    <a16:rowId xmlns:a16="http://schemas.microsoft.com/office/drawing/2014/main" val="1053813033"/>
                  </a:ext>
                </a:extLst>
              </a:tr>
              <a:tr h="736413">
                <a:tc>
                  <a:txBody>
                    <a:bodyPr/>
                    <a:lstStyle/>
                    <a:p>
                      <a:r>
                        <a:rPr lang="en-US" sz="3900" dirty="0"/>
                        <a:t>George</a:t>
                      </a:r>
                    </a:p>
                  </a:txBody>
                  <a:tcPr marL="147283" marR="147283" marT="73641" marB="73641">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Application Support</a:t>
                      </a:r>
                    </a:p>
                  </a:txBody>
                  <a:tcPr marL="147283" marR="147283" marT="73641" marB="73641">
                    <a:solidFill>
                      <a:srgbClr val="00B0F0"/>
                    </a:solidFill>
                  </a:tcPr>
                </a:tc>
                <a:tc>
                  <a:txBody>
                    <a:bodyPr/>
                    <a:lstStyle/>
                    <a:p>
                      <a:r>
                        <a:rPr lang="en-US" sz="3900" dirty="0"/>
                        <a:t>15,000</a:t>
                      </a:r>
                    </a:p>
                  </a:txBody>
                  <a:tcPr marL="147283" marR="147283" marT="73641" marB="73641">
                    <a:solidFill>
                      <a:srgbClr val="00B0F0"/>
                    </a:solidFill>
                  </a:tcPr>
                </a:tc>
                <a:extLst>
                  <a:ext uri="{0D108BD9-81ED-4DB2-BD59-A6C34878D82A}">
                    <a16:rowId xmlns:a16="http://schemas.microsoft.com/office/drawing/2014/main" val="2640231826"/>
                  </a:ext>
                </a:extLst>
              </a:tr>
              <a:tr h="736413">
                <a:tc>
                  <a:txBody>
                    <a:bodyPr/>
                    <a:lstStyle/>
                    <a:p>
                      <a:r>
                        <a:rPr lang="en-US" sz="3900" dirty="0"/>
                        <a:t>Lila</a:t>
                      </a:r>
                    </a:p>
                  </a:txBody>
                  <a:tcPr marL="147283" marR="147283" marT="73641" marB="73641">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Application Support</a:t>
                      </a:r>
                    </a:p>
                  </a:txBody>
                  <a:tcPr marL="147283" marR="147283" marT="73641" marB="73641">
                    <a:solidFill>
                      <a:srgbClr val="00B0F0"/>
                    </a:solidFill>
                  </a:tcPr>
                </a:tc>
                <a:tc>
                  <a:txBody>
                    <a:bodyPr/>
                    <a:lstStyle/>
                    <a:p>
                      <a:r>
                        <a:rPr lang="en-US" sz="3900" dirty="0"/>
                        <a:t>5,000</a:t>
                      </a:r>
                    </a:p>
                  </a:txBody>
                  <a:tcPr marL="147283" marR="147283" marT="73641" marB="73641">
                    <a:solidFill>
                      <a:srgbClr val="00B0F0"/>
                    </a:solidFill>
                  </a:tcPr>
                </a:tc>
                <a:extLst>
                  <a:ext uri="{0D108BD9-81ED-4DB2-BD59-A6C34878D82A}">
                    <a16:rowId xmlns:a16="http://schemas.microsoft.com/office/drawing/2014/main" val="1267294716"/>
                  </a:ext>
                </a:extLst>
              </a:tr>
              <a:tr h="736413">
                <a:tc>
                  <a:txBody>
                    <a:bodyPr/>
                    <a:lstStyle/>
                    <a:p>
                      <a:r>
                        <a:rPr lang="en-US" sz="3900" dirty="0"/>
                        <a:t>Fred</a:t>
                      </a:r>
                    </a:p>
                  </a:txBody>
                  <a:tcPr marL="147283" marR="147283" marT="73641" marB="73641">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Software Support</a:t>
                      </a:r>
                    </a:p>
                  </a:txBody>
                  <a:tcPr marL="147283" marR="147283" marT="73641" marB="73641">
                    <a:solidFill>
                      <a:srgbClr val="FFFF00"/>
                    </a:solidFill>
                  </a:tcPr>
                </a:tc>
                <a:tc>
                  <a:txBody>
                    <a:bodyPr/>
                    <a:lstStyle/>
                    <a:p>
                      <a:r>
                        <a:rPr lang="en-US" sz="3900" dirty="0"/>
                        <a:t>15,000</a:t>
                      </a:r>
                    </a:p>
                  </a:txBody>
                  <a:tcPr marL="147283" marR="147283" marT="73641" marB="73641">
                    <a:solidFill>
                      <a:srgbClr val="FFFF00"/>
                    </a:solidFill>
                  </a:tcPr>
                </a:tc>
                <a:extLst>
                  <a:ext uri="{0D108BD9-81ED-4DB2-BD59-A6C34878D82A}">
                    <a16:rowId xmlns:a16="http://schemas.microsoft.com/office/drawing/2014/main" val="934848964"/>
                  </a:ext>
                </a:extLst>
              </a:tr>
            </a:tbl>
          </a:graphicData>
        </a:graphic>
      </p:graphicFrame>
    </p:spTree>
    <p:extLst>
      <p:ext uri="{BB962C8B-B14F-4D97-AF65-F5344CB8AC3E}">
        <p14:creationId xmlns:p14="http://schemas.microsoft.com/office/powerpoint/2010/main" val="373808861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202467" y="2948948"/>
            <a:ext cx="11737248"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4000" b="1" dirty="0" smtClean="0">
                <a:solidFill>
                  <a:schemeClr val="tx2"/>
                </a:solidFill>
                <a:latin typeface="Consolas" panose="020B0609020204030204" pitchFamily="49" charset="0"/>
              </a:rPr>
              <a:t> SELECT</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e.DepartmentName</a:t>
            </a: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AVG</a:t>
            </a:r>
            <a:r>
              <a:rPr lang="en-US" sz="4000" dirty="0" smtClean="0">
                <a:solidFill>
                  <a:schemeClr val="tx2"/>
                </a:solidFill>
                <a:latin typeface="Consolas" panose="020B0609020204030204" pitchFamily="49" charset="0"/>
              </a:rPr>
              <a:t>(</a:t>
            </a:r>
            <a:r>
              <a:rPr lang="en-US" sz="4000" dirty="0" err="1" smtClean="0">
                <a:solidFill>
                  <a:schemeClr val="tx2"/>
                </a:solidFill>
                <a:latin typeface="Consolas" panose="020B0609020204030204" pitchFamily="49" charset="0"/>
              </a:rPr>
              <a:t>e.Salary</a:t>
            </a:r>
            <a:r>
              <a:rPr lang="en-US" sz="4000" dirty="0">
                <a:solidFill>
                  <a:schemeClr val="tx2"/>
                </a:solidFill>
                <a:latin typeface="Consolas" panose="020B0609020204030204" pitchFamily="49" charset="0"/>
              </a:rPr>
              <a:t>) </a:t>
            </a: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AS</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AvgSalary</a:t>
            </a:r>
            <a:r>
              <a:rPr lang="en-US" sz="4000" dirty="0" smtClean="0">
                <a:solidFill>
                  <a:schemeClr val="tx2"/>
                </a:solidFill>
                <a:latin typeface="Consolas" panose="020B0609020204030204" pitchFamily="49" charset="0"/>
              </a:rPr>
              <a:t>'</a:t>
            </a:r>
            <a:endParaRPr lang="en-US" sz="4000" dirty="0">
              <a:solidFill>
                <a:schemeClr val="tx2"/>
              </a:solidFill>
              <a:latin typeface="Consolas" panose="020B0609020204030204" pitchFamily="49" charset="0"/>
            </a:endParaRPr>
          </a:p>
          <a:p>
            <a:r>
              <a:rPr lang="en-GB" sz="4000" b="1" dirty="0" smtClean="0">
                <a:solidFill>
                  <a:schemeClr val="tx2"/>
                </a:solidFill>
                <a:latin typeface="Consolas" panose="020B0609020204030204" pitchFamily="49" charset="0"/>
              </a:rPr>
              <a:t>   FROM</a:t>
            </a:r>
            <a:r>
              <a:rPr lang="en-GB" sz="4000" dirty="0" smtClean="0">
                <a:solidFill>
                  <a:schemeClr val="tx2"/>
                </a:solidFill>
                <a:latin typeface="Consolas" panose="020B0609020204030204" pitchFamily="49" charset="0"/>
              </a:rPr>
              <a:t> Employees </a:t>
            </a:r>
            <a:r>
              <a:rPr lang="en-GB" sz="4000" b="1" dirty="0">
                <a:solidFill>
                  <a:schemeClr val="tx2"/>
                </a:solidFill>
                <a:latin typeface="Consolas" panose="020B0609020204030204" pitchFamily="49" charset="0"/>
              </a:rPr>
              <a:t>AS</a:t>
            </a:r>
            <a:r>
              <a:rPr lang="en-GB" sz="4000" dirty="0">
                <a:solidFill>
                  <a:schemeClr val="tx2"/>
                </a:solidFill>
                <a:latin typeface="Consolas" panose="020B0609020204030204" pitchFamily="49" charset="0"/>
              </a:rPr>
              <a:t> e</a:t>
            </a:r>
          </a:p>
          <a:p>
            <a:r>
              <a:rPr lang="en-GB" sz="4000" b="1" dirty="0" smtClean="0">
                <a:solidFill>
                  <a:schemeClr val="tx2"/>
                </a:solidFill>
                <a:latin typeface="Consolas" panose="020B0609020204030204" pitchFamily="49" charset="0"/>
              </a:rPr>
              <a:t>  GROUP</a:t>
            </a:r>
            <a:r>
              <a:rPr lang="en-GB" sz="4000" dirty="0" smtClean="0">
                <a:solidFill>
                  <a:schemeClr val="tx2"/>
                </a:solidFill>
                <a:latin typeface="Consolas" panose="020B0609020204030204" pitchFamily="49" charset="0"/>
              </a:rPr>
              <a:t> </a:t>
            </a:r>
            <a:r>
              <a:rPr lang="en-GB" sz="4000" b="1" dirty="0">
                <a:solidFill>
                  <a:schemeClr val="tx2"/>
                </a:solidFill>
                <a:latin typeface="Consolas" panose="020B0609020204030204" pitchFamily="49" charset="0"/>
              </a:rPr>
              <a:t>BY</a:t>
            </a:r>
            <a:r>
              <a:rPr lang="en-GB" sz="4000" dirty="0">
                <a:solidFill>
                  <a:schemeClr val="tx2"/>
                </a:solidFill>
                <a:latin typeface="Consolas" panose="020B0609020204030204" pitchFamily="49" charset="0"/>
              </a:rPr>
              <a:t> </a:t>
            </a:r>
            <a:r>
              <a:rPr lang="en-GB" sz="4000" dirty="0" smtClean="0">
                <a:solidFill>
                  <a:schemeClr val="tx2"/>
                </a:solidFill>
                <a:latin typeface="Consolas" panose="020B0609020204030204" pitchFamily="49" charset="0"/>
              </a:rPr>
              <a:t>e.</a:t>
            </a:r>
            <a:r>
              <a:rPr lang="en-US" sz="4000" dirty="0" err="1" smtClean="0">
                <a:solidFill>
                  <a:schemeClr val="tx2"/>
                </a:solidFill>
                <a:latin typeface="Consolas" panose="020B0609020204030204" pitchFamily="49" charset="0"/>
              </a:rPr>
              <a:t>DepartmentName</a:t>
            </a:r>
            <a:endParaRPr lang="en-GB" sz="40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26</a:t>
            </a:fld>
            <a:endParaRPr lang="en-US" dirty="0"/>
          </a:p>
        </p:txBody>
      </p:sp>
      <p:sp>
        <p:nvSpPr>
          <p:cNvPr id="465922" name="Rectangle 2"/>
          <p:cNvSpPr>
            <a:spLocks noGrp="1" noChangeArrowheads="1"/>
          </p:cNvSpPr>
          <p:nvPr>
            <p:ph type="title"/>
          </p:nvPr>
        </p:nvSpPr>
        <p:spPr/>
        <p:txBody>
          <a:bodyPr/>
          <a:lstStyle/>
          <a:p>
            <a:r>
              <a:rPr lang="en-US" dirty="0" smtClean="0"/>
              <a:t>AVG Syntax</a:t>
            </a:r>
            <a:endParaRPr lang="bg-BG" dirty="0"/>
          </a:p>
        </p:txBody>
      </p:sp>
      <p:sp>
        <p:nvSpPr>
          <p:cNvPr id="8" name="AutoShape 7"/>
          <p:cNvSpPr>
            <a:spLocks noChangeArrowheads="1"/>
          </p:cNvSpPr>
          <p:nvPr/>
        </p:nvSpPr>
        <p:spPr bwMode="auto">
          <a:xfrm>
            <a:off x="2817812" y="1454391"/>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a:t>
            </a:r>
            <a:r>
              <a:rPr lang="en-US" sz="2800" noProof="1" smtClean="0">
                <a:solidFill>
                  <a:srgbClr val="FFFFFF"/>
                </a:solidFill>
              </a:rPr>
              <a:t>Column</a:t>
            </a:r>
            <a:endParaRPr lang="en-US" sz="2800" noProof="1">
              <a:solidFill>
                <a:srgbClr val="FFFFFF"/>
              </a:solidFill>
            </a:endParaRPr>
          </a:p>
        </p:txBody>
      </p:sp>
      <p:sp>
        <p:nvSpPr>
          <p:cNvPr id="9" name="AutoShape 7"/>
          <p:cNvSpPr>
            <a:spLocks noChangeArrowheads="1"/>
          </p:cNvSpPr>
          <p:nvPr/>
        </p:nvSpPr>
        <p:spPr bwMode="auto">
          <a:xfrm>
            <a:off x="7999412" y="1459841"/>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AVG</a:t>
            </a:r>
            <a:br>
              <a:rPr lang="en-US" sz="2800" noProof="1" smtClean="0">
                <a:solidFill>
                  <a:srgbClr val="FFFFFF"/>
                </a:solidFill>
              </a:rPr>
            </a:br>
            <a:r>
              <a:rPr lang="en-US" sz="2800" noProof="1" smtClean="0">
                <a:solidFill>
                  <a:srgbClr val="FFFFFF"/>
                </a:solidFill>
              </a:rPr>
              <a:t>Function</a:t>
            </a:r>
            <a:endParaRPr lang="en-US" sz="2800" noProof="1">
              <a:solidFill>
                <a:srgbClr val="FFFFFF"/>
              </a:solidFill>
            </a:endParaRPr>
          </a:p>
        </p:txBody>
      </p:sp>
      <p:sp>
        <p:nvSpPr>
          <p:cNvPr id="12" name="AutoShape 7"/>
          <p:cNvSpPr>
            <a:spLocks noChangeArrowheads="1"/>
          </p:cNvSpPr>
          <p:nvPr/>
        </p:nvSpPr>
        <p:spPr bwMode="auto">
          <a:xfrm>
            <a:off x="4646612" y="5748482"/>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7466012" y="4415309"/>
            <a:ext cx="2971800" cy="520807"/>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Alias</a:t>
            </a:r>
            <a:endParaRPr lang="en-US" sz="2800" noProof="1">
              <a:solidFill>
                <a:srgbClr val="FFFFFF"/>
              </a:solidFill>
            </a:endParaRPr>
          </a:p>
        </p:txBody>
      </p:sp>
      <p:sp>
        <p:nvSpPr>
          <p:cNvPr id="13" name="AutoShape 7"/>
          <p:cNvSpPr>
            <a:spLocks noChangeArrowheads="1"/>
          </p:cNvSpPr>
          <p:nvPr/>
        </p:nvSpPr>
        <p:spPr bwMode="auto">
          <a:xfrm>
            <a:off x="7466012" y="3684479"/>
            <a:ext cx="2971800" cy="558485"/>
          </a:xfrm>
          <a:prstGeom prst="wedgeRoundRectCallout">
            <a:avLst>
              <a:gd name="adj1" fmla="val -62645"/>
              <a:gd name="adj2" fmla="val 206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New Column </a:t>
            </a:r>
            <a:r>
              <a:rPr lang="en-US" sz="2800" noProof="1" smtClean="0">
                <a:solidFill>
                  <a:srgbClr val="FFFFFF"/>
                </a:solidFill>
              </a:rPr>
              <a:t>Alias</a:t>
            </a:r>
            <a:endParaRPr lang="en-US" sz="2800" noProof="1">
              <a:solidFill>
                <a:srgbClr val="FFFFFF"/>
              </a:solidFill>
            </a:endParaRPr>
          </a:p>
        </p:txBody>
      </p:sp>
    </p:spTree>
    <p:extLst>
      <p:ext uri="{BB962C8B-B14F-4D97-AF65-F5344CB8AC3E}">
        <p14:creationId xmlns:p14="http://schemas.microsoft.com/office/powerpoint/2010/main" val="29470103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1"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27</a:t>
            </a:fld>
            <a:endParaRPr lang="en-US" dirty="0"/>
          </a:p>
        </p:txBody>
      </p:sp>
      <p:sp>
        <p:nvSpPr>
          <p:cNvPr id="465922" name="Rectangle 2"/>
          <p:cNvSpPr>
            <a:spLocks noGrp="1" noChangeArrowheads="1"/>
          </p:cNvSpPr>
          <p:nvPr>
            <p:ph type="title"/>
          </p:nvPr>
        </p:nvSpPr>
        <p:spPr/>
        <p:txBody>
          <a:bodyPr/>
          <a:lstStyle/>
          <a:p>
            <a:r>
              <a:rPr lang="en-US" dirty="0"/>
              <a:t>AVG</a:t>
            </a:r>
            <a:endParaRPr lang="bg-BG" dirty="0"/>
          </a:p>
        </p:txBody>
      </p:sp>
      <p:graphicFrame>
        <p:nvGraphicFramePr>
          <p:cNvPr id="4" name="Table 3"/>
          <p:cNvGraphicFramePr>
            <a:graphicFrameLocks noGrp="1"/>
          </p:cNvGraphicFramePr>
          <p:nvPr>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370840">
                <a:tc>
                  <a:txBody>
                    <a:bodyPr/>
                    <a:lstStyle/>
                    <a:p>
                      <a:r>
                        <a:rPr lang="en-US" dirty="0"/>
                        <a:t>Employee</a:t>
                      </a:r>
                    </a:p>
                  </a:txBody>
                  <a:tcPr/>
                </a:tc>
                <a:tc>
                  <a:txBody>
                    <a:bodyPr/>
                    <a:lstStyle/>
                    <a:p>
                      <a:r>
                        <a:rPr lang="en-US" dirty="0" err="1"/>
                        <a:t>DepartmentName</a:t>
                      </a:r>
                      <a:endParaRPr lang="en-US" dirty="0"/>
                    </a:p>
                  </a:txBody>
                  <a:tcPr/>
                </a:tc>
                <a:tc>
                  <a:txBody>
                    <a:bodyPr/>
                    <a:lstStyle/>
                    <a:p>
                      <a:r>
                        <a:rPr lang="en-US" dirty="0"/>
                        <a:t>Salary</a:t>
                      </a:r>
                    </a:p>
                  </a:txBody>
                  <a:tcPr/>
                </a:tc>
                <a:extLst>
                  <a:ext uri="{0D108BD9-81ED-4DB2-BD59-A6C34878D82A}">
                    <a16:rowId xmlns:a16="http://schemas.microsoft.com/office/drawing/2014/main" val="247495740"/>
                  </a:ext>
                </a:extLst>
              </a:tr>
              <a:tr h="370840">
                <a:tc>
                  <a:txBody>
                    <a:bodyPr/>
                    <a:lstStyle/>
                    <a:p>
                      <a:r>
                        <a:rPr lang="en-US" dirty="0"/>
                        <a:t>Adam</a:t>
                      </a:r>
                    </a:p>
                  </a:txBody>
                  <a:tcPr>
                    <a:solidFill>
                      <a:srgbClr val="92D050"/>
                    </a:solidFill>
                  </a:tcPr>
                </a:tc>
                <a:tc>
                  <a:txBody>
                    <a:bodyPr/>
                    <a:lstStyle/>
                    <a:p>
                      <a:r>
                        <a:rPr lang="en-US" dirty="0"/>
                        <a:t>Database Support</a:t>
                      </a:r>
                    </a:p>
                  </a:txBody>
                  <a:tcPr>
                    <a:solidFill>
                      <a:srgbClr val="92D050"/>
                    </a:solidFill>
                  </a:tcPr>
                </a:tc>
                <a:tc>
                  <a:txBody>
                    <a:bodyPr/>
                    <a:lstStyle/>
                    <a:p>
                      <a:r>
                        <a:rPr lang="en-US" dirty="0"/>
                        <a:t>5,000</a:t>
                      </a:r>
                    </a:p>
                  </a:txBody>
                  <a:tcPr>
                    <a:solidFill>
                      <a:srgbClr val="92D050"/>
                    </a:solidFill>
                  </a:tcPr>
                </a:tc>
                <a:extLst>
                  <a:ext uri="{0D108BD9-81ED-4DB2-BD59-A6C34878D82A}">
                    <a16:rowId xmlns:a16="http://schemas.microsoft.com/office/drawing/2014/main" val="3609066432"/>
                  </a:ext>
                </a:extLst>
              </a:tr>
              <a:tr h="370840">
                <a:tc>
                  <a:txBody>
                    <a:bodyPr/>
                    <a:lstStyle/>
                    <a:p>
                      <a:r>
                        <a:rPr lang="en-US" dirty="0"/>
                        <a:t>John</a:t>
                      </a:r>
                    </a:p>
                  </a:txBody>
                  <a:tcPr>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en-US" dirty="0"/>
                        <a:t>15,000</a:t>
                      </a:r>
                    </a:p>
                  </a:txBody>
                  <a:tcPr>
                    <a:solidFill>
                      <a:srgbClr val="92D050"/>
                    </a:solidFill>
                  </a:tcPr>
                </a:tc>
                <a:extLst>
                  <a:ext uri="{0D108BD9-81ED-4DB2-BD59-A6C34878D82A}">
                    <a16:rowId xmlns:a16="http://schemas.microsoft.com/office/drawing/2014/main" val="1287682195"/>
                  </a:ext>
                </a:extLst>
              </a:tr>
              <a:tr h="370840">
                <a:tc>
                  <a:txBody>
                    <a:bodyPr/>
                    <a:lstStyle/>
                    <a:p>
                      <a:r>
                        <a:rPr lang="en-US" dirty="0"/>
                        <a:t>Jane</a:t>
                      </a:r>
                    </a:p>
                  </a:txBody>
                  <a:tcPr>
                    <a:solidFill>
                      <a:srgbClr val="00B0F0"/>
                    </a:solidFill>
                  </a:tcPr>
                </a:tc>
                <a:tc>
                  <a:txBody>
                    <a:bodyPr/>
                    <a:lstStyle/>
                    <a:p>
                      <a:r>
                        <a:rPr lang="en-US" dirty="0"/>
                        <a:t>Application Support</a:t>
                      </a:r>
                    </a:p>
                  </a:txBody>
                  <a:tcPr>
                    <a:solidFill>
                      <a:srgbClr val="00B0F0"/>
                    </a:solidFill>
                  </a:tcPr>
                </a:tc>
                <a:tc>
                  <a:txBody>
                    <a:bodyPr/>
                    <a:lstStyle/>
                    <a:p>
                      <a:r>
                        <a:rPr lang="en-US" dirty="0"/>
                        <a:t>10,000</a:t>
                      </a:r>
                    </a:p>
                  </a:txBody>
                  <a:tcPr>
                    <a:solidFill>
                      <a:srgbClr val="00B0F0"/>
                    </a:solidFill>
                  </a:tcPr>
                </a:tc>
                <a:extLst>
                  <a:ext uri="{0D108BD9-81ED-4DB2-BD59-A6C34878D82A}">
                    <a16:rowId xmlns:a16="http://schemas.microsoft.com/office/drawing/2014/main" val="1053813033"/>
                  </a:ext>
                </a:extLst>
              </a:tr>
              <a:tr h="370840">
                <a:tc>
                  <a:txBody>
                    <a:bodyPr/>
                    <a:lstStyle/>
                    <a:p>
                      <a:r>
                        <a:rPr lang="en-US" dirty="0"/>
                        <a:t>George</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15,000</a:t>
                      </a:r>
                    </a:p>
                  </a:txBody>
                  <a:tcPr>
                    <a:solidFill>
                      <a:srgbClr val="00B0F0"/>
                    </a:solidFill>
                  </a:tcPr>
                </a:tc>
                <a:extLst>
                  <a:ext uri="{0D108BD9-81ED-4DB2-BD59-A6C34878D82A}">
                    <a16:rowId xmlns:a16="http://schemas.microsoft.com/office/drawing/2014/main" val="2640231826"/>
                  </a:ext>
                </a:extLst>
              </a:tr>
              <a:tr h="370840">
                <a:tc>
                  <a:txBody>
                    <a:bodyPr/>
                    <a:lstStyle/>
                    <a:p>
                      <a:r>
                        <a:rPr lang="en-US" dirty="0"/>
                        <a:t>Lila</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5,000</a:t>
                      </a:r>
                    </a:p>
                  </a:txBody>
                  <a:tcPr>
                    <a:solidFill>
                      <a:srgbClr val="00B0F0"/>
                    </a:solidFill>
                  </a:tcPr>
                </a:tc>
                <a:extLst>
                  <a:ext uri="{0D108BD9-81ED-4DB2-BD59-A6C34878D82A}">
                    <a16:rowId xmlns:a16="http://schemas.microsoft.com/office/drawing/2014/main" val="1267294716"/>
                  </a:ext>
                </a:extLst>
              </a:tr>
              <a:tr h="370840">
                <a:tc>
                  <a:txBody>
                    <a:bodyPr/>
                    <a:lstStyle/>
                    <a:p>
                      <a:r>
                        <a:rPr lang="en-US" dirty="0"/>
                        <a:t>Fred</a:t>
                      </a:r>
                    </a:p>
                  </a:txBody>
                  <a:tcPr>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Software Support</a:t>
                      </a:r>
                    </a:p>
                  </a:txBody>
                  <a:tcPr>
                    <a:solidFill>
                      <a:srgbClr val="FFFF00"/>
                    </a:solidFill>
                  </a:tcPr>
                </a:tc>
                <a:tc>
                  <a:txBody>
                    <a:bodyPr/>
                    <a:lstStyle/>
                    <a:p>
                      <a:r>
                        <a:rPr lang="en-US" dirty="0"/>
                        <a:t>15,000</a:t>
                      </a:r>
                    </a:p>
                  </a:txBody>
                  <a:tcPr>
                    <a:solidFill>
                      <a:srgbClr val="FFFF00"/>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22060683"/>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370840">
                <a:tc>
                  <a:txBody>
                    <a:bodyPr/>
                    <a:lstStyle/>
                    <a:p>
                      <a:r>
                        <a:rPr lang="en-US" dirty="0" err="1"/>
                        <a:t>DepartmentName</a:t>
                      </a:r>
                      <a:endParaRPr lang="en-US" dirty="0"/>
                    </a:p>
                  </a:txBody>
                  <a:tcPr/>
                </a:tc>
                <a:tc>
                  <a:txBody>
                    <a:bodyPr/>
                    <a:lstStyle/>
                    <a:p>
                      <a:r>
                        <a:rPr lang="en-US" dirty="0" err="1" smtClean="0"/>
                        <a:t>AvgSalary</a:t>
                      </a:r>
                      <a:endParaRPr lang="en-US" dirty="0"/>
                    </a:p>
                  </a:txBody>
                  <a:tcPr/>
                </a:tc>
                <a:extLst>
                  <a:ext uri="{0D108BD9-81ED-4DB2-BD59-A6C34878D82A}">
                    <a16:rowId xmlns:a16="http://schemas.microsoft.com/office/drawing/2014/main" val="3449101239"/>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bg-BG" dirty="0"/>
                        <a:t>10,000</a:t>
                      </a:r>
                      <a:endParaRPr lang="en-US" dirty="0"/>
                    </a:p>
                  </a:txBody>
                  <a:tcPr>
                    <a:solidFill>
                      <a:srgbClr val="92D050"/>
                    </a:solidFill>
                  </a:tcPr>
                </a:tc>
                <a:extLst>
                  <a:ext uri="{0D108BD9-81ED-4DB2-BD59-A6C34878D82A}">
                    <a16:rowId xmlns:a16="http://schemas.microsoft.com/office/drawing/2014/main" val="2908875595"/>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bg-BG" dirty="0"/>
                        <a:t>10,000</a:t>
                      </a:r>
                      <a:endParaRPr lang="en-US" dirty="0"/>
                    </a:p>
                  </a:txBody>
                  <a:tcPr>
                    <a:solidFill>
                      <a:srgbClr val="00B0F0"/>
                    </a:solidFill>
                  </a:tcPr>
                </a:tc>
                <a:extLst>
                  <a:ext uri="{0D108BD9-81ED-4DB2-BD59-A6C34878D82A}">
                    <a16:rowId xmlns:a16="http://schemas.microsoft.com/office/drawing/2014/main" val="412535321"/>
                  </a:ext>
                </a:extLst>
              </a:tr>
              <a:tr h="370840">
                <a:tc>
                  <a:txBody>
                    <a:bodyPr/>
                    <a:lstStyle/>
                    <a:p>
                      <a:r>
                        <a:rPr lang="en-US" dirty="0"/>
                        <a:t>Software Support</a:t>
                      </a:r>
                    </a:p>
                  </a:txBody>
                  <a:tcPr>
                    <a:solidFill>
                      <a:srgbClr val="FFFF00"/>
                    </a:solidFill>
                  </a:tcPr>
                </a:tc>
                <a:tc>
                  <a:txBody>
                    <a:bodyPr/>
                    <a:lstStyle/>
                    <a:p>
                      <a:r>
                        <a:rPr lang="bg-BG" dirty="0"/>
                        <a:t>15,000</a:t>
                      </a:r>
                      <a:endParaRPr lang="en-US" dirty="0"/>
                    </a:p>
                  </a:txBody>
                  <a:tcPr>
                    <a:solidFill>
                      <a:srgbClr val="FFFF00"/>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Right Arrow 7"/>
          <p:cNvSpPr/>
          <p:nvPr/>
        </p:nvSpPr>
        <p:spPr>
          <a:xfrm rot="20185644">
            <a:off x="6590876" y="4038128"/>
            <a:ext cx="717577" cy="242987"/>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Right Arrow 8"/>
          <p:cNvSpPr/>
          <p:nvPr/>
        </p:nvSpPr>
        <p:spPr>
          <a:xfrm rot="19000881">
            <a:off x="6635728" y="4874697"/>
            <a:ext cx="717577" cy="24298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93808137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5" y="0"/>
            <a:ext cx="12195969" cy="6858000"/>
          </a:xfrm>
          <a:prstGeom prst="rect">
            <a:avLst/>
          </a:prstGeom>
        </p:spPr>
      </p:pic>
      <p:sp>
        <p:nvSpPr>
          <p:cNvPr id="3" name="Slide Number Placeholder 2"/>
          <p:cNvSpPr>
            <a:spLocks noGrp="1"/>
          </p:cNvSpPr>
          <p:nvPr>
            <p:ph type="sldNum" sz="quarter" idx="4"/>
          </p:nvPr>
        </p:nvSpPr>
        <p:spPr/>
        <p:txBody>
          <a:bodyPr/>
          <a:lstStyle/>
          <a:p>
            <a:fld id="{C014DD1E-5D91-48A3-AD6D-45FBA980D106}" type="slidenum">
              <a:rPr lang="en-US" smtClean="0"/>
              <a:pPr/>
              <a:t>28</a:t>
            </a:fld>
            <a:endParaRPr lang="en-US" dirty="0"/>
          </a:p>
        </p:txBody>
      </p:sp>
      <p:pic>
        <p:nvPicPr>
          <p:cNvPr id="9" name="Picture 2" descr="D:\_WORK PROJECTS\Nakov\Presentation Slides Design\STORE\Software University Foundation Logo BG and ENG black WHITOUT background CMYK.png"/>
          <p:cNvPicPr>
            <a:picLocks noChangeAspect="1" noChangeArrowheads="1"/>
          </p:cNvPicPr>
          <p:nvPr/>
        </p:nvPicPr>
        <p:blipFill>
          <a:blip r:embed="rId3" cstate="print"/>
          <a:srcRect/>
          <a:stretch>
            <a:fillRect/>
          </a:stretch>
        </p:blipFill>
        <p:spPr bwMode="auto">
          <a:xfrm>
            <a:off x="9828212" y="228600"/>
            <a:ext cx="2175525" cy="762000"/>
          </a:xfrm>
          <a:prstGeom prst="rect">
            <a:avLst/>
          </a:prstGeom>
          <a:noFill/>
        </p:spPr>
      </p:pic>
      <p:sp>
        <p:nvSpPr>
          <p:cNvPr id="4" name="Rectangle 3"/>
          <p:cNvSpPr/>
          <p:nvPr/>
        </p:nvSpPr>
        <p:spPr>
          <a:xfrm>
            <a:off x="-21433" y="0"/>
            <a:ext cx="12210257" cy="6858000"/>
          </a:xfrm>
          <a:prstGeom prst="rect">
            <a:avLst/>
          </a:prstGeom>
          <a:solidFill>
            <a:srgbClr val="321300">
              <a:alpha val="19000"/>
            </a:srgbClr>
          </a:solidFill>
          <a:ln>
            <a:noFill/>
          </a:ln>
          <a:effectLst>
            <a:outerShdw blurRad="368300" dist="50800" dir="5400000" sx="1000" sy="1000" algn="ctr" rotWithShape="0">
              <a:srgbClr val="30130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1" name="Rectangle 10"/>
          <p:cNvSpPr/>
          <p:nvPr/>
        </p:nvSpPr>
        <p:spPr>
          <a:xfrm>
            <a:off x="-7144" y="2552700"/>
            <a:ext cx="12273757" cy="1752600"/>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ln>
                  <a:solidFill>
                    <a:schemeClr val="bg1"/>
                  </a:solidFill>
                </a:ln>
                <a:effectLst>
                  <a:outerShdw blurRad="50800" dist="38100" algn="tr" rotWithShape="0">
                    <a:prstClr val="black">
                      <a:alpha val="40000"/>
                    </a:prstClr>
                  </a:outerShdw>
                </a:effectLst>
              </a:rPr>
              <a:t>HAVING</a:t>
            </a:r>
            <a:endParaRPr lang="en-GB" sz="8000" b="1" dirty="0">
              <a:ln>
                <a:solidFill>
                  <a:schemeClr val="bg1"/>
                </a:solidFill>
              </a:ln>
            </a:endParaRPr>
          </a:p>
        </p:txBody>
      </p:sp>
    </p:spTree>
    <p:extLst>
      <p:ext uri="{BB962C8B-B14F-4D97-AF65-F5344CB8AC3E}">
        <p14:creationId xmlns:p14="http://schemas.microsoft.com/office/powerpoint/2010/main" val="393609032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29</a:t>
            </a:fld>
            <a:endParaRPr lang="en-US" dirty="0"/>
          </a:p>
        </p:txBody>
      </p:sp>
      <p:sp>
        <p:nvSpPr>
          <p:cNvPr id="465922" name="Rectangle 2"/>
          <p:cNvSpPr>
            <a:spLocks noGrp="1" noChangeArrowheads="1"/>
          </p:cNvSpPr>
          <p:nvPr>
            <p:ph type="title"/>
          </p:nvPr>
        </p:nvSpPr>
        <p:spPr/>
        <p:txBody>
          <a:bodyPr/>
          <a:lstStyle/>
          <a:p>
            <a:r>
              <a:rPr lang="en-US" dirty="0"/>
              <a:t>Having Clause</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4262278202"/>
              </p:ext>
            </p:extLst>
          </p:nvPr>
        </p:nvGraphicFramePr>
        <p:xfrm>
          <a:off x="1217612" y="1324156"/>
          <a:ext cx="9906371" cy="5200846"/>
        </p:xfrm>
        <a:graphic>
          <a:graphicData uri="http://schemas.openxmlformats.org/drawingml/2006/table">
            <a:tbl>
              <a:tblPr firstRow="1" bandRow="1">
                <a:tableStyleId>{7DF18680-E054-41AD-8BC1-D1AEF772440D}</a:tableStyleId>
              </a:tblPr>
              <a:tblGrid>
                <a:gridCol w="2476593">
                  <a:extLst>
                    <a:ext uri="{9D8B030D-6E8A-4147-A177-3AD203B41FA5}">
                      <a16:colId xmlns:a16="http://schemas.microsoft.com/office/drawing/2014/main" val="3180040124"/>
                    </a:ext>
                  </a:extLst>
                </a:gridCol>
                <a:gridCol w="5152451">
                  <a:extLst>
                    <a:ext uri="{9D8B030D-6E8A-4147-A177-3AD203B41FA5}">
                      <a16:colId xmlns:a16="http://schemas.microsoft.com/office/drawing/2014/main" val="3141524875"/>
                    </a:ext>
                  </a:extLst>
                </a:gridCol>
                <a:gridCol w="2277327">
                  <a:extLst>
                    <a:ext uri="{9D8B030D-6E8A-4147-A177-3AD203B41FA5}">
                      <a16:colId xmlns:a16="http://schemas.microsoft.com/office/drawing/2014/main" val="1915661299"/>
                    </a:ext>
                  </a:extLst>
                </a:gridCol>
              </a:tblGrid>
              <a:tr h="742978">
                <a:tc>
                  <a:txBody>
                    <a:bodyPr/>
                    <a:lstStyle/>
                    <a:p>
                      <a:r>
                        <a:rPr lang="en-US" sz="3900" dirty="0"/>
                        <a:t>Employee</a:t>
                      </a:r>
                    </a:p>
                  </a:txBody>
                  <a:tcPr marL="148595" marR="148595" marT="74298" marB="74298"/>
                </a:tc>
                <a:tc>
                  <a:txBody>
                    <a:bodyPr/>
                    <a:lstStyle/>
                    <a:p>
                      <a:r>
                        <a:rPr lang="en-US" sz="3900" dirty="0" err="1"/>
                        <a:t>DepartmentName</a:t>
                      </a:r>
                      <a:endParaRPr lang="en-US" sz="3900" dirty="0"/>
                    </a:p>
                  </a:txBody>
                  <a:tcPr marL="148595" marR="148595" marT="74298" marB="74298"/>
                </a:tc>
                <a:tc>
                  <a:txBody>
                    <a:bodyPr/>
                    <a:lstStyle/>
                    <a:p>
                      <a:r>
                        <a:rPr lang="en-US" sz="3900" dirty="0"/>
                        <a:t>Salary</a:t>
                      </a:r>
                    </a:p>
                  </a:txBody>
                  <a:tcPr marL="148595" marR="148595" marT="74298" marB="74298"/>
                </a:tc>
                <a:extLst>
                  <a:ext uri="{0D108BD9-81ED-4DB2-BD59-A6C34878D82A}">
                    <a16:rowId xmlns:a16="http://schemas.microsoft.com/office/drawing/2014/main" val="247495740"/>
                  </a:ext>
                </a:extLst>
              </a:tr>
              <a:tr h="742978">
                <a:tc>
                  <a:txBody>
                    <a:bodyPr/>
                    <a:lstStyle/>
                    <a:p>
                      <a:r>
                        <a:rPr lang="en-US" sz="3900" dirty="0"/>
                        <a:t>Adam</a:t>
                      </a:r>
                    </a:p>
                  </a:txBody>
                  <a:tcPr marL="148595" marR="148595" marT="74298" marB="74298">
                    <a:solidFill>
                      <a:srgbClr val="92D050"/>
                    </a:solidFill>
                  </a:tcPr>
                </a:tc>
                <a:tc>
                  <a:txBody>
                    <a:bodyPr/>
                    <a:lstStyle/>
                    <a:p>
                      <a:r>
                        <a:rPr lang="en-US" sz="3900" dirty="0"/>
                        <a:t>Database Support</a:t>
                      </a:r>
                    </a:p>
                  </a:txBody>
                  <a:tcPr marL="148595" marR="148595" marT="74298" marB="74298">
                    <a:solidFill>
                      <a:srgbClr val="92D050"/>
                    </a:solidFill>
                  </a:tcPr>
                </a:tc>
                <a:tc>
                  <a:txBody>
                    <a:bodyPr/>
                    <a:lstStyle/>
                    <a:p>
                      <a:r>
                        <a:rPr lang="en-US" sz="3900" dirty="0"/>
                        <a:t>5,000</a:t>
                      </a:r>
                    </a:p>
                  </a:txBody>
                  <a:tcPr marL="148595" marR="148595" marT="74298" marB="74298">
                    <a:solidFill>
                      <a:srgbClr val="92D050"/>
                    </a:solidFill>
                  </a:tcPr>
                </a:tc>
                <a:extLst>
                  <a:ext uri="{0D108BD9-81ED-4DB2-BD59-A6C34878D82A}">
                    <a16:rowId xmlns:a16="http://schemas.microsoft.com/office/drawing/2014/main" val="3609066432"/>
                  </a:ext>
                </a:extLst>
              </a:tr>
              <a:tr h="742978">
                <a:tc>
                  <a:txBody>
                    <a:bodyPr/>
                    <a:lstStyle/>
                    <a:p>
                      <a:r>
                        <a:rPr lang="en-US" sz="3900" dirty="0"/>
                        <a:t>John</a:t>
                      </a:r>
                    </a:p>
                  </a:txBody>
                  <a:tcPr marL="148595" marR="148595" marT="74298" marB="74298">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Database Support</a:t>
                      </a:r>
                    </a:p>
                  </a:txBody>
                  <a:tcPr marL="148595" marR="148595" marT="74298" marB="74298">
                    <a:solidFill>
                      <a:srgbClr val="92D050"/>
                    </a:solidFill>
                  </a:tcPr>
                </a:tc>
                <a:tc>
                  <a:txBody>
                    <a:bodyPr/>
                    <a:lstStyle/>
                    <a:p>
                      <a:r>
                        <a:rPr lang="en-US" sz="3900" dirty="0"/>
                        <a:t>15,000</a:t>
                      </a:r>
                    </a:p>
                  </a:txBody>
                  <a:tcPr marL="148595" marR="148595" marT="74298" marB="74298">
                    <a:solidFill>
                      <a:srgbClr val="92D050"/>
                    </a:solidFill>
                  </a:tcPr>
                </a:tc>
                <a:extLst>
                  <a:ext uri="{0D108BD9-81ED-4DB2-BD59-A6C34878D82A}">
                    <a16:rowId xmlns:a16="http://schemas.microsoft.com/office/drawing/2014/main" val="1287682195"/>
                  </a:ext>
                </a:extLst>
              </a:tr>
              <a:tr h="742978">
                <a:tc>
                  <a:txBody>
                    <a:bodyPr/>
                    <a:lstStyle/>
                    <a:p>
                      <a:r>
                        <a:rPr lang="en-US" sz="3900" dirty="0"/>
                        <a:t>Jane</a:t>
                      </a:r>
                    </a:p>
                  </a:txBody>
                  <a:tcPr marL="148595" marR="148595" marT="74298" marB="74298">
                    <a:solidFill>
                      <a:srgbClr val="00B0F0"/>
                    </a:solidFill>
                  </a:tcPr>
                </a:tc>
                <a:tc>
                  <a:txBody>
                    <a:bodyPr/>
                    <a:lstStyle/>
                    <a:p>
                      <a:r>
                        <a:rPr lang="en-US" sz="3900" dirty="0"/>
                        <a:t>Application Support</a:t>
                      </a:r>
                    </a:p>
                  </a:txBody>
                  <a:tcPr marL="148595" marR="148595" marT="74298" marB="74298">
                    <a:solidFill>
                      <a:srgbClr val="00B0F0"/>
                    </a:solidFill>
                  </a:tcPr>
                </a:tc>
                <a:tc>
                  <a:txBody>
                    <a:bodyPr/>
                    <a:lstStyle/>
                    <a:p>
                      <a:r>
                        <a:rPr lang="en-US" sz="3900" dirty="0"/>
                        <a:t>10,000</a:t>
                      </a:r>
                    </a:p>
                  </a:txBody>
                  <a:tcPr marL="148595" marR="148595" marT="74298" marB="74298">
                    <a:solidFill>
                      <a:srgbClr val="00B0F0"/>
                    </a:solidFill>
                  </a:tcPr>
                </a:tc>
                <a:extLst>
                  <a:ext uri="{0D108BD9-81ED-4DB2-BD59-A6C34878D82A}">
                    <a16:rowId xmlns:a16="http://schemas.microsoft.com/office/drawing/2014/main" val="1053813033"/>
                  </a:ext>
                </a:extLst>
              </a:tr>
              <a:tr h="742978">
                <a:tc>
                  <a:txBody>
                    <a:bodyPr/>
                    <a:lstStyle/>
                    <a:p>
                      <a:r>
                        <a:rPr lang="en-US" sz="3900" dirty="0"/>
                        <a:t>George</a:t>
                      </a:r>
                    </a:p>
                  </a:txBody>
                  <a:tcPr marL="148595" marR="148595" marT="74298" marB="74298">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Application Support</a:t>
                      </a:r>
                    </a:p>
                  </a:txBody>
                  <a:tcPr marL="148595" marR="148595" marT="74298" marB="74298">
                    <a:solidFill>
                      <a:srgbClr val="00B0F0"/>
                    </a:solidFill>
                  </a:tcPr>
                </a:tc>
                <a:tc>
                  <a:txBody>
                    <a:bodyPr/>
                    <a:lstStyle/>
                    <a:p>
                      <a:r>
                        <a:rPr lang="en-US" sz="3900" dirty="0"/>
                        <a:t>15,000</a:t>
                      </a:r>
                    </a:p>
                  </a:txBody>
                  <a:tcPr marL="148595" marR="148595" marT="74298" marB="74298">
                    <a:solidFill>
                      <a:srgbClr val="00B0F0"/>
                    </a:solidFill>
                  </a:tcPr>
                </a:tc>
                <a:extLst>
                  <a:ext uri="{0D108BD9-81ED-4DB2-BD59-A6C34878D82A}">
                    <a16:rowId xmlns:a16="http://schemas.microsoft.com/office/drawing/2014/main" val="2640231826"/>
                  </a:ext>
                </a:extLst>
              </a:tr>
              <a:tr h="742978">
                <a:tc>
                  <a:txBody>
                    <a:bodyPr/>
                    <a:lstStyle/>
                    <a:p>
                      <a:r>
                        <a:rPr lang="en-US" sz="3900" dirty="0"/>
                        <a:t>Lila</a:t>
                      </a:r>
                    </a:p>
                  </a:txBody>
                  <a:tcPr marL="148595" marR="148595" marT="74298" marB="74298">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Application Support</a:t>
                      </a:r>
                    </a:p>
                  </a:txBody>
                  <a:tcPr marL="148595" marR="148595" marT="74298" marB="74298">
                    <a:solidFill>
                      <a:srgbClr val="00B0F0"/>
                    </a:solidFill>
                  </a:tcPr>
                </a:tc>
                <a:tc>
                  <a:txBody>
                    <a:bodyPr/>
                    <a:lstStyle/>
                    <a:p>
                      <a:r>
                        <a:rPr lang="en-US" sz="3900" dirty="0"/>
                        <a:t>5,000</a:t>
                      </a:r>
                    </a:p>
                  </a:txBody>
                  <a:tcPr marL="148595" marR="148595" marT="74298" marB="74298">
                    <a:solidFill>
                      <a:srgbClr val="00B0F0"/>
                    </a:solidFill>
                  </a:tcPr>
                </a:tc>
                <a:extLst>
                  <a:ext uri="{0D108BD9-81ED-4DB2-BD59-A6C34878D82A}">
                    <a16:rowId xmlns:a16="http://schemas.microsoft.com/office/drawing/2014/main" val="1267294716"/>
                  </a:ext>
                </a:extLst>
              </a:tr>
              <a:tr h="742978">
                <a:tc>
                  <a:txBody>
                    <a:bodyPr/>
                    <a:lstStyle/>
                    <a:p>
                      <a:r>
                        <a:rPr lang="en-US" sz="3900" dirty="0"/>
                        <a:t>Fred</a:t>
                      </a:r>
                    </a:p>
                  </a:txBody>
                  <a:tcPr marL="148595" marR="148595" marT="74298" marB="74298">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Software Support</a:t>
                      </a:r>
                    </a:p>
                  </a:txBody>
                  <a:tcPr marL="148595" marR="148595" marT="74298" marB="74298">
                    <a:solidFill>
                      <a:srgbClr val="FFFF00"/>
                    </a:solidFill>
                  </a:tcPr>
                </a:tc>
                <a:tc>
                  <a:txBody>
                    <a:bodyPr/>
                    <a:lstStyle/>
                    <a:p>
                      <a:r>
                        <a:rPr lang="en-US" sz="3900" dirty="0"/>
                        <a:t>15,000</a:t>
                      </a:r>
                    </a:p>
                  </a:txBody>
                  <a:tcPr marL="148595" marR="148595" marT="74298" marB="74298">
                    <a:solidFill>
                      <a:srgbClr val="FFFF00"/>
                    </a:solidFill>
                  </a:tcPr>
                </a:tc>
                <a:extLst>
                  <a:ext uri="{0D108BD9-81ED-4DB2-BD59-A6C34878D82A}">
                    <a16:rowId xmlns:a16="http://schemas.microsoft.com/office/drawing/2014/main" val="934848964"/>
                  </a:ext>
                </a:extLst>
              </a:tr>
            </a:tbl>
          </a:graphicData>
        </a:graphic>
      </p:graphicFrame>
    </p:spTree>
    <p:extLst>
      <p:ext uri="{BB962C8B-B14F-4D97-AF65-F5344CB8AC3E}">
        <p14:creationId xmlns:p14="http://schemas.microsoft.com/office/powerpoint/2010/main" val="423646309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r>
              <a:rPr lang="en-US" sz="6000" b="1" dirty="0"/>
              <a:t/>
            </a:r>
            <a:br>
              <a:rPr lang="en-US" sz="6000" b="1" dirty="0"/>
            </a:br>
            <a:r>
              <a:rPr lang="en-US" sz="11500" b="1" dirty="0"/>
              <a:t>#4210</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0408353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372118" y="1931100"/>
            <a:ext cx="11737248" cy="360365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4400" b="1" dirty="0" smtClean="0">
                <a:solidFill>
                  <a:schemeClr val="tx2"/>
                </a:solidFill>
                <a:latin typeface="Consolas" panose="020B0609020204030204" pitchFamily="49" charset="0"/>
              </a:rPr>
              <a:t> SELECT</a:t>
            </a:r>
            <a:r>
              <a:rPr lang="en-US" sz="4400" dirty="0" smtClean="0">
                <a:solidFill>
                  <a:schemeClr val="tx2"/>
                </a:solidFill>
                <a:latin typeface="Consolas" panose="020B0609020204030204" pitchFamily="49" charset="0"/>
              </a:rPr>
              <a:t> </a:t>
            </a:r>
            <a:r>
              <a:rPr lang="en-US" sz="4400" dirty="0" err="1" smtClean="0">
                <a:solidFill>
                  <a:schemeClr val="tx2"/>
                </a:solidFill>
                <a:latin typeface="Consolas" panose="020B0609020204030204" pitchFamily="49" charset="0"/>
              </a:rPr>
              <a:t>e.DepartmentName</a:t>
            </a:r>
            <a:r>
              <a:rPr lang="en-US" sz="4400" dirty="0" smtClean="0">
                <a:solidFill>
                  <a:schemeClr val="tx2"/>
                </a:solidFill>
                <a:latin typeface="Consolas" panose="020B0609020204030204" pitchFamily="49" charset="0"/>
              </a:rPr>
              <a:t>,   		    	</a:t>
            </a:r>
            <a:r>
              <a:rPr lang="en-US" sz="4400" b="1" dirty="0" smtClean="0">
                <a:solidFill>
                  <a:schemeClr val="tx2"/>
                </a:solidFill>
                <a:latin typeface="Consolas" panose="020B0609020204030204" pitchFamily="49" charset="0"/>
              </a:rPr>
              <a:t>SUM</a:t>
            </a:r>
            <a:r>
              <a:rPr lang="en-US" sz="4400" dirty="0" smtClean="0">
                <a:solidFill>
                  <a:schemeClr val="tx2"/>
                </a:solidFill>
                <a:latin typeface="Consolas" panose="020B0609020204030204" pitchFamily="49" charset="0"/>
              </a:rPr>
              <a:t>(</a:t>
            </a:r>
            <a:r>
              <a:rPr lang="en-US" sz="4400" dirty="0" err="1" smtClean="0">
                <a:solidFill>
                  <a:schemeClr val="tx2"/>
                </a:solidFill>
                <a:latin typeface="Consolas" panose="020B0609020204030204" pitchFamily="49" charset="0"/>
              </a:rPr>
              <a:t>e.Salary</a:t>
            </a:r>
            <a:r>
              <a:rPr lang="en-US" sz="4400" dirty="0">
                <a:solidFill>
                  <a:schemeClr val="tx2"/>
                </a:solidFill>
                <a:latin typeface="Consolas" panose="020B0609020204030204" pitchFamily="49" charset="0"/>
              </a:rPr>
              <a:t>) </a:t>
            </a:r>
            <a:r>
              <a:rPr lang="en-US" sz="4400" b="1" dirty="0">
                <a:solidFill>
                  <a:schemeClr val="tx2"/>
                </a:solidFill>
                <a:latin typeface="Consolas" panose="020B0609020204030204" pitchFamily="49" charset="0"/>
              </a:rPr>
              <a:t>AS</a:t>
            </a:r>
            <a:r>
              <a:rPr lang="en-US" sz="4400" dirty="0">
                <a:solidFill>
                  <a:schemeClr val="tx2"/>
                </a:solidFill>
                <a:latin typeface="Consolas" panose="020B0609020204030204" pitchFamily="49" charset="0"/>
              </a:rPr>
              <a:t> </a:t>
            </a:r>
            <a:r>
              <a:rPr lang="en-US" sz="4400" dirty="0" smtClean="0">
                <a:solidFill>
                  <a:schemeClr val="tx2"/>
                </a:solidFill>
                <a:latin typeface="Consolas" panose="020B0609020204030204" pitchFamily="49" charset="0"/>
              </a:rPr>
              <a:t>'</a:t>
            </a:r>
            <a:r>
              <a:rPr lang="en-US" sz="4400" dirty="0" err="1" smtClean="0">
                <a:solidFill>
                  <a:schemeClr val="tx2"/>
                </a:solidFill>
                <a:latin typeface="Consolas" panose="020B0609020204030204" pitchFamily="49" charset="0"/>
              </a:rPr>
              <a:t>TotalSalary</a:t>
            </a:r>
            <a:r>
              <a:rPr lang="en-US" sz="4400" dirty="0" smtClean="0">
                <a:solidFill>
                  <a:schemeClr val="tx2"/>
                </a:solidFill>
                <a:latin typeface="Consolas" panose="020B0609020204030204" pitchFamily="49" charset="0"/>
              </a:rPr>
              <a:t>'</a:t>
            </a:r>
            <a:endParaRPr lang="en-US" sz="4400" dirty="0">
              <a:solidFill>
                <a:schemeClr val="tx2"/>
              </a:solidFill>
              <a:latin typeface="Consolas" panose="020B0609020204030204" pitchFamily="49" charset="0"/>
            </a:endParaRPr>
          </a:p>
          <a:p>
            <a:r>
              <a:rPr lang="en-GB" sz="4400" b="1" dirty="0" smtClean="0">
                <a:solidFill>
                  <a:schemeClr val="tx2"/>
                </a:solidFill>
                <a:latin typeface="Consolas" panose="020B0609020204030204" pitchFamily="49" charset="0"/>
              </a:rPr>
              <a:t>   FROM</a:t>
            </a:r>
            <a:r>
              <a:rPr lang="en-GB" sz="4400" dirty="0" smtClean="0">
                <a:solidFill>
                  <a:schemeClr val="tx2"/>
                </a:solidFill>
                <a:latin typeface="Consolas" panose="020B0609020204030204" pitchFamily="49" charset="0"/>
              </a:rPr>
              <a:t> Employees </a:t>
            </a:r>
            <a:r>
              <a:rPr lang="en-GB" sz="4400" b="1" dirty="0">
                <a:solidFill>
                  <a:schemeClr val="tx2"/>
                </a:solidFill>
                <a:latin typeface="Consolas" panose="020B0609020204030204" pitchFamily="49" charset="0"/>
              </a:rPr>
              <a:t>AS</a:t>
            </a:r>
            <a:r>
              <a:rPr lang="en-GB" sz="4400" dirty="0">
                <a:solidFill>
                  <a:schemeClr val="tx2"/>
                </a:solidFill>
                <a:latin typeface="Consolas" panose="020B0609020204030204" pitchFamily="49" charset="0"/>
              </a:rPr>
              <a:t> e</a:t>
            </a:r>
          </a:p>
          <a:p>
            <a:r>
              <a:rPr lang="en-GB" sz="4400" b="1" dirty="0" smtClean="0">
                <a:solidFill>
                  <a:schemeClr val="tx2"/>
                </a:solidFill>
                <a:latin typeface="Consolas" panose="020B0609020204030204" pitchFamily="49" charset="0"/>
              </a:rPr>
              <a:t>  GROUP</a:t>
            </a:r>
            <a:r>
              <a:rPr lang="en-GB" sz="4400" dirty="0" smtClean="0">
                <a:solidFill>
                  <a:schemeClr val="tx2"/>
                </a:solidFill>
                <a:latin typeface="Consolas" panose="020B0609020204030204" pitchFamily="49" charset="0"/>
              </a:rPr>
              <a:t> </a:t>
            </a:r>
            <a:r>
              <a:rPr lang="en-GB" sz="4400" b="1" dirty="0">
                <a:solidFill>
                  <a:schemeClr val="tx2"/>
                </a:solidFill>
                <a:latin typeface="Consolas" panose="020B0609020204030204" pitchFamily="49" charset="0"/>
              </a:rPr>
              <a:t>BY</a:t>
            </a:r>
            <a:r>
              <a:rPr lang="en-GB" sz="4400" dirty="0">
                <a:solidFill>
                  <a:schemeClr val="tx2"/>
                </a:solidFill>
                <a:latin typeface="Consolas" panose="020B0609020204030204" pitchFamily="49" charset="0"/>
              </a:rPr>
              <a:t> </a:t>
            </a:r>
            <a:r>
              <a:rPr lang="en-US" sz="4400" dirty="0" err="1" smtClean="0">
                <a:solidFill>
                  <a:schemeClr val="tx2"/>
                </a:solidFill>
                <a:latin typeface="Consolas" panose="020B0609020204030204" pitchFamily="49" charset="0"/>
              </a:rPr>
              <a:t>e.DepartmentName</a:t>
            </a:r>
            <a:endParaRPr lang="en-US" sz="4400" dirty="0" smtClean="0">
              <a:solidFill>
                <a:schemeClr val="tx2"/>
              </a:solidFill>
              <a:latin typeface="Consolas" panose="020B0609020204030204" pitchFamily="49" charset="0"/>
            </a:endParaRPr>
          </a:p>
          <a:p>
            <a:r>
              <a:rPr lang="en-GB" sz="4400" b="1" dirty="0" smtClean="0">
                <a:solidFill>
                  <a:schemeClr val="tx2"/>
                </a:solidFill>
                <a:latin typeface="Consolas" panose="020B0609020204030204" pitchFamily="49" charset="0"/>
              </a:rPr>
              <a:t> HAVING</a:t>
            </a:r>
            <a:r>
              <a:rPr lang="en-GB" sz="4400" dirty="0" smtClean="0">
                <a:solidFill>
                  <a:schemeClr val="tx2"/>
                </a:solidFill>
                <a:latin typeface="Consolas" panose="020B0609020204030204" pitchFamily="49" charset="0"/>
              </a:rPr>
              <a:t> </a:t>
            </a:r>
            <a:r>
              <a:rPr lang="en-GB" sz="4400" b="1" dirty="0" smtClean="0">
                <a:solidFill>
                  <a:schemeClr val="tx2"/>
                </a:solidFill>
                <a:latin typeface="Consolas" panose="020B0609020204030204" pitchFamily="49" charset="0"/>
              </a:rPr>
              <a:t>SUM</a:t>
            </a:r>
            <a:r>
              <a:rPr lang="en-GB" sz="4400" dirty="0" smtClean="0">
                <a:solidFill>
                  <a:schemeClr val="tx2"/>
                </a:solidFill>
                <a:latin typeface="Consolas" panose="020B0609020204030204" pitchFamily="49" charset="0"/>
              </a:rPr>
              <a:t>(</a:t>
            </a:r>
            <a:r>
              <a:rPr lang="en-GB" sz="4400" dirty="0" err="1" smtClean="0">
                <a:solidFill>
                  <a:schemeClr val="tx2"/>
                </a:solidFill>
                <a:latin typeface="Consolas" panose="020B0609020204030204" pitchFamily="49" charset="0"/>
              </a:rPr>
              <a:t>e.Salary</a:t>
            </a:r>
            <a:r>
              <a:rPr lang="en-GB" sz="4400" dirty="0">
                <a:solidFill>
                  <a:schemeClr val="tx2"/>
                </a:solidFill>
                <a:latin typeface="Consolas" panose="020B0609020204030204" pitchFamily="49" charset="0"/>
              </a:rPr>
              <a:t>) </a:t>
            </a:r>
            <a:r>
              <a:rPr lang="en-GB" sz="4400" dirty="0" smtClean="0">
                <a:solidFill>
                  <a:schemeClr val="tx2"/>
                </a:solidFill>
                <a:latin typeface="Consolas" panose="020B0609020204030204" pitchFamily="49" charset="0"/>
              </a:rPr>
              <a:t>&lt; 250000</a:t>
            </a:r>
            <a:endParaRPr lang="en-GB" sz="44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30</a:t>
            </a:fld>
            <a:endParaRPr lang="en-US" dirty="0"/>
          </a:p>
        </p:txBody>
      </p:sp>
      <p:sp>
        <p:nvSpPr>
          <p:cNvPr id="465922" name="Rectangle 2"/>
          <p:cNvSpPr>
            <a:spLocks noGrp="1" noChangeArrowheads="1"/>
          </p:cNvSpPr>
          <p:nvPr>
            <p:ph type="title"/>
          </p:nvPr>
        </p:nvSpPr>
        <p:spPr/>
        <p:txBody>
          <a:bodyPr/>
          <a:lstStyle/>
          <a:p>
            <a:r>
              <a:rPr lang="en-US" dirty="0" smtClean="0"/>
              <a:t>HAVING Syntax</a:t>
            </a:r>
            <a:endParaRPr lang="bg-BG" dirty="0"/>
          </a:p>
        </p:txBody>
      </p:sp>
      <p:sp>
        <p:nvSpPr>
          <p:cNvPr id="8" name="AutoShape 7"/>
          <p:cNvSpPr>
            <a:spLocks noChangeArrowheads="1"/>
          </p:cNvSpPr>
          <p:nvPr/>
        </p:nvSpPr>
        <p:spPr bwMode="auto">
          <a:xfrm>
            <a:off x="3808412" y="599443"/>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a:t>
            </a:r>
            <a:r>
              <a:rPr lang="en-US" sz="2800" noProof="1" smtClean="0">
                <a:solidFill>
                  <a:srgbClr val="FFFFFF"/>
                </a:solidFill>
              </a:rPr>
              <a:t>Column</a:t>
            </a:r>
            <a:endParaRPr lang="en-US" sz="2800" noProof="1">
              <a:solidFill>
                <a:srgbClr val="FFFFFF"/>
              </a:solidFill>
            </a:endParaRPr>
          </a:p>
        </p:txBody>
      </p:sp>
      <p:sp>
        <p:nvSpPr>
          <p:cNvPr id="9" name="AutoShape 7"/>
          <p:cNvSpPr>
            <a:spLocks noChangeArrowheads="1"/>
          </p:cNvSpPr>
          <p:nvPr/>
        </p:nvSpPr>
        <p:spPr bwMode="auto">
          <a:xfrm>
            <a:off x="8542787" y="1239770"/>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Aggregate</a:t>
            </a:r>
            <a:r>
              <a:rPr lang="en-US" sz="2800" noProof="1" smtClean="0">
                <a:solidFill>
                  <a:srgbClr val="FFFFFF"/>
                </a:solidFill>
              </a:rPr>
              <a:t/>
            </a:r>
            <a:br>
              <a:rPr lang="en-US" sz="2800" noProof="1" smtClean="0">
                <a:solidFill>
                  <a:srgbClr val="FFFFFF"/>
                </a:solidFill>
              </a:rPr>
            </a:br>
            <a:r>
              <a:rPr lang="en-US" sz="2800" noProof="1" smtClean="0">
                <a:solidFill>
                  <a:srgbClr val="FFFFFF"/>
                </a:solidFill>
              </a:rPr>
              <a:t>Function</a:t>
            </a:r>
            <a:endParaRPr lang="en-US" sz="2800" noProof="1">
              <a:solidFill>
                <a:srgbClr val="FFFFFF"/>
              </a:solidFill>
            </a:endParaRPr>
          </a:p>
        </p:txBody>
      </p:sp>
      <p:sp>
        <p:nvSpPr>
          <p:cNvPr id="12" name="AutoShape 7"/>
          <p:cNvSpPr>
            <a:spLocks noChangeArrowheads="1"/>
          </p:cNvSpPr>
          <p:nvPr/>
        </p:nvSpPr>
        <p:spPr bwMode="auto">
          <a:xfrm>
            <a:off x="9904219" y="4430053"/>
            <a:ext cx="2229557" cy="953805"/>
          </a:xfrm>
          <a:prstGeom prst="wedgeRoundRectCallout">
            <a:avLst>
              <a:gd name="adj1" fmla="val -76872"/>
              <a:gd name="adj2" fmla="val -420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7791085" y="3464853"/>
            <a:ext cx="1829930" cy="571120"/>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Alias</a:t>
            </a:r>
            <a:endParaRPr lang="en-US" sz="2800" noProof="1">
              <a:solidFill>
                <a:srgbClr val="FFFFFF"/>
              </a:solidFill>
            </a:endParaRPr>
          </a:p>
        </p:txBody>
      </p:sp>
      <p:sp>
        <p:nvSpPr>
          <p:cNvPr id="13" name="AutoShape 7"/>
          <p:cNvSpPr>
            <a:spLocks noChangeArrowheads="1"/>
          </p:cNvSpPr>
          <p:nvPr/>
        </p:nvSpPr>
        <p:spPr bwMode="auto">
          <a:xfrm>
            <a:off x="9856012" y="3449167"/>
            <a:ext cx="2139222" cy="829992"/>
          </a:xfrm>
          <a:prstGeom prst="wedgeRoundRectCallout">
            <a:avLst>
              <a:gd name="adj1" fmla="val -30258"/>
              <a:gd name="adj2" fmla="val -653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New </a:t>
            </a:r>
            <a:br>
              <a:rPr lang="en-US" sz="2800" noProof="1" smtClean="0">
                <a:solidFill>
                  <a:srgbClr val="FFFFFF"/>
                </a:solidFill>
              </a:rPr>
            </a:br>
            <a:r>
              <a:rPr lang="en-US" sz="2800" noProof="1" smtClean="0">
                <a:solidFill>
                  <a:srgbClr val="FFFFFF"/>
                </a:solidFill>
              </a:rPr>
              <a:t>Column </a:t>
            </a:r>
            <a:r>
              <a:rPr lang="en-US" sz="2800" noProof="1" smtClean="0">
                <a:solidFill>
                  <a:srgbClr val="FFFFFF"/>
                </a:solidFill>
              </a:rPr>
              <a:t>Alias</a:t>
            </a:r>
            <a:endParaRPr lang="en-US" sz="2800" noProof="1">
              <a:solidFill>
                <a:srgbClr val="FFFFFF"/>
              </a:solidFill>
            </a:endParaRPr>
          </a:p>
        </p:txBody>
      </p:sp>
      <p:sp>
        <p:nvSpPr>
          <p:cNvPr id="14" name="AutoShape 7"/>
          <p:cNvSpPr>
            <a:spLocks noChangeArrowheads="1"/>
          </p:cNvSpPr>
          <p:nvPr/>
        </p:nvSpPr>
        <p:spPr bwMode="auto">
          <a:xfrm>
            <a:off x="6037969" y="5761825"/>
            <a:ext cx="2229557" cy="953805"/>
          </a:xfrm>
          <a:prstGeom prst="wedgeRoundRectCallout">
            <a:avLst>
              <a:gd name="adj1" fmla="val -38754"/>
              <a:gd name="adj2" fmla="val -849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Having Predicate</a:t>
            </a:r>
            <a:endParaRPr lang="en-US" sz="2800" noProof="1">
              <a:solidFill>
                <a:srgbClr val="FFFFFF"/>
              </a:solidFill>
            </a:endParaRPr>
          </a:p>
        </p:txBody>
      </p:sp>
    </p:spTree>
    <p:extLst>
      <p:ext uri="{BB962C8B-B14F-4D97-AF65-F5344CB8AC3E}">
        <p14:creationId xmlns:p14="http://schemas.microsoft.com/office/powerpoint/2010/main" val="34471228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1" grpId="0" animBg="1"/>
      <p:bldP spid="13"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31</a:t>
            </a:fld>
            <a:endParaRPr lang="en-US" dirty="0"/>
          </a:p>
        </p:txBody>
      </p:sp>
      <p:sp>
        <p:nvSpPr>
          <p:cNvPr id="465922" name="Rectangle 2"/>
          <p:cNvSpPr>
            <a:spLocks noGrp="1" noChangeArrowheads="1"/>
          </p:cNvSpPr>
          <p:nvPr>
            <p:ph type="title"/>
          </p:nvPr>
        </p:nvSpPr>
        <p:spPr/>
        <p:txBody>
          <a:bodyPr/>
          <a:lstStyle/>
          <a:p>
            <a:r>
              <a:rPr lang="en-US" dirty="0"/>
              <a:t>Having Clause</a:t>
            </a:r>
            <a:endParaRPr lang="bg-BG" dirty="0"/>
          </a:p>
        </p:txBody>
      </p:sp>
      <p:graphicFrame>
        <p:nvGraphicFramePr>
          <p:cNvPr id="4" name="Table 3"/>
          <p:cNvGraphicFramePr>
            <a:graphicFrameLocks noGrp="1"/>
          </p:cNvGraphicFramePr>
          <p:nvPr>
            <p:extLst/>
          </p:nvPr>
        </p:nvGraphicFramePr>
        <p:xfrm>
          <a:off x="379412" y="11430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370840">
                <a:tc>
                  <a:txBody>
                    <a:bodyPr/>
                    <a:lstStyle/>
                    <a:p>
                      <a:r>
                        <a:rPr lang="en-US" dirty="0"/>
                        <a:t>Employee</a:t>
                      </a:r>
                    </a:p>
                  </a:txBody>
                  <a:tcPr/>
                </a:tc>
                <a:tc>
                  <a:txBody>
                    <a:bodyPr/>
                    <a:lstStyle/>
                    <a:p>
                      <a:r>
                        <a:rPr lang="en-US" dirty="0" err="1"/>
                        <a:t>DepartmentName</a:t>
                      </a:r>
                      <a:endParaRPr lang="en-US" dirty="0"/>
                    </a:p>
                  </a:txBody>
                  <a:tcPr/>
                </a:tc>
                <a:tc>
                  <a:txBody>
                    <a:bodyPr/>
                    <a:lstStyle/>
                    <a:p>
                      <a:r>
                        <a:rPr lang="en-US" dirty="0"/>
                        <a:t>Salary</a:t>
                      </a:r>
                    </a:p>
                  </a:txBody>
                  <a:tcPr/>
                </a:tc>
                <a:extLst>
                  <a:ext uri="{0D108BD9-81ED-4DB2-BD59-A6C34878D82A}">
                    <a16:rowId xmlns:a16="http://schemas.microsoft.com/office/drawing/2014/main" val="247495740"/>
                  </a:ext>
                </a:extLst>
              </a:tr>
              <a:tr h="370840">
                <a:tc>
                  <a:txBody>
                    <a:bodyPr/>
                    <a:lstStyle/>
                    <a:p>
                      <a:r>
                        <a:rPr lang="en-US" dirty="0"/>
                        <a:t>Adam</a:t>
                      </a:r>
                    </a:p>
                  </a:txBody>
                  <a:tcPr>
                    <a:solidFill>
                      <a:srgbClr val="92D050"/>
                    </a:solidFill>
                  </a:tcPr>
                </a:tc>
                <a:tc>
                  <a:txBody>
                    <a:bodyPr/>
                    <a:lstStyle/>
                    <a:p>
                      <a:r>
                        <a:rPr lang="en-US" dirty="0"/>
                        <a:t>Database Support</a:t>
                      </a:r>
                    </a:p>
                  </a:txBody>
                  <a:tcPr>
                    <a:solidFill>
                      <a:srgbClr val="92D050"/>
                    </a:solidFill>
                  </a:tcPr>
                </a:tc>
                <a:tc>
                  <a:txBody>
                    <a:bodyPr/>
                    <a:lstStyle/>
                    <a:p>
                      <a:r>
                        <a:rPr lang="en-US" dirty="0"/>
                        <a:t>5,000</a:t>
                      </a:r>
                    </a:p>
                  </a:txBody>
                  <a:tcPr>
                    <a:solidFill>
                      <a:srgbClr val="92D050"/>
                    </a:solidFill>
                  </a:tcPr>
                </a:tc>
                <a:extLst>
                  <a:ext uri="{0D108BD9-81ED-4DB2-BD59-A6C34878D82A}">
                    <a16:rowId xmlns:a16="http://schemas.microsoft.com/office/drawing/2014/main" val="3609066432"/>
                  </a:ext>
                </a:extLst>
              </a:tr>
              <a:tr h="370840">
                <a:tc>
                  <a:txBody>
                    <a:bodyPr/>
                    <a:lstStyle/>
                    <a:p>
                      <a:r>
                        <a:rPr lang="en-US" dirty="0"/>
                        <a:t>John</a:t>
                      </a:r>
                    </a:p>
                  </a:txBody>
                  <a:tcPr>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en-US" dirty="0"/>
                        <a:t>15,000</a:t>
                      </a:r>
                    </a:p>
                  </a:txBody>
                  <a:tcPr>
                    <a:solidFill>
                      <a:srgbClr val="92D050"/>
                    </a:solidFill>
                  </a:tcPr>
                </a:tc>
                <a:extLst>
                  <a:ext uri="{0D108BD9-81ED-4DB2-BD59-A6C34878D82A}">
                    <a16:rowId xmlns:a16="http://schemas.microsoft.com/office/drawing/2014/main" val="1287682195"/>
                  </a:ext>
                </a:extLst>
              </a:tr>
              <a:tr h="370840">
                <a:tc>
                  <a:txBody>
                    <a:bodyPr/>
                    <a:lstStyle/>
                    <a:p>
                      <a:r>
                        <a:rPr lang="en-US" dirty="0"/>
                        <a:t>Jane</a:t>
                      </a:r>
                    </a:p>
                  </a:txBody>
                  <a:tcPr>
                    <a:solidFill>
                      <a:srgbClr val="00B0F0"/>
                    </a:solidFill>
                  </a:tcPr>
                </a:tc>
                <a:tc>
                  <a:txBody>
                    <a:bodyPr/>
                    <a:lstStyle/>
                    <a:p>
                      <a:r>
                        <a:rPr lang="en-US" dirty="0"/>
                        <a:t>Application Support</a:t>
                      </a:r>
                    </a:p>
                  </a:txBody>
                  <a:tcPr>
                    <a:solidFill>
                      <a:srgbClr val="00B0F0"/>
                    </a:solidFill>
                  </a:tcPr>
                </a:tc>
                <a:tc>
                  <a:txBody>
                    <a:bodyPr/>
                    <a:lstStyle/>
                    <a:p>
                      <a:r>
                        <a:rPr lang="en-US" dirty="0"/>
                        <a:t>10,000</a:t>
                      </a:r>
                    </a:p>
                  </a:txBody>
                  <a:tcPr>
                    <a:solidFill>
                      <a:srgbClr val="00B0F0"/>
                    </a:solidFill>
                  </a:tcPr>
                </a:tc>
                <a:extLst>
                  <a:ext uri="{0D108BD9-81ED-4DB2-BD59-A6C34878D82A}">
                    <a16:rowId xmlns:a16="http://schemas.microsoft.com/office/drawing/2014/main" val="1053813033"/>
                  </a:ext>
                </a:extLst>
              </a:tr>
              <a:tr h="370840">
                <a:tc>
                  <a:txBody>
                    <a:bodyPr/>
                    <a:lstStyle/>
                    <a:p>
                      <a:r>
                        <a:rPr lang="en-US" dirty="0"/>
                        <a:t>George</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15,000</a:t>
                      </a:r>
                    </a:p>
                  </a:txBody>
                  <a:tcPr>
                    <a:solidFill>
                      <a:srgbClr val="00B0F0"/>
                    </a:solidFill>
                  </a:tcPr>
                </a:tc>
                <a:extLst>
                  <a:ext uri="{0D108BD9-81ED-4DB2-BD59-A6C34878D82A}">
                    <a16:rowId xmlns:a16="http://schemas.microsoft.com/office/drawing/2014/main" val="2640231826"/>
                  </a:ext>
                </a:extLst>
              </a:tr>
              <a:tr h="370840">
                <a:tc>
                  <a:txBody>
                    <a:bodyPr/>
                    <a:lstStyle/>
                    <a:p>
                      <a:r>
                        <a:rPr lang="en-US" dirty="0"/>
                        <a:t>Lila</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5,000</a:t>
                      </a:r>
                    </a:p>
                  </a:txBody>
                  <a:tcPr>
                    <a:solidFill>
                      <a:srgbClr val="00B0F0"/>
                    </a:solidFill>
                  </a:tcPr>
                </a:tc>
                <a:extLst>
                  <a:ext uri="{0D108BD9-81ED-4DB2-BD59-A6C34878D82A}">
                    <a16:rowId xmlns:a16="http://schemas.microsoft.com/office/drawing/2014/main" val="1267294716"/>
                  </a:ext>
                </a:extLst>
              </a:tr>
              <a:tr h="370840">
                <a:tc>
                  <a:txBody>
                    <a:bodyPr/>
                    <a:lstStyle/>
                    <a:p>
                      <a:r>
                        <a:rPr lang="en-US" dirty="0"/>
                        <a:t>Fred</a:t>
                      </a:r>
                    </a:p>
                  </a:txBody>
                  <a:tcPr>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Software Support</a:t>
                      </a:r>
                    </a:p>
                  </a:txBody>
                  <a:tcPr>
                    <a:solidFill>
                      <a:srgbClr val="FFFF00"/>
                    </a:solidFill>
                  </a:tcPr>
                </a:tc>
                <a:tc>
                  <a:txBody>
                    <a:bodyPr/>
                    <a:lstStyle/>
                    <a:p>
                      <a:r>
                        <a:rPr lang="en-US" dirty="0"/>
                        <a:t>15,000</a:t>
                      </a:r>
                    </a:p>
                  </a:txBody>
                  <a:tcPr>
                    <a:solidFill>
                      <a:srgbClr val="FFFF00"/>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nvPr>
        </p:nvGraphicFramePr>
        <p:xfrm>
          <a:off x="7513623" y="18288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370840">
                <a:tc>
                  <a:txBody>
                    <a:bodyPr/>
                    <a:lstStyle/>
                    <a:p>
                      <a:r>
                        <a:rPr lang="en-US" dirty="0" err="1"/>
                        <a:t>DepartmentName</a:t>
                      </a:r>
                      <a:endParaRPr lang="en-US" dirty="0"/>
                    </a:p>
                  </a:txBody>
                  <a:tcPr/>
                </a:tc>
                <a:tc>
                  <a:txBody>
                    <a:bodyPr/>
                    <a:lstStyle/>
                    <a:p>
                      <a:r>
                        <a:rPr lang="en-US" dirty="0" err="1"/>
                        <a:t>TotalSalary</a:t>
                      </a:r>
                      <a:endParaRPr lang="en-US" dirty="0"/>
                    </a:p>
                  </a:txBody>
                  <a:tcPr/>
                </a:tc>
                <a:extLst>
                  <a:ext uri="{0D108BD9-81ED-4DB2-BD59-A6C34878D82A}">
                    <a16:rowId xmlns:a16="http://schemas.microsoft.com/office/drawing/2014/main" val="3449101239"/>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en-US" dirty="0"/>
                        <a:t>20,000</a:t>
                      </a:r>
                    </a:p>
                  </a:txBody>
                  <a:tcPr>
                    <a:solidFill>
                      <a:srgbClr val="92D050"/>
                    </a:solidFill>
                  </a:tcPr>
                </a:tc>
                <a:extLst>
                  <a:ext uri="{0D108BD9-81ED-4DB2-BD59-A6C34878D82A}">
                    <a16:rowId xmlns:a16="http://schemas.microsoft.com/office/drawing/2014/main" val="2908875595"/>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30,000</a:t>
                      </a:r>
                    </a:p>
                  </a:txBody>
                  <a:tcPr>
                    <a:solidFill>
                      <a:srgbClr val="00B0F0"/>
                    </a:solidFill>
                  </a:tcPr>
                </a:tc>
                <a:extLst>
                  <a:ext uri="{0D108BD9-81ED-4DB2-BD59-A6C34878D82A}">
                    <a16:rowId xmlns:a16="http://schemas.microsoft.com/office/drawing/2014/main" val="412535321"/>
                  </a:ext>
                </a:extLst>
              </a:tr>
              <a:tr h="370840">
                <a:tc>
                  <a:txBody>
                    <a:bodyPr/>
                    <a:lstStyle/>
                    <a:p>
                      <a:r>
                        <a:rPr lang="en-US" dirty="0"/>
                        <a:t>Software Support</a:t>
                      </a:r>
                    </a:p>
                  </a:txBody>
                  <a:tcPr>
                    <a:solidFill>
                      <a:srgbClr val="FFFF00"/>
                    </a:solidFill>
                  </a:tcPr>
                </a:tc>
                <a:tc>
                  <a:txBody>
                    <a:bodyPr/>
                    <a:lstStyle/>
                    <a:p>
                      <a:r>
                        <a:rPr lang="en-US" dirty="0"/>
                        <a:t>15,000</a:t>
                      </a:r>
                    </a:p>
                  </a:txBody>
                  <a:tcPr>
                    <a:solidFill>
                      <a:srgbClr val="FFFF00"/>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2150392"/>
            <a:ext cx="717577" cy="24298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Right Arrow 7"/>
          <p:cNvSpPr/>
          <p:nvPr/>
        </p:nvSpPr>
        <p:spPr>
          <a:xfrm rot="20185644">
            <a:off x="6590876" y="2971328"/>
            <a:ext cx="717577" cy="242987"/>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Right Arrow 8"/>
          <p:cNvSpPr/>
          <p:nvPr/>
        </p:nvSpPr>
        <p:spPr>
          <a:xfrm rot="19000881">
            <a:off x="6635728" y="3807897"/>
            <a:ext cx="717577" cy="24298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Rectangle 1"/>
          <p:cNvSpPr/>
          <p:nvPr/>
        </p:nvSpPr>
        <p:spPr>
          <a:xfrm>
            <a:off x="3427411" y="5263128"/>
            <a:ext cx="5181600" cy="838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HAVING </a:t>
            </a:r>
            <a:r>
              <a:rPr lang="en-US" sz="2800" dirty="0" err="1"/>
              <a:t>TotalSalary</a:t>
            </a:r>
            <a:r>
              <a:rPr lang="en-US" sz="2800" dirty="0"/>
              <a:t> &lt; 25,000</a:t>
            </a:r>
          </a:p>
        </p:txBody>
      </p:sp>
      <p:sp>
        <p:nvSpPr>
          <p:cNvPr id="10" name="Rectangle 9"/>
          <p:cNvSpPr/>
          <p:nvPr/>
        </p:nvSpPr>
        <p:spPr>
          <a:xfrm>
            <a:off x="7509314" y="2743200"/>
            <a:ext cx="4271509"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5544253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372118" y="1931100"/>
            <a:ext cx="11737248" cy="428076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4400" b="1" dirty="0" smtClean="0">
                <a:solidFill>
                  <a:schemeClr val="tx2"/>
                </a:solidFill>
                <a:latin typeface="Consolas" panose="020B0609020204030204" pitchFamily="49" charset="0"/>
              </a:rPr>
              <a:t> SELECT</a:t>
            </a:r>
            <a:r>
              <a:rPr lang="en-US" sz="4400" dirty="0" smtClean="0">
                <a:solidFill>
                  <a:schemeClr val="tx2"/>
                </a:solidFill>
                <a:latin typeface="Consolas" panose="020B0609020204030204" pitchFamily="49" charset="0"/>
              </a:rPr>
              <a:t> </a:t>
            </a:r>
            <a:r>
              <a:rPr lang="en-US" sz="4400" dirty="0" err="1" smtClean="0">
                <a:solidFill>
                  <a:schemeClr val="tx2"/>
                </a:solidFill>
                <a:latin typeface="Consolas" panose="020B0609020204030204" pitchFamily="49" charset="0"/>
              </a:rPr>
              <a:t>e.DepartmentName</a:t>
            </a:r>
            <a:r>
              <a:rPr lang="en-US" sz="4400" dirty="0" smtClean="0">
                <a:solidFill>
                  <a:schemeClr val="tx2"/>
                </a:solidFill>
                <a:latin typeface="Consolas" panose="020B0609020204030204" pitchFamily="49" charset="0"/>
              </a:rPr>
              <a:t>,   		    	</a:t>
            </a:r>
            <a:r>
              <a:rPr lang="en-US" sz="4400" b="1" dirty="0" smtClean="0">
                <a:solidFill>
                  <a:schemeClr val="tx2"/>
                </a:solidFill>
                <a:latin typeface="Consolas" panose="020B0609020204030204" pitchFamily="49" charset="0"/>
              </a:rPr>
              <a:t>SUM</a:t>
            </a:r>
            <a:r>
              <a:rPr lang="en-US" sz="4400" dirty="0" smtClean="0">
                <a:solidFill>
                  <a:schemeClr val="tx2"/>
                </a:solidFill>
                <a:latin typeface="Consolas" panose="020B0609020204030204" pitchFamily="49" charset="0"/>
              </a:rPr>
              <a:t>(</a:t>
            </a:r>
            <a:r>
              <a:rPr lang="en-US" sz="4400" dirty="0" err="1" smtClean="0">
                <a:solidFill>
                  <a:schemeClr val="tx2"/>
                </a:solidFill>
                <a:latin typeface="Consolas" panose="020B0609020204030204" pitchFamily="49" charset="0"/>
              </a:rPr>
              <a:t>e.Salary</a:t>
            </a:r>
            <a:r>
              <a:rPr lang="en-US" sz="4400" dirty="0">
                <a:solidFill>
                  <a:schemeClr val="tx2"/>
                </a:solidFill>
                <a:latin typeface="Consolas" panose="020B0609020204030204" pitchFamily="49" charset="0"/>
              </a:rPr>
              <a:t>) </a:t>
            </a:r>
            <a:r>
              <a:rPr lang="en-US" sz="4400" b="1" dirty="0">
                <a:solidFill>
                  <a:schemeClr val="tx2"/>
                </a:solidFill>
                <a:latin typeface="Consolas" panose="020B0609020204030204" pitchFamily="49" charset="0"/>
              </a:rPr>
              <a:t>AS</a:t>
            </a:r>
            <a:r>
              <a:rPr lang="en-US" sz="4400" dirty="0">
                <a:solidFill>
                  <a:schemeClr val="tx2"/>
                </a:solidFill>
                <a:latin typeface="Consolas" panose="020B0609020204030204" pitchFamily="49" charset="0"/>
              </a:rPr>
              <a:t> </a:t>
            </a:r>
            <a:r>
              <a:rPr lang="en-US" sz="4400" dirty="0" smtClean="0">
                <a:solidFill>
                  <a:schemeClr val="tx2"/>
                </a:solidFill>
                <a:latin typeface="Consolas" panose="020B0609020204030204" pitchFamily="49" charset="0"/>
              </a:rPr>
              <a:t>'</a:t>
            </a:r>
            <a:r>
              <a:rPr lang="en-US" sz="4400" dirty="0" err="1" smtClean="0">
                <a:solidFill>
                  <a:schemeClr val="tx2"/>
                </a:solidFill>
                <a:latin typeface="Consolas" panose="020B0609020204030204" pitchFamily="49" charset="0"/>
              </a:rPr>
              <a:t>TotalSalary</a:t>
            </a:r>
            <a:r>
              <a:rPr lang="en-US" sz="4400" dirty="0" smtClean="0">
                <a:solidFill>
                  <a:schemeClr val="tx2"/>
                </a:solidFill>
                <a:latin typeface="Consolas" panose="020B0609020204030204" pitchFamily="49" charset="0"/>
              </a:rPr>
              <a:t>'</a:t>
            </a:r>
            <a:endParaRPr lang="en-US" sz="4400" dirty="0">
              <a:solidFill>
                <a:schemeClr val="tx2"/>
              </a:solidFill>
              <a:latin typeface="Consolas" panose="020B0609020204030204" pitchFamily="49" charset="0"/>
            </a:endParaRPr>
          </a:p>
          <a:p>
            <a:r>
              <a:rPr lang="en-GB" sz="4400" b="1" dirty="0" smtClean="0">
                <a:solidFill>
                  <a:schemeClr val="tx2"/>
                </a:solidFill>
                <a:latin typeface="Consolas" panose="020B0609020204030204" pitchFamily="49" charset="0"/>
              </a:rPr>
              <a:t>   FROM</a:t>
            </a:r>
            <a:r>
              <a:rPr lang="en-GB" sz="4400" dirty="0" smtClean="0">
                <a:solidFill>
                  <a:schemeClr val="tx2"/>
                </a:solidFill>
                <a:latin typeface="Consolas" panose="020B0609020204030204" pitchFamily="49" charset="0"/>
              </a:rPr>
              <a:t> Employees </a:t>
            </a:r>
            <a:r>
              <a:rPr lang="en-GB" sz="4400" b="1" dirty="0">
                <a:solidFill>
                  <a:schemeClr val="tx2"/>
                </a:solidFill>
                <a:latin typeface="Consolas" panose="020B0609020204030204" pitchFamily="49" charset="0"/>
              </a:rPr>
              <a:t>AS</a:t>
            </a:r>
            <a:r>
              <a:rPr lang="en-GB" sz="4400" dirty="0">
                <a:solidFill>
                  <a:schemeClr val="tx2"/>
                </a:solidFill>
                <a:latin typeface="Consolas" panose="020B0609020204030204" pitchFamily="49" charset="0"/>
              </a:rPr>
              <a:t> </a:t>
            </a:r>
            <a:r>
              <a:rPr lang="en-GB" sz="4400" dirty="0" smtClean="0">
                <a:solidFill>
                  <a:schemeClr val="tx2"/>
                </a:solidFill>
                <a:latin typeface="Consolas" panose="020B0609020204030204" pitchFamily="49" charset="0"/>
              </a:rPr>
              <a:t>e</a:t>
            </a:r>
          </a:p>
          <a:p>
            <a:r>
              <a:rPr lang="en-GB" sz="4400" dirty="0">
                <a:solidFill>
                  <a:schemeClr val="tx2"/>
                </a:solidFill>
                <a:latin typeface="Consolas" panose="020B0609020204030204" pitchFamily="49" charset="0"/>
              </a:rPr>
              <a:t> </a:t>
            </a:r>
            <a:r>
              <a:rPr lang="en-GB" sz="4400" dirty="0" smtClean="0">
                <a:solidFill>
                  <a:schemeClr val="tx2"/>
                </a:solidFill>
                <a:latin typeface="Consolas" panose="020B0609020204030204" pitchFamily="49" charset="0"/>
              </a:rPr>
              <a:t> </a:t>
            </a:r>
            <a:r>
              <a:rPr lang="en-GB" sz="4400" b="1" dirty="0" smtClean="0">
                <a:solidFill>
                  <a:schemeClr val="tx2"/>
                </a:solidFill>
                <a:latin typeface="Consolas" panose="020B0609020204030204" pitchFamily="49" charset="0"/>
              </a:rPr>
              <a:t>WHERE</a:t>
            </a:r>
            <a:r>
              <a:rPr lang="en-GB" sz="4400" dirty="0" smtClean="0">
                <a:solidFill>
                  <a:schemeClr val="tx2"/>
                </a:solidFill>
                <a:latin typeface="Consolas" panose="020B0609020204030204" pitchFamily="49" charset="0"/>
              </a:rPr>
              <a:t> </a:t>
            </a:r>
            <a:r>
              <a:rPr lang="en-GB" sz="4400" dirty="0" err="1" smtClean="0">
                <a:solidFill>
                  <a:schemeClr val="tx2"/>
                </a:solidFill>
                <a:latin typeface="Consolas" panose="020B0609020204030204" pitchFamily="49" charset="0"/>
              </a:rPr>
              <a:t>e.HireDate</a:t>
            </a:r>
            <a:r>
              <a:rPr lang="en-GB" sz="4400" dirty="0" smtClean="0">
                <a:solidFill>
                  <a:schemeClr val="tx2"/>
                </a:solidFill>
                <a:latin typeface="Consolas" panose="020B0609020204030204" pitchFamily="49" charset="0"/>
              </a:rPr>
              <a:t> </a:t>
            </a:r>
            <a:r>
              <a:rPr lang="en-GB" sz="4400" dirty="0">
                <a:solidFill>
                  <a:schemeClr val="tx2"/>
                </a:solidFill>
                <a:latin typeface="Consolas" panose="020B0609020204030204" pitchFamily="49" charset="0"/>
              </a:rPr>
              <a:t>&gt; '2013-01-01'</a:t>
            </a:r>
          </a:p>
          <a:p>
            <a:r>
              <a:rPr lang="en-GB" sz="4400" b="1" dirty="0" smtClean="0">
                <a:solidFill>
                  <a:schemeClr val="tx2"/>
                </a:solidFill>
                <a:latin typeface="Consolas" panose="020B0609020204030204" pitchFamily="49" charset="0"/>
              </a:rPr>
              <a:t>  GROUP</a:t>
            </a:r>
            <a:r>
              <a:rPr lang="en-GB" sz="4400" dirty="0" smtClean="0">
                <a:solidFill>
                  <a:schemeClr val="tx2"/>
                </a:solidFill>
                <a:latin typeface="Consolas" panose="020B0609020204030204" pitchFamily="49" charset="0"/>
              </a:rPr>
              <a:t> </a:t>
            </a:r>
            <a:r>
              <a:rPr lang="en-GB" sz="4400" b="1" dirty="0">
                <a:solidFill>
                  <a:schemeClr val="tx2"/>
                </a:solidFill>
                <a:latin typeface="Consolas" panose="020B0609020204030204" pitchFamily="49" charset="0"/>
              </a:rPr>
              <a:t>BY</a:t>
            </a:r>
            <a:r>
              <a:rPr lang="en-GB" sz="4400" dirty="0">
                <a:solidFill>
                  <a:schemeClr val="tx2"/>
                </a:solidFill>
                <a:latin typeface="Consolas" panose="020B0609020204030204" pitchFamily="49" charset="0"/>
              </a:rPr>
              <a:t> </a:t>
            </a:r>
            <a:r>
              <a:rPr lang="en-US" sz="4400" dirty="0" err="1">
                <a:solidFill>
                  <a:schemeClr val="tx2"/>
                </a:solidFill>
                <a:latin typeface="Consolas" panose="020B0609020204030204" pitchFamily="49" charset="0"/>
              </a:rPr>
              <a:t>e.DepartmentName</a:t>
            </a:r>
            <a:endParaRPr lang="en-GB" sz="4400" dirty="0">
              <a:solidFill>
                <a:schemeClr val="tx2"/>
              </a:solidFill>
              <a:latin typeface="Consolas" panose="020B0609020204030204" pitchFamily="49" charset="0"/>
            </a:endParaRPr>
          </a:p>
          <a:p>
            <a:r>
              <a:rPr lang="en-GB" sz="4400" b="1" dirty="0" smtClean="0">
                <a:solidFill>
                  <a:schemeClr val="tx2"/>
                </a:solidFill>
                <a:latin typeface="Consolas" panose="020B0609020204030204" pitchFamily="49" charset="0"/>
              </a:rPr>
              <a:t> HAVING</a:t>
            </a:r>
            <a:r>
              <a:rPr lang="en-GB" sz="4400" dirty="0" smtClean="0">
                <a:solidFill>
                  <a:schemeClr val="tx2"/>
                </a:solidFill>
                <a:latin typeface="Consolas" panose="020B0609020204030204" pitchFamily="49" charset="0"/>
              </a:rPr>
              <a:t> </a:t>
            </a:r>
            <a:r>
              <a:rPr lang="en-GB" sz="4400" b="1" dirty="0" smtClean="0">
                <a:solidFill>
                  <a:schemeClr val="tx2"/>
                </a:solidFill>
                <a:latin typeface="Consolas" panose="020B0609020204030204" pitchFamily="49" charset="0"/>
              </a:rPr>
              <a:t>SUM</a:t>
            </a:r>
            <a:r>
              <a:rPr lang="en-GB" sz="4400" dirty="0" smtClean="0">
                <a:solidFill>
                  <a:schemeClr val="tx2"/>
                </a:solidFill>
                <a:latin typeface="Consolas" panose="020B0609020204030204" pitchFamily="49" charset="0"/>
              </a:rPr>
              <a:t>(</a:t>
            </a:r>
            <a:r>
              <a:rPr lang="en-GB" sz="4400" dirty="0" err="1" smtClean="0">
                <a:solidFill>
                  <a:schemeClr val="tx2"/>
                </a:solidFill>
                <a:latin typeface="Consolas" panose="020B0609020204030204" pitchFamily="49" charset="0"/>
              </a:rPr>
              <a:t>e.Salary</a:t>
            </a:r>
            <a:r>
              <a:rPr lang="en-GB" sz="4400" dirty="0">
                <a:solidFill>
                  <a:schemeClr val="tx2"/>
                </a:solidFill>
                <a:latin typeface="Consolas" panose="020B0609020204030204" pitchFamily="49" charset="0"/>
              </a:rPr>
              <a:t>) </a:t>
            </a:r>
            <a:r>
              <a:rPr lang="en-GB" sz="4400" dirty="0" smtClean="0">
                <a:solidFill>
                  <a:schemeClr val="tx2"/>
                </a:solidFill>
                <a:latin typeface="Consolas" panose="020B0609020204030204" pitchFamily="49" charset="0"/>
              </a:rPr>
              <a:t>&lt; 250000</a:t>
            </a:r>
            <a:endParaRPr lang="en-GB" sz="44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32</a:t>
            </a:fld>
            <a:endParaRPr lang="en-US" dirty="0"/>
          </a:p>
        </p:txBody>
      </p:sp>
      <p:sp>
        <p:nvSpPr>
          <p:cNvPr id="465922" name="Rectangle 2"/>
          <p:cNvSpPr>
            <a:spLocks noGrp="1" noChangeArrowheads="1"/>
          </p:cNvSpPr>
          <p:nvPr>
            <p:ph type="title"/>
          </p:nvPr>
        </p:nvSpPr>
        <p:spPr/>
        <p:txBody>
          <a:bodyPr/>
          <a:lstStyle/>
          <a:p>
            <a:r>
              <a:rPr lang="en-US" dirty="0" smtClean="0"/>
              <a:t>HAVING Syntax</a:t>
            </a:r>
            <a:endParaRPr lang="bg-BG" dirty="0"/>
          </a:p>
        </p:txBody>
      </p:sp>
      <p:sp>
        <p:nvSpPr>
          <p:cNvPr id="8" name="AutoShape 7"/>
          <p:cNvSpPr>
            <a:spLocks noChangeArrowheads="1"/>
          </p:cNvSpPr>
          <p:nvPr/>
        </p:nvSpPr>
        <p:spPr bwMode="auto">
          <a:xfrm>
            <a:off x="3808412" y="599443"/>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a:t>
            </a:r>
            <a:r>
              <a:rPr lang="en-US" sz="2800" noProof="1" smtClean="0">
                <a:solidFill>
                  <a:srgbClr val="FFFFFF"/>
                </a:solidFill>
              </a:rPr>
              <a:t>Column</a:t>
            </a:r>
            <a:endParaRPr lang="en-US" sz="2800" noProof="1">
              <a:solidFill>
                <a:srgbClr val="FFFFFF"/>
              </a:solidFill>
            </a:endParaRPr>
          </a:p>
        </p:txBody>
      </p:sp>
      <p:sp>
        <p:nvSpPr>
          <p:cNvPr id="9" name="AutoShape 7"/>
          <p:cNvSpPr>
            <a:spLocks noChangeArrowheads="1"/>
          </p:cNvSpPr>
          <p:nvPr/>
        </p:nvSpPr>
        <p:spPr bwMode="auto">
          <a:xfrm>
            <a:off x="8542787" y="1239770"/>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Aggregate</a:t>
            </a:r>
            <a:r>
              <a:rPr lang="en-US" sz="2800" noProof="1" smtClean="0">
                <a:solidFill>
                  <a:srgbClr val="FFFFFF"/>
                </a:solidFill>
              </a:rPr>
              <a:t/>
            </a:r>
            <a:br>
              <a:rPr lang="en-US" sz="2800" noProof="1" smtClean="0">
                <a:solidFill>
                  <a:srgbClr val="FFFFFF"/>
                </a:solidFill>
              </a:rPr>
            </a:br>
            <a:r>
              <a:rPr lang="en-US" sz="2800" noProof="1" smtClean="0">
                <a:solidFill>
                  <a:srgbClr val="FFFFFF"/>
                </a:solidFill>
              </a:rPr>
              <a:t>Function</a:t>
            </a:r>
            <a:endParaRPr lang="en-US" sz="2800" noProof="1">
              <a:solidFill>
                <a:srgbClr val="FFFFFF"/>
              </a:solidFill>
            </a:endParaRPr>
          </a:p>
        </p:txBody>
      </p:sp>
      <p:sp>
        <p:nvSpPr>
          <p:cNvPr id="12" name="AutoShape 7"/>
          <p:cNvSpPr>
            <a:spLocks noChangeArrowheads="1"/>
          </p:cNvSpPr>
          <p:nvPr/>
        </p:nvSpPr>
        <p:spPr bwMode="auto">
          <a:xfrm>
            <a:off x="9879809" y="5074889"/>
            <a:ext cx="2229557" cy="777842"/>
          </a:xfrm>
          <a:prstGeom prst="wedgeRoundRectCallout">
            <a:avLst>
              <a:gd name="adj1" fmla="val -78320"/>
              <a:gd name="adj2" fmla="val -323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7627822" y="3468978"/>
            <a:ext cx="1829930" cy="571120"/>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Alias</a:t>
            </a:r>
            <a:endParaRPr lang="en-US" sz="2800" noProof="1">
              <a:solidFill>
                <a:srgbClr val="FFFFFF"/>
              </a:solidFill>
            </a:endParaRPr>
          </a:p>
        </p:txBody>
      </p:sp>
      <p:sp>
        <p:nvSpPr>
          <p:cNvPr id="13" name="AutoShape 7"/>
          <p:cNvSpPr>
            <a:spLocks noChangeArrowheads="1"/>
          </p:cNvSpPr>
          <p:nvPr/>
        </p:nvSpPr>
        <p:spPr bwMode="auto">
          <a:xfrm>
            <a:off x="9849194" y="3503112"/>
            <a:ext cx="2139222" cy="533400"/>
          </a:xfrm>
          <a:prstGeom prst="wedgeRoundRectCallout">
            <a:avLst>
              <a:gd name="adj1" fmla="val -28749"/>
              <a:gd name="adj2" fmla="val -7982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Column </a:t>
            </a:r>
            <a:r>
              <a:rPr lang="en-US" sz="2800" noProof="1" smtClean="0">
                <a:solidFill>
                  <a:srgbClr val="FFFFFF"/>
                </a:solidFill>
              </a:rPr>
              <a:t>Alias</a:t>
            </a:r>
            <a:endParaRPr lang="en-US" sz="2800" noProof="1">
              <a:solidFill>
                <a:srgbClr val="FFFFFF"/>
              </a:solidFill>
            </a:endParaRPr>
          </a:p>
        </p:txBody>
      </p:sp>
      <p:sp>
        <p:nvSpPr>
          <p:cNvPr id="14" name="AutoShape 7"/>
          <p:cNvSpPr>
            <a:spLocks noChangeArrowheads="1"/>
          </p:cNvSpPr>
          <p:nvPr/>
        </p:nvSpPr>
        <p:spPr bwMode="auto">
          <a:xfrm>
            <a:off x="6434221" y="6271444"/>
            <a:ext cx="3485443" cy="450035"/>
          </a:xfrm>
          <a:prstGeom prst="wedgeRoundRectCallout">
            <a:avLst>
              <a:gd name="adj1" fmla="val -38754"/>
              <a:gd name="adj2" fmla="val -849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Having Predicate</a:t>
            </a:r>
            <a:endParaRPr lang="en-US" sz="2800" noProof="1">
              <a:solidFill>
                <a:srgbClr val="FFFFFF"/>
              </a:solidFill>
            </a:endParaRPr>
          </a:p>
        </p:txBody>
      </p:sp>
      <p:sp>
        <p:nvSpPr>
          <p:cNvPr id="15" name="AutoShape 7"/>
          <p:cNvSpPr>
            <a:spLocks noChangeArrowheads="1"/>
          </p:cNvSpPr>
          <p:nvPr/>
        </p:nvSpPr>
        <p:spPr bwMode="auto">
          <a:xfrm>
            <a:off x="74612" y="3380301"/>
            <a:ext cx="1293812" cy="656211"/>
          </a:xfrm>
          <a:prstGeom prst="wedgeRoundRectCallout">
            <a:avLst>
              <a:gd name="adj1" fmla="val 34534"/>
              <a:gd name="adj2" fmla="val 705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noProof="1" smtClean="0">
                <a:solidFill>
                  <a:srgbClr val="FFFFFF"/>
                </a:solidFill>
              </a:rPr>
              <a:t>Where Predicate</a:t>
            </a:r>
            <a:endParaRPr lang="en-US" sz="2000" noProof="1">
              <a:solidFill>
                <a:srgbClr val="FFFFFF"/>
              </a:solidFill>
            </a:endParaRPr>
          </a:p>
        </p:txBody>
      </p:sp>
    </p:spTree>
    <p:extLst>
      <p:ext uri="{BB962C8B-B14F-4D97-AF65-F5344CB8AC3E}">
        <p14:creationId xmlns:p14="http://schemas.microsoft.com/office/powerpoint/2010/main" val="40219596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1" grpId="0" animBg="1"/>
      <p:bldP spid="13" grpId="0" animBg="1"/>
      <p:bldP spid="14"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33</a:t>
            </a:fld>
            <a:endParaRPr lang="en-US" dirty="0"/>
          </a:p>
        </p:txBody>
      </p:sp>
      <p:sp>
        <p:nvSpPr>
          <p:cNvPr id="4" name="Title 3"/>
          <p:cNvSpPr>
            <a:spLocks noGrp="1"/>
          </p:cNvSpPr>
          <p:nvPr>
            <p:ph type="title"/>
          </p:nvPr>
        </p:nvSpPr>
        <p:spPr/>
        <p:txBody>
          <a:bodyPr/>
          <a:lstStyle/>
          <a:p>
            <a:r>
              <a:rPr lang="en-US" dirty="0"/>
              <a:t>Logical vs Physical Execution</a:t>
            </a:r>
          </a:p>
        </p:txBody>
      </p:sp>
      <p:graphicFrame>
        <p:nvGraphicFramePr>
          <p:cNvPr id="9" name="Table 8"/>
          <p:cNvGraphicFramePr>
            <a:graphicFrameLocks noGrp="1"/>
          </p:cNvGraphicFramePr>
          <p:nvPr>
            <p:extLst>
              <p:ext uri="{D42A27DB-BD31-4B8C-83A1-F6EECF244321}">
                <p14:modId xmlns:p14="http://schemas.microsoft.com/office/powerpoint/2010/main" val="4242270378"/>
              </p:ext>
            </p:extLst>
          </p:nvPr>
        </p:nvGraphicFramePr>
        <p:xfrm>
          <a:off x="1446212" y="1037643"/>
          <a:ext cx="8835024" cy="5532758"/>
        </p:xfrm>
        <a:graphic>
          <a:graphicData uri="http://schemas.openxmlformats.org/drawingml/2006/table">
            <a:tbl>
              <a:tblPr firstRow="1" bandRow="1">
                <a:tableStyleId>{7DF18680-E054-41AD-8BC1-D1AEF772440D}</a:tableStyleId>
              </a:tblPr>
              <a:tblGrid>
                <a:gridCol w="2945008">
                  <a:extLst>
                    <a:ext uri="{9D8B030D-6E8A-4147-A177-3AD203B41FA5}">
                      <a16:colId xmlns:a16="http://schemas.microsoft.com/office/drawing/2014/main" val="3434339684"/>
                    </a:ext>
                  </a:extLst>
                </a:gridCol>
                <a:gridCol w="2945008">
                  <a:extLst>
                    <a:ext uri="{9D8B030D-6E8A-4147-A177-3AD203B41FA5}">
                      <a16:colId xmlns:a16="http://schemas.microsoft.com/office/drawing/2014/main" val="2411339168"/>
                    </a:ext>
                  </a:extLst>
                </a:gridCol>
                <a:gridCol w="2945008">
                  <a:extLst>
                    <a:ext uri="{9D8B030D-6E8A-4147-A177-3AD203B41FA5}">
                      <a16:colId xmlns:a16="http://schemas.microsoft.com/office/drawing/2014/main" val="1232621847"/>
                    </a:ext>
                  </a:extLst>
                </a:gridCol>
              </a:tblGrid>
              <a:tr h="502978">
                <a:tc>
                  <a:txBody>
                    <a:bodyPr/>
                    <a:lstStyle/>
                    <a:p>
                      <a:r>
                        <a:rPr lang="en-US" sz="2600" dirty="0"/>
                        <a:t>Execution Order</a:t>
                      </a:r>
                    </a:p>
                  </a:txBody>
                  <a:tcPr marL="99421" marR="99421" marT="49709" marB="49709"/>
                </a:tc>
                <a:tc>
                  <a:txBody>
                    <a:bodyPr/>
                    <a:lstStyle/>
                    <a:p>
                      <a:r>
                        <a:rPr lang="en-US" sz="2600" dirty="0"/>
                        <a:t>Logical</a:t>
                      </a:r>
                      <a:r>
                        <a:rPr lang="en-US" sz="2600" baseline="0" dirty="0"/>
                        <a:t> Execution</a:t>
                      </a:r>
                      <a:endParaRPr lang="en-US" sz="2600" dirty="0"/>
                    </a:p>
                  </a:txBody>
                  <a:tcPr marL="99421" marR="99421" marT="49709" marB="49709"/>
                </a:tc>
                <a:tc>
                  <a:txBody>
                    <a:bodyPr/>
                    <a:lstStyle/>
                    <a:p>
                      <a:r>
                        <a:rPr lang="en-US" sz="2600" dirty="0"/>
                        <a:t>Physical Execution</a:t>
                      </a:r>
                    </a:p>
                  </a:txBody>
                  <a:tcPr marL="99421" marR="99421" marT="49709" marB="49709"/>
                </a:tc>
                <a:extLst>
                  <a:ext uri="{0D108BD9-81ED-4DB2-BD59-A6C34878D82A}">
                    <a16:rowId xmlns:a16="http://schemas.microsoft.com/office/drawing/2014/main" val="3854412626"/>
                  </a:ext>
                </a:extLst>
              </a:tr>
              <a:tr h="502978">
                <a:tc>
                  <a:txBody>
                    <a:bodyPr/>
                    <a:lstStyle/>
                    <a:p>
                      <a:r>
                        <a:rPr lang="en-US" sz="2600" dirty="0"/>
                        <a:t>1</a:t>
                      </a:r>
                    </a:p>
                  </a:txBody>
                  <a:tcPr marL="99421" marR="99421" marT="49709" marB="49709"/>
                </a:tc>
                <a:tc>
                  <a:txBody>
                    <a:bodyPr/>
                    <a:lstStyle/>
                    <a:p>
                      <a:r>
                        <a:rPr lang="en-US" sz="2600" dirty="0"/>
                        <a:t>SELECT</a:t>
                      </a:r>
                    </a:p>
                  </a:txBody>
                  <a:tcPr marL="99421" marR="99421" marT="49709" marB="49709"/>
                </a:tc>
                <a:tc>
                  <a:txBody>
                    <a:bodyPr/>
                    <a:lstStyle/>
                    <a:p>
                      <a:r>
                        <a:rPr lang="en-US" sz="2600" dirty="0"/>
                        <a:t>FROM</a:t>
                      </a:r>
                    </a:p>
                  </a:txBody>
                  <a:tcPr marL="99421" marR="99421" marT="49709" marB="49709"/>
                </a:tc>
                <a:extLst>
                  <a:ext uri="{0D108BD9-81ED-4DB2-BD59-A6C34878D82A}">
                    <a16:rowId xmlns:a16="http://schemas.microsoft.com/office/drawing/2014/main" val="2348470260"/>
                  </a:ext>
                </a:extLst>
              </a:tr>
              <a:tr h="502978">
                <a:tc>
                  <a:txBody>
                    <a:bodyPr/>
                    <a:lstStyle/>
                    <a:p>
                      <a:r>
                        <a:rPr lang="en-US" sz="2600" dirty="0"/>
                        <a:t>2</a:t>
                      </a:r>
                    </a:p>
                  </a:txBody>
                  <a:tcPr marL="99421" marR="99421" marT="49709" marB="49709"/>
                </a:tc>
                <a:tc>
                  <a:txBody>
                    <a:bodyPr/>
                    <a:lstStyle/>
                    <a:p>
                      <a:r>
                        <a:rPr lang="en-US" sz="2600" dirty="0"/>
                        <a:t>DISTINCT</a:t>
                      </a:r>
                    </a:p>
                  </a:txBody>
                  <a:tcPr marL="99421" marR="99421" marT="49709" marB="49709"/>
                </a:tc>
                <a:tc>
                  <a:txBody>
                    <a:bodyPr/>
                    <a:lstStyle/>
                    <a:p>
                      <a:r>
                        <a:rPr lang="en-US" sz="2600" dirty="0"/>
                        <a:t>ON</a:t>
                      </a:r>
                    </a:p>
                  </a:txBody>
                  <a:tcPr marL="99421" marR="99421" marT="49709" marB="49709"/>
                </a:tc>
                <a:extLst>
                  <a:ext uri="{0D108BD9-81ED-4DB2-BD59-A6C34878D82A}">
                    <a16:rowId xmlns:a16="http://schemas.microsoft.com/office/drawing/2014/main" val="2889742606"/>
                  </a:ext>
                </a:extLst>
              </a:tr>
              <a:tr h="502978">
                <a:tc>
                  <a:txBody>
                    <a:bodyPr/>
                    <a:lstStyle/>
                    <a:p>
                      <a:r>
                        <a:rPr lang="en-US" sz="2600" dirty="0"/>
                        <a:t>3</a:t>
                      </a:r>
                    </a:p>
                  </a:txBody>
                  <a:tcPr marL="99421" marR="99421" marT="49709" marB="49709"/>
                </a:tc>
                <a:tc>
                  <a:txBody>
                    <a:bodyPr/>
                    <a:lstStyle/>
                    <a:p>
                      <a:r>
                        <a:rPr lang="en-US" sz="2600" dirty="0"/>
                        <a:t>TOP</a:t>
                      </a:r>
                    </a:p>
                  </a:txBody>
                  <a:tcPr marL="99421" marR="99421" marT="49709" marB="49709"/>
                </a:tc>
                <a:tc>
                  <a:txBody>
                    <a:bodyPr/>
                    <a:lstStyle/>
                    <a:p>
                      <a:r>
                        <a:rPr lang="en-US" sz="2600" dirty="0"/>
                        <a:t>OUTER</a:t>
                      </a:r>
                    </a:p>
                  </a:txBody>
                  <a:tcPr marL="99421" marR="99421" marT="49709" marB="49709"/>
                </a:tc>
                <a:extLst>
                  <a:ext uri="{0D108BD9-81ED-4DB2-BD59-A6C34878D82A}">
                    <a16:rowId xmlns:a16="http://schemas.microsoft.com/office/drawing/2014/main" val="1269310737"/>
                  </a:ext>
                </a:extLst>
              </a:tr>
              <a:tr h="502978">
                <a:tc>
                  <a:txBody>
                    <a:bodyPr/>
                    <a:lstStyle/>
                    <a:p>
                      <a:r>
                        <a:rPr lang="en-US" sz="2600" dirty="0"/>
                        <a:t>4</a:t>
                      </a:r>
                    </a:p>
                  </a:txBody>
                  <a:tcPr marL="99421" marR="99421" marT="49709" marB="49709"/>
                </a:tc>
                <a:tc>
                  <a:txBody>
                    <a:bodyPr/>
                    <a:lstStyle/>
                    <a:p>
                      <a:r>
                        <a:rPr lang="en-US" sz="2600" dirty="0"/>
                        <a:t>FROM</a:t>
                      </a:r>
                    </a:p>
                  </a:txBody>
                  <a:tcPr marL="99421" marR="99421" marT="49709" marB="49709"/>
                </a:tc>
                <a:tc>
                  <a:txBody>
                    <a:bodyPr/>
                    <a:lstStyle/>
                    <a:p>
                      <a:r>
                        <a:rPr lang="en-US" sz="2600" dirty="0"/>
                        <a:t>WHERE</a:t>
                      </a:r>
                    </a:p>
                  </a:txBody>
                  <a:tcPr marL="99421" marR="99421" marT="49709" marB="49709"/>
                </a:tc>
                <a:extLst>
                  <a:ext uri="{0D108BD9-81ED-4DB2-BD59-A6C34878D82A}">
                    <a16:rowId xmlns:a16="http://schemas.microsoft.com/office/drawing/2014/main" val="939920258"/>
                  </a:ext>
                </a:extLst>
              </a:tr>
              <a:tr h="502978">
                <a:tc>
                  <a:txBody>
                    <a:bodyPr/>
                    <a:lstStyle/>
                    <a:p>
                      <a:r>
                        <a:rPr lang="en-US" sz="2600" dirty="0"/>
                        <a:t>5</a:t>
                      </a:r>
                    </a:p>
                  </a:txBody>
                  <a:tcPr marL="99421" marR="99421" marT="49709" marB="49709"/>
                </a:tc>
                <a:tc>
                  <a:txBody>
                    <a:bodyPr/>
                    <a:lstStyle/>
                    <a:p>
                      <a:r>
                        <a:rPr lang="en-US" sz="2600" dirty="0"/>
                        <a:t>ON</a:t>
                      </a:r>
                    </a:p>
                  </a:txBody>
                  <a:tcPr marL="99421" marR="99421" marT="49709" marB="49709"/>
                </a:tc>
                <a:tc>
                  <a:txBody>
                    <a:bodyPr/>
                    <a:lstStyle/>
                    <a:p>
                      <a:r>
                        <a:rPr lang="en-US" sz="2600" dirty="0"/>
                        <a:t>GROUP BY</a:t>
                      </a:r>
                    </a:p>
                  </a:txBody>
                  <a:tcPr marL="99421" marR="99421" marT="49709" marB="49709"/>
                </a:tc>
                <a:extLst>
                  <a:ext uri="{0D108BD9-81ED-4DB2-BD59-A6C34878D82A}">
                    <a16:rowId xmlns:a16="http://schemas.microsoft.com/office/drawing/2014/main" val="2898239669"/>
                  </a:ext>
                </a:extLst>
              </a:tr>
              <a:tr h="502978">
                <a:tc>
                  <a:txBody>
                    <a:bodyPr/>
                    <a:lstStyle/>
                    <a:p>
                      <a:r>
                        <a:rPr lang="en-US" sz="2600" dirty="0"/>
                        <a:t>6</a:t>
                      </a:r>
                    </a:p>
                  </a:txBody>
                  <a:tcPr marL="99421" marR="99421" marT="49709" marB="49709"/>
                </a:tc>
                <a:tc>
                  <a:txBody>
                    <a:bodyPr/>
                    <a:lstStyle/>
                    <a:p>
                      <a:r>
                        <a:rPr lang="en-US" sz="2600" dirty="0"/>
                        <a:t>OUTER</a:t>
                      </a:r>
                    </a:p>
                  </a:txBody>
                  <a:tcPr marL="99421" marR="99421" marT="49709" marB="49709"/>
                </a:tc>
                <a:tc>
                  <a:txBody>
                    <a:bodyPr/>
                    <a:lstStyle/>
                    <a:p>
                      <a:r>
                        <a:rPr lang="en-US" sz="2600" dirty="0"/>
                        <a:t>HAVING</a:t>
                      </a:r>
                    </a:p>
                  </a:txBody>
                  <a:tcPr marL="99421" marR="99421" marT="49709" marB="49709"/>
                </a:tc>
                <a:extLst>
                  <a:ext uri="{0D108BD9-81ED-4DB2-BD59-A6C34878D82A}">
                    <a16:rowId xmlns:a16="http://schemas.microsoft.com/office/drawing/2014/main" val="1948084126"/>
                  </a:ext>
                </a:extLst>
              </a:tr>
              <a:tr h="502978">
                <a:tc>
                  <a:txBody>
                    <a:bodyPr/>
                    <a:lstStyle/>
                    <a:p>
                      <a:r>
                        <a:rPr lang="en-US" sz="2600" dirty="0"/>
                        <a:t>7</a:t>
                      </a:r>
                    </a:p>
                  </a:txBody>
                  <a:tcPr marL="99421" marR="99421" marT="49709" marB="49709"/>
                </a:tc>
                <a:tc>
                  <a:txBody>
                    <a:bodyPr/>
                    <a:lstStyle/>
                    <a:p>
                      <a:r>
                        <a:rPr lang="en-US" sz="2600" dirty="0"/>
                        <a:t>WHERE</a:t>
                      </a:r>
                    </a:p>
                  </a:txBody>
                  <a:tcPr marL="99421" marR="99421" marT="49709" marB="49709"/>
                </a:tc>
                <a:tc>
                  <a:txBody>
                    <a:bodyPr/>
                    <a:lstStyle/>
                    <a:p>
                      <a:r>
                        <a:rPr lang="en-US" sz="2600" dirty="0"/>
                        <a:t>SELECT</a:t>
                      </a:r>
                    </a:p>
                  </a:txBody>
                  <a:tcPr marL="99421" marR="99421" marT="49709" marB="49709"/>
                </a:tc>
                <a:extLst>
                  <a:ext uri="{0D108BD9-81ED-4DB2-BD59-A6C34878D82A}">
                    <a16:rowId xmlns:a16="http://schemas.microsoft.com/office/drawing/2014/main" val="3827102557"/>
                  </a:ext>
                </a:extLst>
              </a:tr>
              <a:tr h="502978">
                <a:tc>
                  <a:txBody>
                    <a:bodyPr/>
                    <a:lstStyle/>
                    <a:p>
                      <a:r>
                        <a:rPr lang="en-US" sz="2600" dirty="0"/>
                        <a:t>8</a:t>
                      </a:r>
                    </a:p>
                  </a:txBody>
                  <a:tcPr marL="99421" marR="99421" marT="49709" marB="49709"/>
                </a:tc>
                <a:tc>
                  <a:txBody>
                    <a:bodyPr/>
                    <a:lstStyle/>
                    <a:p>
                      <a:r>
                        <a:rPr lang="en-US" sz="2600" dirty="0"/>
                        <a:t>GROUP</a:t>
                      </a:r>
                    </a:p>
                  </a:txBody>
                  <a:tcPr marL="99421" marR="99421" marT="49709" marB="49709"/>
                </a:tc>
                <a:tc>
                  <a:txBody>
                    <a:bodyPr/>
                    <a:lstStyle/>
                    <a:p>
                      <a:r>
                        <a:rPr lang="en-US" sz="2600" dirty="0"/>
                        <a:t>DISTINCT</a:t>
                      </a:r>
                    </a:p>
                  </a:txBody>
                  <a:tcPr marL="99421" marR="99421" marT="49709" marB="49709"/>
                </a:tc>
                <a:extLst>
                  <a:ext uri="{0D108BD9-81ED-4DB2-BD59-A6C34878D82A}">
                    <a16:rowId xmlns:a16="http://schemas.microsoft.com/office/drawing/2014/main" val="768727039"/>
                  </a:ext>
                </a:extLst>
              </a:tr>
              <a:tr h="502978">
                <a:tc>
                  <a:txBody>
                    <a:bodyPr/>
                    <a:lstStyle/>
                    <a:p>
                      <a:r>
                        <a:rPr lang="en-US" sz="2600" dirty="0"/>
                        <a:t>9</a:t>
                      </a:r>
                    </a:p>
                  </a:txBody>
                  <a:tcPr marL="99421" marR="99421" marT="49709" marB="49709"/>
                </a:tc>
                <a:tc>
                  <a:txBody>
                    <a:bodyPr/>
                    <a:lstStyle/>
                    <a:p>
                      <a:r>
                        <a:rPr lang="en-US" sz="2600" dirty="0"/>
                        <a:t>HAVING</a:t>
                      </a:r>
                    </a:p>
                  </a:txBody>
                  <a:tcPr marL="99421" marR="99421" marT="49709" marB="49709"/>
                </a:tc>
                <a:tc>
                  <a:txBody>
                    <a:bodyPr/>
                    <a:lstStyle/>
                    <a:p>
                      <a:r>
                        <a:rPr lang="en-US" sz="2600" dirty="0"/>
                        <a:t>ORDER BY</a:t>
                      </a:r>
                    </a:p>
                  </a:txBody>
                  <a:tcPr marL="99421" marR="99421" marT="49709" marB="49709"/>
                </a:tc>
                <a:extLst>
                  <a:ext uri="{0D108BD9-81ED-4DB2-BD59-A6C34878D82A}">
                    <a16:rowId xmlns:a16="http://schemas.microsoft.com/office/drawing/2014/main" val="4100935668"/>
                  </a:ext>
                </a:extLst>
              </a:tr>
              <a:tr h="502978">
                <a:tc>
                  <a:txBody>
                    <a:bodyPr/>
                    <a:lstStyle/>
                    <a:p>
                      <a:r>
                        <a:rPr lang="en-US" sz="2600" dirty="0"/>
                        <a:t>10</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dirty="0"/>
                        <a:t>ORDER BY</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dirty="0"/>
                        <a:t>TOP/LIMIT</a:t>
                      </a:r>
                    </a:p>
                  </a:txBody>
                  <a:tcPr marL="99421" marR="99421" marT="49709" marB="49709"/>
                </a:tc>
                <a:extLst>
                  <a:ext uri="{0D108BD9-81ED-4DB2-BD59-A6C34878D82A}">
                    <a16:rowId xmlns:a16="http://schemas.microsoft.com/office/drawing/2014/main" val="3060012951"/>
                  </a:ext>
                </a:extLst>
              </a:tr>
            </a:tbl>
          </a:graphicData>
        </a:graphic>
      </p:graphicFrame>
    </p:spTree>
    <p:extLst>
      <p:ext uri="{BB962C8B-B14F-4D97-AF65-F5344CB8AC3E}">
        <p14:creationId xmlns:p14="http://schemas.microsoft.com/office/powerpoint/2010/main" val="23613464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34</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444500" indent="-444500">
              <a:lnSpc>
                <a:spcPct val="100000"/>
              </a:lnSpc>
              <a:buFontTx/>
              <a:buAutoNum type="arabicPeriod"/>
            </a:pPr>
            <a:r>
              <a:rPr lang="en-US" sz="3200" dirty="0"/>
              <a:t>Grouping</a:t>
            </a:r>
          </a:p>
          <a:p>
            <a:pPr marL="444500" indent="-444500">
              <a:lnSpc>
                <a:spcPct val="100000"/>
              </a:lnSpc>
              <a:buFontTx/>
              <a:buAutoNum type="arabicPeriod"/>
            </a:pPr>
            <a:r>
              <a:rPr lang="en-US" sz="3200" dirty="0"/>
              <a:t>Aggregate Functions</a:t>
            </a:r>
          </a:p>
          <a:p>
            <a:pPr marL="444500" indent="-444500">
              <a:lnSpc>
                <a:spcPct val="100000"/>
              </a:lnSpc>
              <a:buFontTx/>
              <a:buAutoNum type="arabicPeriod"/>
            </a:pPr>
            <a:r>
              <a:rPr lang="en-US" sz="3200" dirty="0"/>
              <a:t>Having Clause</a:t>
            </a:r>
          </a:p>
        </p:txBody>
      </p:sp>
      <p:sp>
        <p:nvSpPr>
          <p:cNvPr id="4" name="Title 3"/>
          <p:cNvSpPr>
            <a:spLocks noGrp="1"/>
          </p:cNvSpPr>
          <p:nvPr>
            <p:ph type="title"/>
          </p:nvPr>
        </p:nvSpPr>
        <p:spPr/>
        <p:txBody>
          <a:bodyPr>
            <a:normAutofit/>
          </a:bodyPr>
          <a:lstStyle/>
          <a:p>
            <a:r>
              <a:rPr lang="en-US" dirty="0"/>
              <a:t>Summary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6" y="3505200"/>
            <a:ext cx="3908432" cy="2899531"/>
          </a:xfrm>
          <a:prstGeom prst="rect">
            <a:avLst/>
          </a:prstGeom>
        </p:spPr>
      </p:pic>
    </p:spTree>
    <p:extLst>
      <p:ext uri="{BB962C8B-B14F-4D97-AF65-F5344CB8AC3E}">
        <p14:creationId xmlns:p14="http://schemas.microsoft.com/office/powerpoint/2010/main" val="16691850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GB"/>
              <a:t>Data Aggregation</a:t>
            </a:r>
            <a:endParaRPr lang="en-US" dirty="0"/>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a:t>
            </a:r>
            <a:endParaRPr lang="en-US" dirty="0"/>
          </a:p>
        </p:txBody>
      </p:sp>
      <p:pic>
        <p:nvPicPr>
          <p:cNvPr id="14" name="Picture 13">
            <a:hlinkClick r:id="rId4"/>
          </p:cNvPr>
          <p:cNvPicPr>
            <a:picLocks noChangeAspect="1"/>
          </p:cNvPicPr>
          <p:nvPr/>
        </p:nvPicPr>
        <p:blipFill>
          <a:blip r:embed="rId5"/>
          <a:stretch>
            <a:fillRect/>
          </a:stretch>
        </p:blipFill>
        <p:spPr>
          <a:xfrm>
            <a:off x="9980612" y="2709376"/>
            <a:ext cx="1726158" cy="932887"/>
          </a:xfrm>
          <a:prstGeom prst="roundRect">
            <a:avLst>
              <a:gd name="adj" fmla="val 2953"/>
            </a:avLst>
          </a:prstGeom>
        </p:spPr>
      </p:pic>
      <p:pic>
        <p:nvPicPr>
          <p:cNvPr id="15" name="Picture 14">
            <a:hlinkClick r:id="rId6"/>
          </p:cNvPr>
          <p:cNvPicPr>
            <a:picLocks noChangeAspect="1"/>
          </p:cNvPicPr>
          <p:nvPr/>
        </p:nvPicPr>
        <p:blipFill>
          <a:blip r:embed="rId7"/>
          <a:stretch>
            <a:fillRect/>
          </a:stretch>
        </p:blipFill>
        <p:spPr>
          <a:xfrm>
            <a:off x="3115840" y="1255208"/>
            <a:ext cx="1752140" cy="804013"/>
          </a:xfrm>
          <a:prstGeom prst="roundRect">
            <a:avLst>
              <a:gd name="adj" fmla="val 3159"/>
            </a:avLst>
          </a:prstGeom>
        </p:spPr>
      </p:pic>
      <p:pic>
        <p:nvPicPr>
          <p:cNvPr id="17" name="Picture 16">
            <a:hlinkClick r:id="rId8"/>
          </p:cNvPr>
          <p:cNvPicPr>
            <a:picLocks noChangeAspect="1"/>
          </p:cNvPicPr>
          <p:nvPr/>
        </p:nvPicPr>
        <p:blipFill>
          <a:blip r:embed="rId9"/>
          <a:stretch>
            <a:fillRect/>
          </a:stretch>
        </p:blipFill>
        <p:spPr>
          <a:xfrm>
            <a:off x="5468146" y="1255208"/>
            <a:ext cx="2040956" cy="804013"/>
          </a:xfrm>
          <a:prstGeom prst="roundRect">
            <a:avLst>
              <a:gd name="adj" fmla="val 3159"/>
            </a:avLst>
          </a:prstGeom>
        </p:spPr>
      </p:pic>
      <p:pic>
        <p:nvPicPr>
          <p:cNvPr id="19" name="Picture 18">
            <a:hlinkClick r:id="rId10"/>
          </p:cNvPr>
          <p:cNvPicPr>
            <a:picLocks noChangeAspect="1"/>
          </p:cNvPicPr>
          <p:nvPr/>
        </p:nvPicPr>
        <p:blipFill>
          <a:blip r:embed="rId11"/>
          <a:stretch>
            <a:fillRect/>
          </a:stretch>
        </p:blipFill>
        <p:spPr>
          <a:xfrm>
            <a:off x="512764" y="1255208"/>
            <a:ext cx="2093874" cy="804013"/>
          </a:xfrm>
          <a:prstGeom prst="roundRect">
            <a:avLst>
              <a:gd name="adj" fmla="val 3159"/>
            </a:avLst>
          </a:prstGeom>
        </p:spPr>
      </p:pic>
      <p:pic>
        <p:nvPicPr>
          <p:cNvPr id="20" name="Picture 19">
            <a:hlinkClick r:id="rId12"/>
          </p:cNvPr>
          <p:cNvPicPr>
            <a:picLocks noChangeAspect="1"/>
          </p:cNvPicPr>
          <p:nvPr/>
        </p:nvPicPr>
        <p:blipFill>
          <a:blip r:embed="rId13"/>
          <a:stretch>
            <a:fillRect/>
          </a:stretch>
        </p:blipFill>
        <p:spPr>
          <a:xfrm>
            <a:off x="512764" y="5373443"/>
            <a:ext cx="3352800" cy="849557"/>
          </a:xfrm>
          <a:prstGeom prst="roundRect">
            <a:avLst>
              <a:gd name="adj" fmla="val 3159"/>
            </a:avLst>
          </a:prstGeom>
        </p:spPr>
      </p:pic>
      <p:pic>
        <p:nvPicPr>
          <p:cNvPr id="22" name="Picture 21">
            <a:hlinkClick r:id="rId14"/>
          </p:cNvPr>
          <p:cNvPicPr>
            <a:picLocks noChangeAspect="1"/>
          </p:cNvPicPr>
          <p:nvPr/>
        </p:nvPicPr>
        <p:blipFill>
          <a:blip r:embed="rId15"/>
          <a:stretch>
            <a:fillRect/>
          </a:stretch>
        </p:blipFill>
        <p:spPr>
          <a:xfrm>
            <a:off x="4358563" y="5373443"/>
            <a:ext cx="2753589" cy="849556"/>
          </a:xfrm>
          <a:prstGeom prst="roundRect">
            <a:avLst>
              <a:gd name="adj" fmla="val 2953"/>
            </a:avLst>
          </a:prstGeom>
        </p:spPr>
      </p:pic>
      <p:pic>
        <p:nvPicPr>
          <p:cNvPr id="23" name="Picture 22">
            <a:hlinkClick r:id="rId16"/>
          </p:cNvPr>
          <p:cNvPicPr>
            <a:picLocks noChangeAspect="1"/>
          </p:cNvPicPr>
          <p:nvPr/>
        </p:nvPicPr>
        <p:blipFill>
          <a:blip r:embed="rId17"/>
          <a:stretch>
            <a:fillRect/>
          </a:stretch>
        </p:blipFill>
        <p:spPr>
          <a:xfrm>
            <a:off x="7633728" y="5373443"/>
            <a:ext cx="4073042" cy="849556"/>
          </a:xfrm>
          <a:prstGeom prst="roundRect">
            <a:avLst>
              <a:gd name="adj" fmla="val 3159"/>
            </a:avLst>
          </a:prstGeom>
        </p:spPr>
      </p:pic>
      <p:pic>
        <p:nvPicPr>
          <p:cNvPr id="24" name="Picture 23">
            <a:hlinkClick r:id="rId18"/>
          </p:cNvPr>
          <p:cNvPicPr>
            <a:picLocks noChangeAspect="1"/>
          </p:cNvPicPr>
          <p:nvPr/>
        </p:nvPicPr>
        <p:blipFill>
          <a:blip r:embed="rId19"/>
          <a:stretch>
            <a:fillRect/>
          </a:stretch>
        </p:blipFill>
        <p:spPr>
          <a:xfrm>
            <a:off x="8075612" y="1276030"/>
            <a:ext cx="3631158" cy="783191"/>
          </a:xfrm>
          <a:prstGeom prst="roundRect">
            <a:avLst>
              <a:gd name="adj" fmla="val 3159"/>
            </a:avLst>
          </a:prstGeom>
        </p:spPr>
      </p:pic>
      <p:pic>
        <p:nvPicPr>
          <p:cNvPr id="25" name="Picture 24">
            <a:hlinkClick r:id="rId20"/>
          </p:cNvPr>
          <p:cNvPicPr>
            <a:picLocks noChangeAspect="1"/>
          </p:cNvPicPr>
          <p:nvPr/>
        </p:nvPicPr>
        <p:blipFill>
          <a:blip r:embed="rId21"/>
          <a:stretch>
            <a:fillRect/>
          </a:stretch>
        </p:blipFill>
        <p:spPr>
          <a:xfrm>
            <a:off x="5713413" y="4251041"/>
            <a:ext cx="5993358" cy="550371"/>
          </a:xfrm>
          <a:prstGeom prst="roundRect">
            <a:avLst>
              <a:gd name="adj" fmla="val 3159"/>
            </a:avLst>
          </a:prstGeom>
        </p:spPr>
      </p:pic>
      <p:pic>
        <p:nvPicPr>
          <p:cNvPr id="4" name="Picture 3">
            <a:hlinkClick r:id="rId22"/>
          </p:cNvPr>
          <p:cNvPicPr>
            <a:picLocks noChangeAspect="1"/>
          </p:cNvPicPr>
          <p:nvPr/>
        </p:nvPicPr>
        <p:blipFill>
          <a:blip r:embed="rId23"/>
          <a:stretch>
            <a:fillRect/>
          </a:stretch>
        </p:blipFill>
        <p:spPr>
          <a:xfrm>
            <a:off x="512764" y="2380769"/>
            <a:ext cx="1922519" cy="854925"/>
          </a:xfrm>
          <a:prstGeom prst="roundRect">
            <a:avLst>
              <a:gd name="adj" fmla="val 3159"/>
            </a:avLst>
          </a:prstGeom>
        </p:spPr>
      </p:pic>
    </p:spTree>
    <p:extLst>
      <p:ext uri="{BB962C8B-B14F-4D97-AF65-F5344CB8AC3E}">
        <p14:creationId xmlns:p14="http://schemas.microsoft.com/office/powerpoint/2010/main" val="13627978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36</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val="40077658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a:t>Software University @ 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 – </a:t>
            </a:r>
            <a:r>
              <a:rPr lang="en-US" dirty="0">
                <a:hlinkClick r:id="rId7"/>
              </a:rPr>
              <a:t>forum.softuni.bg</a:t>
            </a:r>
            <a:endParaRPr lang="en-US" noProof="1"/>
          </a:p>
        </p:txBody>
      </p:sp>
      <p:pic>
        <p:nvPicPr>
          <p:cNvPr id="9" name="Picture 8" title="Software University">
            <a:hlinkClick r:id="rId4" tooltip="Software University"/>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9659438" y="1594686"/>
            <a:ext cx="1834974" cy="1570200"/>
          </a:xfrm>
          <a:prstGeom prst="rect">
            <a:avLst/>
          </a:prstGeom>
          <a:ln w="12700">
            <a:solidFill>
              <a:srgbClr val="55438F">
                <a:alpha val="70000"/>
              </a:srgbClr>
            </a:solidFill>
          </a:ln>
        </p:spPr>
      </p:pic>
      <p:pic>
        <p:nvPicPr>
          <p:cNvPr id="10" name="Picture 9" title="Software University Foundation">
            <a:hlinkClick r:id="rId3" tooltip="Software University Foundation"/>
          </p:cNvPr>
          <p:cNvPicPr>
            <a:picLocks noChangeAspect="1"/>
          </p:cNvPicPr>
          <p:nvPr/>
        </p:nvPicPr>
        <p:blipFill rotWithShape="1">
          <a:blip r:embed="rId9" cstate="print">
            <a:extLst>
              <a:ext uri="{28A0092B-C50C-407E-A947-70E740481C1C}">
                <a14:useLocalDpi xmlns:a14="http://schemas.microsoft.com/office/drawing/2010/main" val="0"/>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title="Software University @ Facebook">
            <a:hlinkClick r:id="rId10" tooltip="Software University @ Facebook"/>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title="Software University Videos @ YouTube">
            <a:hlinkClick r:id="rId6" tooltip="Software University YouTube Video Channel"/>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title="Software University - Forum">
            <a:hlinkClick r:id="rId7" tooltip="Software University Discussion Forum"/>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109334" y="5540172"/>
            <a:ext cx="970156" cy="965726"/>
          </a:xfrm>
          <a:prstGeom prst="rect">
            <a:avLst/>
          </a:prstGeom>
        </p:spPr>
      </p:pic>
    </p:spTree>
    <p:extLst>
      <p:ext uri="{BB962C8B-B14F-4D97-AF65-F5344CB8AC3E}">
        <p14:creationId xmlns:p14="http://schemas.microsoft.com/office/powerpoint/2010/main" val="2685583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4" y="0"/>
            <a:ext cx="12188825" cy="6856214"/>
          </a:xfrm>
          <a:prstGeom prst="rect">
            <a:avLst/>
          </a:prstGeom>
        </p:spPr>
      </p:pic>
      <p:sp>
        <p:nvSpPr>
          <p:cNvPr id="3" name="Slide Number Placeholder 2"/>
          <p:cNvSpPr>
            <a:spLocks noGrp="1"/>
          </p:cNvSpPr>
          <p:nvPr>
            <p:ph type="sldNum" sz="quarter" idx="4"/>
          </p:nvPr>
        </p:nvSpPr>
        <p:spPr/>
        <p:txBody>
          <a:bodyPr/>
          <a:lstStyle/>
          <a:p>
            <a:fld id="{C014DD1E-5D91-48A3-AD6D-45FBA980D106}" type="slidenum">
              <a:rPr lang="en-US" smtClean="0"/>
              <a:pPr/>
              <a:t>4</a:t>
            </a:fld>
            <a:endParaRPr lang="en-US" dirty="0"/>
          </a:p>
        </p:txBody>
      </p:sp>
      <p:pic>
        <p:nvPicPr>
          <p:cNvPr id="9" name="Picture 2" descr="D:\_WORK PROJECTS\Nakov\Presentation Slides Design\STORE\Software University Foundation Logo BG and ENG black WHITOUT background CMYK.png"/>
          <p:cNvPicPr>
            <a:picLocks noChangeAspect="1" noChangeArrowheads="1"/>
          </p:cNvPicPr>
          <p:nvPr/>
        </p:nvPicPr>
        <p:blipFill>
          <a:blip r:embed="rId4" cstate="print"/>
          <a:srcRect/>
          <a:stretch>
            <a:fillRect/>
          </a:stretch>
        </p:blipFill>
        <p:spPr bwMode="auto">
          <a:xfrm>
            <a:off x="9828212" y="228600"/>
            <a:ext cx="2175525" cy="762000"/>
          </a:xfrm>
          <a:prstGeom prst="rect">
            <a:avLst/>
          </a:prstGeom>
          <a:noFill/>
        </p:spPr>
      </p:pic>
      <p:sp>
        <p:nvSpPr>
          <p:cNvPr id="4" name="Rectangle 3"/>
          <p:cNvSpPr/>
          <p:nvPr/>
        </p:nvSpPr>
        <p:spPr>
          <a:xfrm>
            <a:off x="-15876" y="0"/>
            <a:ext cx="12210257" cy="6858000"/>
          </a:xfrm>
          <a:prstGeom prst="rect">
            <a:avLst/>
          </a:prstGeom>
          <a:solidFill>
            <a:srgbClr val="321300">
              <a:alpha val="19000"/>
            </a:srgbClr>
          </a:solidFill>
          <a:ln>
            <a:noFill/>
          </a:ln>
          <a:effectLst>
            <a:outerShdw blurRad="368300" dist="50800" dir="5400000" sx="1000" sy="1000" algn="ctr" rotWithShape="0">
              <a:srgbClr val="30130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1" name="Rectangle 10"/>
          <p:cNvSpPr/>
          <p:nvPr/>
        </p:nvSpPr>
        <p:spPr>
          <a:xfrm>
            <a:off x="-7144" y="2552700"/>
            <a:ext cx="12203113" cy="1752600"/>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ln>
                  <a:solidFill>
                    <a:schemeClr val="bg1"/>
                  </a:solidFill>
                </a:ln>
                <a:effectLst>
                  <a:outerShdw blurRad="50800" dist="38100" algn="tr" rotWithShape="0">
                    <a:prstClr val="black">
                      <a:alpha val="40000"/>
                    </a:prstClr>
                  </a:outerShdw>
                </a:effectLst>
              </a:rPr>
              <a:t>GROUPING</a:t>
            </a:r>
            <a:endParaRPr lang="en-GB" sz="8000" b="1" dirty="0">
              <a:ln>
                <a:solidFill>
                  <a:schemeClr val="bg1"/>
                </a:solidFill>
              </a:ln>
            </a:endParaRPr>
          </a:p>
        </p:txBody>
      </p:sp>
    </p:spTree>
    <p:extLst>
      <p:ext uri="{BB962C8B-B14F-4D97-AF65-F5344CB8AC3E}">
        <p14:creationId xmlns:p14="http://schemas.microsoft.com/office/powerpoint/2010/main" val="298838854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465922" name="Rectangle 2"/>
          <p:cNvSpPr>
            <a:spLocks noGrp="1" noChangeArrowheads="1"/>
          </p:cNvSpPr>
          <p:nvPr>
            <p:ph type="title"/>
          </p:nvPr>
        </p:nvSpPr>
        <p:spPr/>
        <p:txBody>
          <a:bodyPr/>
          <a:lstStyle/>
          <a:p>
            <a:r>
              <a:rPr lang="en-US" dirty="0"/>
              <a:t>Grouping Basics</a:t>
            </a:r>
            <a:endParaRPr lang="bg-BG" dirty="0"/>
          </a:p>
        </p:txBody>
      </p:sp>
      <p:graphicFrame>
        <p:nvGraphicFramePr>
          <p:cNvPr id="3" name="Table 2"/>
          <p:cNvGraphicFramePr>
            <a:graphicFrameLocks noGrp="1"/>
          </p:cNvGraphicFramePr>
          <p:nvPr>
            <p:extLst>
              <p:ext uri="{D42A27DB-BD31-4B8C-83A1-F6EECF244321}">
                <p14:modId xmlns:p14="http://schemas.microsoft.com/office/powerpoint/2010/main" val="1044028151"/>
              </p:ext>
            </p:extLst>
          </p:nvPr>
        </p:nvGraphicFramePr>
        <p:xfrm>
          <a:off x="1065212" y="1325598"/>
          <a:ext cx="9894141" cy="5199404"/>
        </p:xfrm>
        <a:graphic>
          <a:graphicData uri="http://schemas.openxmlformats.org/drawingml/2006/table">
            <a:tbl>
              <a:tblPr firstRow="1" bandRow="1">
                <a:tableStyleId>{7DF18680-E054-41AD-8BC1-D1AEF772440D}</a:tableStyleId>
              </a:tblPr>
              <a:tblGrid>
                <a:gridCol w="2473536">
                  <a:extLst>
                    <a:ext uri="{9D8B030D-6E8A-4147-A177-3AD203B41FA5}">
                      <a16:colId xmlns:a16="http://schemas.microsoft.com/office/drawing/2014/main" val="3180040124"/>
                    </a:ext>
                  </a:extLst>
                </a:gridCol>
                <a:gridCol w="5146090">
                  <a:extLst>
                    <a:ext uri="{9D8B030D-6E8A-4147-A177-3AD203B41FA5}">
                      <a16:colId xmlns:a16="http://schemas.microsoft.com/office/drawing/2014/main" val="3141524875"/>
                    </a:ext>
                  </a:extLst>
                </a:gridCol>
                <a:gridCol w="2274515">
                  <a:extLst>
                    <a:ext uri="{9D8B030D-6E8A-4147-A177-3AD203B41FA5}">
                      <a16:colId xmlns:a16="http://schemas.microsoft.com/office/drawing/2014/main" val="1915661299"/>
                    </a:ext>
                  </a:extLst>
                </a:gridCol>
              </a:tblGrid>
              <a:tr h="742061">
                <a:tc>
                  <a:txBody>
                    <a:bodyPr/>
                    <a:lstStyle/>
                    <a:p>
                      <a:r>
                        <a:rPr lang="en-US" sz="3900" dirty="0"/>
                        <a:t>Employee</a:t>
                      </a:r>
                    </a:p>
                  </a:txBody>
                  <a:tcPr marL="148412" marR="148412" marT="74206" marB="74206"/>
                </a:tc>
                <a:tc>
                  <a:txBody>
                    <a:bodyPr/>
                    <a:lstStyle/>
                    <a:p>
                      <a:r>
                        <a:rPr lang="en-US" sz="3900" dirty="0" err="1"/>
                        <a:t>DepartmentName</a:t>
                      </a:r>
                      <a:endParaRPr lang="en-US" sz="3900" dirty="0"/>
                    </a:p>
                  </a:txBody>
                  <a:tcPr marL="148412" marR="148412" marT="74206" marB="74206"/>
                </a:tc>
                <a:tc>
                  <a:txBody>
                    <a:bodyPr/>
                    <a:lstStyle/>
                    <a:p>
                      <a:r>
                        <a:rPr lang="en-US" sz="3900" dirty="0"/>
                        <a:t>Salary</a:t>
                      </a:r>
                    </a:p>
                  </a:txBody>
                  <a:tcPr marL="148412" marR="148412" marT="74206" marB="74206"/>
                </a:tc>
                <a:extLst>
                  <a:ext uri="{0D108BD9-81ED-4DB2-BD59-A6C34878D82A}">
                    <a16:rowId xmlns:a16="http://schemas.microsoft.com/office/drawing/2014/main" val="247495740"/>
                  </a:ext>
                </a:extLst>
              </a:tr>
              <a:tr h="742061">
                <a:tc>
                  <a:txBody>
                    <a:bodyPr/>
                    <a:lstStyle/>
                    <a:p>
                      <a:r>
                        <a:rPr lang="en-US" sz="3900" dirty="0"/>
                        <a:t>Adam</a:t>
                      </a:r>
                    </a:p>
                  </a:txBody>
                  <a:tcPr marL="148412" marR="148412" marT="74206" marB="74206">
                    <a:solidFill>
                      <a:srgbClr val="92D050"/>
                    </a:solidFill>
                  </a:tcPr>
                </a:tc>
                <a:tc>
                  <a:txBody>
                    <a:bodyPr/>
                    <a:lstStyle/>
                    <a:p>
                      <a:r>
                        <a:rPr lang="en-US" sz="3900" dirty="0"/>
                        <a:t>Database Support</a:t>
                      </a:r>
                    </a:p>
                  </a:txBody>
                  <a:tcPr marL="148412" marR="148412" marT="74206" marB="74206">
                    <a:solidFill>
                      <a:srgbClr val="92D050"/>
                    </a:solidFill>
                  </a:tcPr>
                </a:tc>
                <a:tc>
                  <a:txBody>
                    <a:bodyPr/>
                    <a:lstStyle/>
                    <a:p>
                      <a:r>
                        <a:rPr lang="en-US" sz="3900" dirty="0"/>
                        <a:t>5,000</a:t>
                      </a:r>
                    </a:p>
                  </a:txBody>
                  <a:tcPr marL="148412" marR="148412" marT="74206" marB="74206">
                    <a:solidFill>
                      <a:srgbClr val="92D050"/>
                    </a:solidFill>
                  </a:tcPr>
                </a:tc>
                <a:extLst>
                  <a:ext uri="{0D108BD9-81ED-4DB2-BD59-A6C34878D82A}">
                    <a16:rowId xmlns:a16="http://schemas.microsoft.com/office/drawing/2014/main" val="3609066432"/>
                  </a:ext>
                </a:extLst>
              </a:tr>
              <a:tr h="742061">
                <a:tc>
                  <a:txBody>
                    <a:bodyPr/>
                    <a:lstStyle/>
                    <a:p>
                      <a:r>
                        <a:rPr lang="en-US" sz="3900" dirty="0"/>
                        <a:t>John</a:t>
                      </a:r>
                    </a:p>
                  </a:txBody>
                  <a:tcPr marL="148412" marR="148412" marT="74206" marB="74206">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Database Support</a:t>
                      </a:r>
                    </a:p>
                  </a:txBody>
                  <a:tcPr marL="148412" marR="148412" marT="74206" marB="74206">
                    <a:solidFill>
                      <a:srgbClr val="92D050"/>
                    </a:solidFill>
                  </a:tcPr>
                </a:tc>
                <a:tc>
                  <a:txBody>
                    <a:bodyPr/>
                    <a:lstStyle/>
                    <a:p>
                      <a:r>
                        <a:rPr lang="en-US" sz="3900" dirty="0"/>
                        <a:t>15,000</a:t>
                      </a:r>
                    </a:p>
                  </a:txBody>
                  <a:tcPr marL="148412" marR="148412" marT="74206" marB="74206">
                    <a:solidFill>
                      <a:srgbClr val="92D050"/>
                    </a:solidFill>
                  </a:tcPr>
                </a:tc>
                <a:extLst>
                  <a:ext uri="{0D108BD9-81ED-4DB2-BD59-A6C34878D82A}">
                    <a16:rowId xmlns:a16="http://schemas.microsoft.com/office/drawing/2014/main" val="1287682195"/>
                  </a:ext>
                </a:extLst>
              </a:tr>
              <a:tr h="742061">
                <a:tc>
                  <a:txBody>
                    <a:bodyPr/>
                    <a:lstStyle/>
                    <a:p>
                      <a:r>
                        <a:rPr lang="en-US" sz="3900" dirty="0"/>
                        <a:t>Jane</a:t>
                      </a:r>
                    </a:p>
                  </a:txBody>
                  <a:tcPr marL="148412" marR="148412" marT="74206" marB="74206">
                    <a:solidFill>
                      <a:srgbClr val="00B0F0"/>
                    </a:solidFill>
                  </a:tcPr>
                </a:tc>
                <a:tc>
                  <a:txBody>
                    <a:bodyPr/>
                    <a:lstStyle/>
                    <a:p>
                      <a:r>
                        <a:rPr lang="en-US" sz="3900" dirty="0"/>
                        <a:t>Application Support</a:t>
                      </a:r>
                    </a:p>
                  </a:txBody>
                  <a:tcPr marL="148412" marR="148412" marT="74206" marB="74206">
                    <a:solidFill>
                      <a:srgbClr val="00B0F0"/>
                    </a:solidFill>
                  </a:tcPr>
                </a:tc>
                <a:tc>
                  <a:txBody>
                    <a:bodyPr/>
                    <a:lstStyle/>
                    <a:p>
                      <a:r>
                        <a:rPr lang="en-US" sz="3900" dirty="0"/>
                        <a:t>10,000</a:t>
                      </a:r>
                    </a:p>
                  </a:txBody>
                  <a:tcPr marL="148412" marR="148412" marT="74206" marB="74206">
                    <a:solidFill>
                      <a:srgbClr val="00B0F0"/>
                    </a:solidFill>
                  </a:tcPr>
                </a:tc>
                <a:extLst>
                  <a:ext uri="{0D108BD9-81ED-4DB2-BD59-A6C34878D82A}">
                    <a16:rowId xmlns:a16="http://schemas.microsoft.com/office/drawing/2014/main" val="1053813033"/>
                  </a:ext>
                </a:extLst>
              </a:tr>
              <a:tr h="742061">
                <a:tc>
                  <a:txBody>
                    <a:bodyPr/>
                    <a:lstStyle/>
                    <a:p>
                      <a:r>
                        <a:rPr lang="en-US" sz="3900" dirty="0"/>
                        <a:t>George</a:t>
                      </a:r>
                    </a:p>
                  </a:txBody>
                  <a:tcPr marL="148412" marR="148412" marT="74206" marB="74206">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Application Support</a:t>
                      </a:r>
                    </a:p>
                  </a:txBody>
                  <a:tcPr marL="148412" marR="148412" marT="74206" marB="74206">
                    <a:solidFill>
                      <a:srgbClr val="00B0F0"/>
                    </a:solidFill>
                  </a:tcPr>
                </a:tc>
                <a:tc>
                  <a:txBody>
                    <a:bodyPr/>
                    <a:lstStyle/>
                    <a:p>
                      <a:r>
                        <a:rPr lang="en-US" sz="3900" dirty="0"/>
                        <a:t>15,000</a:t>
                      </a:r>
                    </a:p>
                  </a:txBody>
                  <a:tcPr marL="148412" marR="148412" marT="74206" marB="74206">
                    <a:solidFill>
                      <a:srgbClr val="00B0F0"/>
                    </a:solidFill>
                  </a:tcPr>
                </a:tc>
                <a:extLst>
                  <a:ext uri="{0D108BD9-81ED-4DB2-BD59-A6C34878D82A}">
                    <a16:rowId xmlns:a16="http://schemas.microsoft.com/office/drawing/2014/main" val="2640231826"/>
                  </a:ext>
                </a:extLst>
              </a:tr>
              <a:tr h="742061">
                <a:tc>
                  <a:txBody>
                    <a:bodyPr/>
                    <a:lstStyle/>
                    <a:p>
                      <a:r>
                        <a:rPr lang="en-US" sz="3900" dirty="0"/>
                        <a:t>Lila</a:t>
                      </a:r>
                    </a:p>
                  </a:txBody>
                  <a:tcPr marL="148412" marR="148412" marT="74206" marB="74206">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Application Support</a:t>
                      </a:r>
                    </a:p>
                  </a:txBody>
                  <a:tcPr marL="148412" marR="148412" marT="74206" marB="74206">
                    <a:solidFill>
                      <a:srgbClr val="00B0F0"/>
                    </a:solidFill>
                  </a:tcPr>
                </a:tc>
                <a:tc>
                  <a:txBody>
                    <a:bodyPr/>
                    <a:lstStyle/>
                    <a:p>
                      <a:r>
                        <a:rPr lang="en-US" sz="3900" dirty="0"/>
                        <a:t>5,000</a:t>
                      </a:r>
                    </a:p>
                  </a:txBody>
                  <a:tcPr marL="148412" marR="148412" marT="74206" marB="74206">
                    <a:solidFill>
                      <a:srgbClr val="00B0F0"/>
                    </a:solidFill>
                  </a:tcPr>
                </a:tc>
                <a:extLst>
                  <a:ext uri="{0D108BD9-81ED-4DB2-BD59-A6C34878D82A}">
                    <a16:rowId xmlns:a16="http://schemas.microsoft.com/office/drawing/2014/main" val="1267294716"/>
                  </a:ext>
                </a:extLst>
              </a:tr>
              <a:tr h="742061">
                <a:tc>
                  <a:txBody>
                    <a:bodyPr/>
                    <a:lstStyle/>
                    <a:p>
                      <a:r>
                        <a:rPr lang="en-US" sz="3900" dirty="0"/>
                        <a:t>Fred</a:t>
                      </a:r>
                    </a:p>
                  </a:txBody>
                  <a:tcPr marL="148412" marR="148412" marT="74206" marB="74206">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Software Support</a:t>
                      </a:r>
                    </a:p>
                  </a:txBody>
                  <a:tcPr marL="148412" marR="148412" marT="74206" marB="74206">
                    <a:solidFill>
                      <a:srgbClr val="FFFF00"/>
                    </a:solidFill>
                  </a:tcPr>
                </a:tc>
                <a:tc>
                  <a:txBody>
                    <a:bodyPr/>
                    <a:lstStyle/>
                    <a:p>
                      <a:r>
                        <a:rPr lang="en-US" sz="3900" dirty="0"/>
                        <a:t>15,000</a:t>
                      </a:r>
                    </a:p>
                  </a:txBody>
                  <a:tcPr marL="148412" marR="148412" marT="74206" marB="74206">
                    <a:solidFill>
                      <a:srgbClr val="FFFF00"/>
                    </a:solidFill>
                  </a:tcPr>
                </a:tc>
                <a:extLst>
                  <a:ext uri="{0D108BD9-81ED-4DB2-BD59-A6C34878D82A}">
                    <a16:rowId xmlns:a16="http://schemas.microsoft.com/office/drawing/2014/main" val="934848964"/>
                  </a:ext>
                </a:extLst>
              </a:tr>
            </a:tbl>
          </a:graphicData>
        </a:graphic>
      </p:graphicFrame>
    </p:spTree>
    <p:extLst>
      <p:ext uri="{BB962C8B-B14F-4D97-AF65-F5344CB8AC3E}">
        <p14:creationId xmlns:p14="http://schemas.microsoft.com/office/powerpoint/2010/main" val="309422064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5" y="3010913"/>
            <a:ext cx="11806420"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4000" b="1" dirty="0" smtClean="0">
                <a:solidFill>
                  <a:schemeClr val="tx2"/>
                </a:solidFill>
                <a:latin typeface="Consolas" panose="020B0609020204030204" pitchFamily="49" charset="0"/>
              </a:rPr>
              <a:t> SELECT</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e.DepartmentName</a:t>
            </a: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SUM</a:t>
            </a:r>
            <a:r>
              <a:rPr lang="en-US" sz="4000" dirty="0" smtClean="0">
                <a:solidFill>
                  <a:schemeClr val="tx2"/>
                </a:solidFill>
                <a:latin typeface="Consolas" panose="020B0609020204030204" pitchFamily="49" charset="0"/>
              </a:rPr>
              <a:t>(</a:t>
            </a:r>
            <a:r>
              <a:rPr lang="en-US" sz="4000" dirty="0" err="1" smtClean="0">
                <a:solidFill>
                  <a:schemeClr val="tx2"/>
                </a:solidFill>
                <a:latin typeface="Consolas" panose="020B0609020204030204" pitchFamily="49" charset="0"/>
              </a:rPr>
              <a:t>e.Salary</a:t>
            </a:r>
            <a:r>
              <a:rPr lang="en-US" sz="4000" dirty="0" smtClean="0">
                <a:solidFill>
                  <a:schemeClr val="tx2"/>
                </a:solidFill>
                <a:latin typeface="Consolas" panose="020B0609020204030204" pitchFamily="49" charset="0"/>
              </a:rPr>
              <a:t>)</a:t>
            </a:r>
          </a:p>
          <a:p>
            <a:r>
              <a:rPr lang="en-US" sz="4000" b="1" dirty="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    AS</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TotalSalary</a:t>
            </a:r>
            <a:r>
              <a:rPr lang="en-US" sz="4000" dirty="0" smtClean="0">
                <a:solidFill>
                  <a:schemeClr val="tx2"/>
                </a:solidFill>
                <a:latin typeface="Consolas" panose="020B0609020204030204" pitchFamily="49" charset="0"/>
              </a:rPr>
              <a:t>'</a:t>
            </a:r>
            <a:endParaRPr lang="en-US" sz="4000" dirty="0">
              <a:solidFill>
                <a:schemeClr val="tx2"/>
              </a:solidFill>
              <a:latin typeface="Consolas" panose="020B0609020204030204" pitchFamily="49" charset="0"/>
            </a:endParaRPr>
          </a:p>
          <a:p>
            <a:r>
              <a:rPr lang="en-GB" sz="4000" b="1" dirty="0" smtClean="0">
                <a:solidFill>
                  <a:schemeClr val="tx2"/>
                </a:solidFill>
                <a:latin typeface="Consolas" panose="020B0609020204030204" pitchFamily="49" charset="0"/>
              </a:rPr>
              <a:t>   FROM</a:t>
            </a:r>
            <a:r>
              <a:rPr lang="en-GB" sz="4000" dirty="0" smtClean="0">
                <a:solidFill>
                  <a:schemeClr val="tx2"/>
                </a:solidFill>
                <a:latin typeface="Consolas" panose="020B0609020204030204" pitchFamily="49" charset="0"/>
              </a:rPr>
              <a:t> Employees </a:t>
            </a:r>
            <a:r>
              <a:rPr lang="en-GB" sz="4000" b="1" dirty="0">
                <a:solidFill>
                  <a:schemeClr val="tx2"/>
                </a:solidFill>
                <a:latin typeface="Consolas" panose="020B0609020204030204" pitchFamily="49" charset="0"/>
              </a:rPr>
              <a:t>AS</a:t>
            </a:r>
            <a:r>
              <a:rPr lang="en-GB" sz="4000" dirty="0">
                <a:solidFill>
                  <a:schemeClr val="tx2"/>
                </a:solidFill>
                <a:latin typeface="Consolas" panose="020B0609020204030204" pitchFamily="49" charset="0"/>
              </a:rPr>
              <a:t> </a:t>
            </a:r>
            <a:r>
              <a:rPr lang="en-GB" sz="4000" dirty="0" smtClean="0">
                <a:solidFill>
                  <a:schemeClr val="tx2"/>
                </a:solidFill>
                <a:latin typeface="Consolas" panose="020B0609020204030204" pitchFamily="49" charset="0"/>
              </a:rPr>
              <a:t>e</a:t>
            </a:r>
          </a:p>
          <a:p>
            <a:r>
              <a:rPr lang="en-GB" sz="4000" b="1" dirty="0" smtClean="0">
                <a:solidFill>
                  <a:schemeClr val="tx2"/>
                </a:solidFill>
                <a:latin typeface="Consolas" panose="020B0609020204030204" pitchFamily="49" charset="0"/>
              </a:rPr>
              <a:t>  GROUP</a:t>
            </a:r>
            <a:r>
              <a:rPr lang="en-GB" sz="4000" dirty="0" smtClean="0">
                <a:solidFill>
                  <a:schemeClr val="tx2"/>
                </a:solidFill>
                <a:latin typeface="Consolas" panose="020B0609020204030204" pitchFamily="49" charset="0"/>
              </a:rPr>
              <a:t> </a:t>
            </a:r>
            <a:r>
              <a:rPr lang="en-GB" sz="4000" b="1" dirty="0">
                <a:solidFill>
                  <a:schemeClr val="tx2"/>
                </a:solidFill>
                <a:latin typeface="Consolas" panose="020B0609020204030204" pitchFamily="49" charset="0"/>
              </a:rPr>
              <a:t>BY</a:t>
            </a:r>
            <a:r>
              <a:rPr lang="en-GB" sz="4000" dirty="0">
                <a:solidFill>
                  <a:schemeClr val="tx2"/>
                </a:solidFill>
                <a:latin typeface="Consolas" panose="020B0609020204030204" pitchFamily="49" charset="0"/>
              </a:rPr>
              <a:t> </a:t>
            </a:r>
            <a:r>
              <a:rPr lang="en-US" sz="4000" dirty="0" err="1">
                <a:solidFill>
                  <a:schemeClr val="tx2"/>
                </a:solidFill>
                <a:latin typeface="Consolas" panose="020B0609020204030204" pitchFamily="49" charset="0"/>
              </a:rPr>
              <a:t>e.DepartmentName</a:t>
            </a:r>
            <a:endParaRPr lang="en-GB" sz="40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6</a:t>
            </a:fld>
            <a:endParaRPr lang="en-US" dirty="0"/>
          </a:p>
        </p:txBody>
      </p:sp>
      <p:sp>
        <p:nvSpPr>
          <p:cNvPr id="465922" name="Rectangle 2"/>
          <p:cNvSpPr>
            <a:spLocks noGrp="1" noChangeArrowheads="1"/>
          </p:cNvSpPr>
          <p:nvPr>
            <p:ph type="title"/>
          </p:nvPr>
        </p:nvSpPr>
        <p:spPr/>
        <p:txBody>
          <a:bodyPr/>
          <a:lstStyle/>
          <a:p>
            <a:r>
              <a:rPr lang="en-US" dirty="0"/>
              <a:t>Grouping Data</a:t>
            </a:r>
            <a:endParaRPr lang="bg-BG" dirty="0"/>
          </a:p>
        </p:txBody>
      </p:sp>
      <p:sp>
        <p:nvSpPr>
          <p:cNvPr id="8" name="AutoShape 7"/>
          <p:cNvSpPr>
            <a:spLocks noChangeArrowheads="1"/>
          </p:cNvSpPr>
          <p:nvPr/>
        </p:nvSpPr>
        <p:spPr bwMode="auto">
          <a:xfrm>
            <a:off x="3579812" y="1528853"/>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a:t>
            </a:r>
            <a:r>
              <a:rPr lang="en-US" sz="2800" noProof="1" smtClean="0">
                <a:solidFill>
                  <a:srgbClr val="FFFFFF"/>
                </a:solidFill>
              </a:rPr>
              <a:t>Column</a:t>
            </a:r>
            <a:endParaRPr lang="en-US" sz="2800" noProof="1">
              <a:solidFill>
                <a:srgbClr val="FFFFFF"/>
              </a:solidFill>
            </a:endParaRPr>
          </a:p>
        </p:txBody>
      </p:sp>
      <p:sp>
        <p:nvSpPr>
          <p:cNvPr id="9" name="AutoShape 7"/>
          <p:cNvSpPr>
            <a:spLocks noChangeArrowheads="1"/>
          </p:cNvSpPr>
          <p:nvPr/>
        </p:nvSpPr>
        <p:spPr bwMode="auto">
          <a:xfrm>
            <a:off x="8151812" y="1523809"/>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Aggregate Function</a:t>
            </a:r>
          </a:p>
        </p:txBody>
      </p:sp>
      <p:sp>
        <p:nvSpPr>
          <p:cNvPr id="12" name="AutoShape 7"/>
          <p:cNvSpPr>
            <a:spLocks noChangeArrowheads="1"/>
          </p:cNvSpPr>
          <p:nvPr/>
        </p:nvSpPr>
        <p:spPr bwMode="auto">
          <a:xfrm>
            <a:off x="6092025" y="5908561"/>
            <a:ext cx="2229557" cy="782408"/>
          </a:xfrm>
          <a:prstGeom prst="wedgeRoundRectCallout">
            <a:avLst>
              <a:gd name="adj1" fmla="val -31999"/>
              <a:gd name="adj2" fmla="val -8972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7172217" y="4495800"/>
            <a:ext cx="2971800" cy="520807"/>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Alias</a:t>
            </a:r>
            <a:endParaRPr lang="en-US" sz="2800" noProof="1">
              <a:solidFill>
                <a:srgbClr val="FFFFFF"/>
              </a:solidFill>
            </a:endParaRPr>
          </a:p>
        </p:txBody>
      </p:sp>
      <p:sp>
        <p:nvSpPr>
          <p:cNvPr id="13" name="AutoShape 7"/>
          <p:cNvSpPr>
            <a:spLocks noChangeArrowheads="1"/>
          </p:cNvSpPr>
          <p:nvPr/>
        </p:nvSpPr>
        <p:spPr bwMode="auto">
          <a:xfrm>
            <a:off x="7158078" y="3778921"/>
            <a:ext cx="2971800" cy="558485"/>
          </a:xfrm>
          <a:prstGeom prst="wedgeRoundRectCallout">
            <a:avLst>
              <a:gd name="adj1" fmla="val -62283"/>
              <a:gd name="adj2" fmla="val 129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New Column </a:t>
            </a:r>
            <a:r>
              <a:rPr lang="en-US" sz="2800" noProof="1" smtClean="0">
                <a:solidFill>
                  <a:srgbClr val="FFFFFF"/>
                </a:solidFill>
              </a:rPr>
              <a:t>Alias</a:t>
            </a:r>
            <a:endParaRPr lang="en-US" sz="2800" noProof="1">
              <a:solidFill>
                <a:srgbClr val="FFFFFF"/>
              </a:solidFill>
            </a:endParaRPr>
          </a:p>
        </p:txBody>
      </p:sp>
    </p:spTree>
    <p:extLst>
      <p:ext uri="{BB962C8B-B14F-4D97-AF65-F5344CB8AC3E}">
        <p14:creationId xmlns:p14="http://schemas.microsoft.com/office/powerpoint/2010/main" val="179794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1"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7</a:t>
            </a:fld>
            <a:endParaRPr lang="en-US" dirty="0"/>
          </a:p>
        </p:txBody>
      </p:sp>
      <p:sp>
        <p:nvSpPr>
          <p:cNvPr id="465922" name="Rectangle 2"/>
          <p:cNvSpPr>
            <a:spLocks noGrp="1" noChangeArrowheads="1"/>
          </p:cNvSpPr>
          <p:nvPr>
            <p:ph type="title"/>
          </p:nvPr>
        </p:nvSpPr>
        <p:spPr/>
        <p:txBody>
          <a:bodyPr/>
          <a:lstStyle/>
          <a:p>
            <a:r>
              <a:rPr lang="en-US" dirty="0"/>
              <a:t>Grouping Basics</a:t>
            </a:r>
            <a:endParaRPr lang="bg-BG" dirty="0"/>
          </a:p>
        </p:txBody>
      </p:sp>
      <p:graphicFrame>
        <p:nvGraphicFramePr>
          <p:cNvPr id="3" name="Table 2"/>
          <p:cNvGraphicFramePr>
            <a:graphicFrameLocks noGrp="1"/>
          </p:cNvGraphicFramePr>
          <p:nvPr>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370840">
                <a:tc>
                  <a:txBody>
                    <a:bodyPr/>
                    <a:lstStyle/>
                    <a:p>
                      <a:r>
                        <a:rPr lang="en-US" dirty="0"/>
                        <a:t>Employee</a:t>
                      </a:r>
                    </a:p>
                  </a:txBody>
                  <a:tcPr/>
                </a:tc>
                <a:tc>
                  <a:txBody>
                    <a:bodyPr/>
                    <a:lstStyle/>
                    <a:p>
                      <a:r>
                        <a:rPr lang="en-US" dirty="0" err="1"/>
                        <a:t>DepartmentName</a:t>
                      </a:r>
                      <a:endParaRPr lang="en-US" dirty="0"/>
                    </a:p>
                  </a:txBody>
                  <a:tcPr/>
                </a:tc>
                <a:tc>
                  <a:txBody>
                    <a:bodyPr/>
                    <a:lstStyle/>
                    <a:p>
                      <a:r>
                        <a:rPr lang="en-US" dirty="0"/>
                        <a:t>Salary</a:t>
                      </a:r>
                    </a:p>
                  </a:txBody>
                  <a:tcPr/>
                </a:tc>
                <a:extLst>
                  <a:ext uri="{0D108BD9-81ED-4DB2-BD59-A6C34878D82A}">
                    <a16:rowId xmlns:a16="http://schemas.microsoft.com/office/drawing/2014/main" val="247495740"/>
                  </a:ext>
                </a:extLst>
              </a:tr>
              <a:tr h="370840">
                <a:tc>
                  <a:txBody>
                    <a:bodyPr/>
                    <a:lstStyle/>
                    <a:p>
                      <a:r>
                        <a:rPr lang="en-US" dirty="0"/>
                        <a:t>Adam</a:t>
                      </a:r>
                    </a:p>
                  </a:txBody>
                  <a:tcPr>
                    <a:solidFill>
                      <a:srgbClr val="92D050"/>
                    </a:solidFill>
                  </a:tcPr>
                </a:tc>
                <a:tc>
                  <a:txBody>
                    <a:bodyPr/>
                    <a:lstStyle/>
                    <a:p>
                      <a:r>
                        <a:rPr lang="en-US" dirty="0"/>
                        <a:t>Database Support</a:t>
                      </a:r>
                    </a:p>
                  </a:txBody>
                  <a:tcPr>
                    <a:solidFill>
                      <a:srgbClr val="92D050"/>
                    </a:solidFill>
                  </a:tcPr>
                </a:tc>
                <a:tc>
                  <a:txBody>
                    <a:bodyPr/>
                    <a:lstStyle/>
                    <a:p>
                      <a:r>
                        <a:rPr lang="en-US" dirty="0"/>
                        <a:t>5,000</a:t>
                      </a:r>
                    </a:p>
                  </a:txBody>
                  <a:tcPr>
                    <a:solidFill>
                      <a:srgbClr val="92D050"/>
                    </a:solidFill>
                  </a:tcPr>
                </a:tc>
                <a:extLst>
                  <a:ext uri="{0D108BD9-81ED-4DB2-BD59-A6C34878D82A}">
                    <a16:rowId xmlns:a16="http://schemas.microsoft.com/office/drawing/2014/main" val="3609066432"/>
                  </a:ext>
                </a:extLst>
              </a:tr>
              <a:tr h="370840">
                <a:tc>
                  <a:txBody>
                    <a:bodyPr/>
                    <a:lstStyle/>
                    <a:p>
                      <a:r>
                        <a:rPr lang="en-US" dirty="0"/>
                        <a:t>John</a:t>
                      </a:r>
                    </a:p>
                  </a:txBody>
                  <a:tcPr>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en-US" dirty="0"/>
                        <a:t>15,000</a:t>
                      </a:r>
                    </a:p>
                  </a:txBody>
                  <a:tcPr>
                    <a:solidFill>
                      <a:srgbClr val="92D050"/>
                    </a:solidFill>
                  </a:tcPr>
                </a:tc>
                <a:extLst>
                  <a:ext uri="{0D108BD9-81ED-4DB2-BD59-A6C34878D82A}">
                    <a16:rowId xmlns:a16="http://schemas.microsoft.com/office/drawing/2014/main" val="1287682195"/>
                  </a:ext>
                </a:extLst>
              </a:tr>
              <a:tr h="370840">
                <a:tc>
                  <a:txBody>
                    <a:bodyPr/>
                    <a:lstStyle/>
                    <a:p>
                      <a:r>
                        <a:rPr lang="en-US" dirty="0"/>
                        <a:t>Jane</a:t>
                      </a:r>
                    </a:p>
                  </a:txBody>
                  <a:tcPr>
                    <a:solidFill>
                      <a:srgbClr val="00B0F0"/>
                    </a:solidFill>
                  </a:tcPr>
                </a:tc>
                <a:tc>
                  <a:txBody>
                    <a:bodyPr/>
                    <a:lstStyle/>
                    <a:p>
                      <a:r>
                        <a:rPr lang="en-US" dirty="0"/>
                        <a:t>Application Support</a:t>
                      </a:r>
                    </a:p>
                  </a:txBody>
                  <a:tcPr>
                    <a:solidFill>
                      <a:srgbClr val="00B0F0"/>
                    </a:solidFill>
                  </a:tcPr>
                </a:tc>
                <a:tc>
                  <a:txBody>
                    <a:bodyPr/>
                    <a:lstStyle/>
                    <a:p>
                      <a:r>
                        <a:rPr lang="en-US" dirty="0"/>
                        <a:t>10,000</a:t>
                      </a:r>
                    </a:p>
                  </a:txBody>
                  <a:tcPr>
                    <a:solidFill>
                      <a:srgbClr val="00B0F0"/>
                    </a:solidFill>
                  </a:tcPr>
                </a:tc>
                <a:extLst>
                  <a:ext uri="{0D108BD9-81ED-4DB2-BD59-A6C34878D82A}">
                    <a16:rowId xmlns:a16="http://schemas.microsoft.com/office/drawing/2014/main" val="1053813033"/>
                  </a:ext>
                </a:extLst>
              </a:tr>
              <a:tr h="370840">
                <a:tc>
                  <a:txBody>
                    <a:bodyPr/>
                    <a:lstStyle/>
                    <a:p>
                      <a:r>
                        <a:rPr lang="en-US" dirty="0"/>
                        <a:t>George</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15,000</a:t>
                      </a:r>
                    </a:p>
                  </a:txBody>
                  <a:tcPr>
                    <a:solidFill>
                      <a:srgbClr val="00B0F0"/>
                    </a:solidFill>
                  </a:tcPr>
                </a:tc>
                <a:extLst>
                  <a:ext uri="{0D108BD9-81ED-4DB2-BD59-A6C34878D82A}">
                    <a16:rowId xmlns:a16="http://schemas.microsoft.com/office/drawing/2014/main" val="2640231826"/>
                  </a:ext>
                </a:extLst>
              </a:tr>
              <a:tr h="370840">
                <a:tc>
                  <a:txBody>
                    <a:bodyPr/>
                    <a:lstStyle/>
                    <a:p>
                      <a:r>
                        <a:rPr lang="en-US" dirty="0"/>
                        <a:t>Lila</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5,000</a:t>
                      </a:r>
                    </a:p>
                  </a:txBody>
                  <a:tcPr>
                    <a:solidFill>
                      <a:srgbClr val="00B0F0"/>
                    </a:solidFill>
                  </a:tcPr>
                </a:tc>
                <a:extLst>
                  <a:ext uri="{0D108BD9-81ED-4DB2-BD59-A6C34878D82A}">
                    <a16:rowId xmlns:a16="http://schemas.microsoft.com/office/drawing/2014/main" val="1267294716"/>
                  </a:ext>
                </a:extLst>
              </a:tr>
              <a:tr h="370840">
                <a:tc>
                  <a:txBody>
                    <a:bodyPr/>
                    <a:lstStyle/>
                    <a:p>
                      <a:r>
                        <a:rPr lang="en-US" dirty="0"/>
                        <a:t>Fred</a:t>
                      </a:r>
                    </a:p>
                  </a:txBody>
                  <a:tcPr>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Software Support</a:t>
                      </a:r>
                    </a:p>
                  </a:txBody>
                  <a:tcPr>
                    <a:solidFill>
                      <a:srgbClr val="FFFF00"/>
                    </a:solidFill>
                  </a:tcPr>
                </a:tc>
                <a:tc>
                  <a:txBody>
                    <a:bodyPr/>
                    <a:lstStyle/>
                    <a:p>
                      <a:r>
                        <a:rPr lang="en-US" dirty="0"/>
                        <a:t>15,000</a:t>
                      </a:r>
                    </a:p>
                  </a:txBody>
                  <a:tcPr>
                    <a:solidFill>
                      <a:srgbClr val="FFFF00"/>
                    </a:solidFill>
                  </a:tcPr>
                </a:tc>
                <a:extLst>
                  <a:ext uri="{0D108BD9-81ED-4DB2-BD59-A6C34878D82A}">
                    <a16:rowId xmlns:a16="http://schemas.microsoft.com/office/drawing/2014/main" val="934848964"/>
                  </a:ext>
                </a:extLst>
              </a:tr>
            </a:tbl>
          </a:graphicData>
        </a:graphic>
      </p:graphicFrame>
      <p:graphicFrame>
        <p:nvGraphicFramePr>
          <p:cNvPr id="4" name="Table 3"/>
          <p:cNvGraphicFramePr>
            <a:graphicFrameLocks noGrp="1"/>
          </p:cNvGraphicFramePr>
          <p:nvPr>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370840">
                <a:tc>
                  <a:txBody>
                    <a:bodyPr/>
                    <a:lstStyle/>
                    <a:p>
                      <a:r>
                        <a:rPr lang="en-US" dirty="0" err="1"/>
                        <a:t>DepartmentName</a:t>
                      </a:r>
                      <a:endParaRPr lang="en-US" dirty="0"/>
                    </a:p>
                  </a:txBody>
                  <a:tcPr/>
                </a:tc>
                <a:tc>
                  <a:txBody>
                    <a:bodyPr/>
                    <a:lstStyle/>
                    <a:p>
                      <a:r>
                        <a:rPr lang="en-US" dirty="0" err="1"/>
                        <a:t>TotalSalary</a:t>
                      </a:r>
                      <a:endParaRPr lang="en-US" dirty="0"/>
                    </a:p>
                  </a:txBody>
                  <a:tcPr/>
                </a:tc>
                <a:extLst>
                  <a:ext uri="{0D108BD9-81ED-4DB2-BD59-A6C34878D82A}">
                    <a16:rowId xmlns:a16="http://schemas.microsoft.com/office/drawing/2014/main" val="3449101239"/>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en-US" dirty="0"/>
                        <a:t>20,000</a:t>
                      </a:r>
                    </a:p>
                  </a:txBody>
                  <a:tcPr>
                    <a:solidFill>
                      <a:srgbClr val="92D050"/>
                    </a:solidFill>
                  </a:tcPr>
                </a:tc>
                <a:extLst>
                  <a:ext uri="{0D108BD9-81ED-4DB2-BD59-A6C34878D82A}">
                    <a16:rowId xmlns:a16="http://schemas.microsoft.com/office/drawing/2014/main" val="2908875595"/>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30,000</a:t>
                      </a:r>
                    </a:p>
                  </a:txBody>
                  <a:tcPr>
                    <a:solidFill>
                      <a:srgbClr val="00B0F0"/>
                    </a:solidFill>
                  </a:tcPr>
                </a:tc>
                <a:extLst>
                  <a:ext uri="{0D108BD9-81ED-4DB2-BD59-A6C34878D82A}">
                    <a16:rowId xmlns:a16="http://schemas.microsoft.com/office/drawing/2014/main" val="412535321"/>
                  </a:ext>
                </a:extLst>
              </a:tr>
              <a:tr h="370840">
                <a:tc>
                  <a:txBody>
                    <a:bodyPr/>
                    <a:lstStyle/>
                    <a:p>
                      <a:r>
                        <a:rPr lang="en-US" dirty="0"/>
                        <a:t>Software Support</a:t>
                      </a:r>
                    </a:p>
                  </a:txBody>
                  <a:tcPr>
                    <a:solidFill>
                      <a:srgbClr val="FFFF00"/>
                    </a:solidFill>
                  </a:tcPr>
                </a:tc>
                <a:tc>
                  <a:txBody>
                    <a:bodyPr/>
                    <a:lstStyle/>
                    <a:p>
                      <a:r>
                        <a:rPr lang="en-US" dirty="0"/>
                        <a:t>15,000</a:t>
                      </a:r>
                    </a:p>
                  </a:txBody>
                  <a:tcPr>
                    <a:solidFill>
                      <a:srgbClr val="FFFF00"/>
                    </a:solidFill>
                  </a:tcPr>
                </a:tc>
                <a:extLst>
                  <a:ext uri="{0D108BD9-81ED-4DB2-BD59-A6C34878D82A}">
                    <a16:rowId xmlns:a16="http://schemas.microsoft.com/office/drawing/2014/main" val="3347448364"/>
                  </a:ext>
                </a:extLst>
              </a:tr>
            </a:tbl>
          </a:graphicData>
        </a:graphic>
      </p:graphicFrame>
      <p:sp>
        <p:nvSpPr>
          <p:cNvPr id="16" name="Right Arrow 15"/>
          <p:cNvSpPr/>
          <p:nvPr/>
        </p:nvSpPr>
        <p:spPr>
          <a:xfrm rot="1884745">
            <a:off x="6603096" y="3217192"/>
            <a:ext cx="717577" cy="24298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Right Arrow 17"/>
          <p:cNvSpPr/>
          <p:nvPr/>
        </p:nvSpPr>
        <p:spPr>
          <a:xfrm rot="20185644">
            <a:off x="6590876" y="4038128"/>
            <a:ext cx="717577" cy="242987"/>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9" name="Right Arrow 18"/>
          <p:cNvSpPr/>
          <p:nvPr/>
        </p:nvSpPr>
        <p:spPr>
          <a:xfrm rot="19000881">
            <a:off x="6635728" y="4874697"/>
            <a:ext cx="717577" cy="24298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5732756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8</a:t>
            </a:fld>
            <a:endParaRPr lang="en-US" dirty="0"/>
          </a:p>
        </p:txBody>
      </p:sp>
      <p:sp>
        <p:nvSpPr>
          <p:cNvPr id="465922" name="Rectangle 2"/>
          <p:cNvSpPr>
            <a:spLocks noGrp="1" noChangeArrowheads="1"/>
          </p:cNvSpPr>
          <p:nvPr>
            <p:ph type="title"/>
          </p:nvPr>
        </p:nvSpPr>
        <p:spPr/>
        <p:txBody>
          <a:bodyPr/>
          <a:lstStyle/>
          <a:p>
            <a:r>
              <a:rPr lang="en-US" dirty="0"/>
              <a:t>Distinct</a:t>
            </a:r>
            <a:endParaRPr lang="bg-BG" dirty="0"/>
          </a:p>
        </p:txBody>
      </p:sp>
      <p:graphicFrame>
        <p:nvGraphicFramePr>
          <p:cNvPr id="11" name="Table 10"/>
          <p:cNvGraphicFramePr>
            <a:graphicFrameLocks noGrp="1"/>
          </p:cNvGraphicFramePr>
          <p:nvPr>
            <p:extLst>
              <p:ext uri="{D42A27DB-BD31-4B8C-83A1-F6EECF244321}">
                <p14:modId xmlns:p14="http://schemas.microsoft.com/office/powerpoint/2010/main" val="3026915302"/>
              </p:ext>
            </p:extLst>
          </p:nvPr>
        </p:nvGraphicFramePr>
        <p:xfrm>
          <a:off x="1446212" y="1447800"/>
          <a:ext cx="9156346" cy="4807082"/>
        </p:xfrm>
        <a:graphic>
          <a:graphicData uri="http://schemas.openxmlformats.org/drawingml/2006/table">
            <a:tbl>
              <a:tblPr firstRow="1" bandRow="1">
                <a:tableStyleId>{7DF18680-E054-41AD-8BC1-D1AEF772440D}</a:tableStyleId>
              </a:tblPr>
              <a:tblGrid>
                <a:gridCol w="2289087">
                  <a:extLst>
                    <a:ext uri="{9D8B030D-6E8A-4147-A177-3AD203B41FA5}">
                      <a16:colId xmlns:a16="http://schemas.microsoft.com/office/drawing/2014/main" val="3180040124"/>
                    </a:ext>
                  </a:extLst>
                </a:gridCol>
                <a:gridCol w="4762352">
                  <a:extLst>
                    <a:ext uri="{9D8B030D-6E8A-4147-A177-3AD203B41FA5}">
                      <a16:colId xmlns:a16="http://schemas.microsoft.com/office/drawing/2014/main" val="3141524875"/>
                    </a:ext>
                  </a:extLst>
                </a:gridCol>
                <a:gridCol w="2104907">
                  <a:extLst>
                    <a:ext uri="{9D8B030D-6E8A-4147-A177-3AD203B41FA5}">
                      <a16:colId xmlns:a16="http://schemas.microsoft.com/office/drawing/2014/main" val="1915661299"/>
                    </a:ext>
                  </a:extLst>
                </a:gridCol>
              </a:tblGrid>
              <a:tr h="686726">
                <a:tc>
                  <a:txBody>
                    <a:bodyPr/>
                    <a:lstStyle/>
                    <a:p>
                      <a:r>
                        <a:rPr lang="en-US" sz="3600" dirty="0"/>
                        <a:t>Employee</a:t>
                      </a:r>
                    </a:p>
                  </a:txBody>
                  <a:tcPr marL="137345" marR="137345" marT="68673" marB="68673"/>
                </a:tc>
                <a:tc>
                  <a:txBody>
                    <a:bodyPr/>
                    <a:lstStyle/>
                    <a:p>
                      <a:r>
                        <a:rPr lang="en-US" sz="3600" dirty="0" err="1"/>
                        <a:t>DepartmentName</a:t>
                      </a:r>
                      <a:endParaRPr lang="en-US" sz="3600" dirty="0"/>
                    </a:p>
                  </a:txBody>
                  <a:tcPr marL="137345" marR="137345" marT="68673" marB="68673"/>
                </a:tc>
                <a:tc>
                  <a:txBody>
                    <a:bodyPr/>
                    <a:lstStyle/>
                    <a:p>
                      <a:r>
                        <a:rPr lang="en-US" sz="3600" dirty="0"/>
                        <a:t>Salary</a:t>
                      </a:r>
                    </a:p>
                  </a:txBody>
                  <a:tcPr marL="137345" marR="137345" marT="68673" marB="68673"/>
                </a:tc>
                <a:extLst>
                  <a:ext uri="{0D108BD9-81ED-4DB2-BD59-A6C34878D82A}">
                    <a16:rowId xmlns:a16="http://schemas.microsoft.com/office/drawing/2014/main" val="247495740"/>
                  </a:ext>
                </a:extLst>
              </a:tr>
              <a:tr h="686726">
                <a:tc>
                  <a:txBody>
                    <a:bodyPr/>
                    <a:lstStyle/>
                    <a:p>
                      <a:r>
                        <a:rPr lang="en-US" sz="3600" dirty="0"/>
                        <a:t>Adam</a:t>
                      </a:r>
                    </a:p>
                  </a:txBody>
                  <a:tcPr marL="137345" marR="137345" marT="68673" marB="68673">
                    <a:solidFill>
                      <a:srgbClr val="92D050"/>
                    </a:solidFill>
                  </a:tcPr>
                </a:tc>
                <a:tc>
                  <a:txBody>
                    <a:bodyPr/>
                    <a:lstStyle/>
                    <a:p>
                      <a:r>
                        <a:rPr lang="en-US" sz="3600" dirty="0"/>
                        <a:t>Database Support</a:t>
                      </a:r>
                    </a:p>
                  </a:txBody>
                  <a:tcPr marL="137345" marR="137345" marT="68673" marB="68673">
                    <a:solidFill>
                      <a:srgbClr val="92D050"/>
                    </a:solidFill>
                  </a:tcPr>
                </a:tc>
                <a:tc>
                  <a:txBody>
                    <a:bodyPr/>
                    <a:lstStyle/>
                    <a:p>
                      <a:r>
                        <a:rPr lang="en-US" sz="3600" dirty="0"/>
                        <a:t>5,000</a:t>
                      </a:r>
                    </a:p>
                  </a:txBody>
                  <a:tcPr marL="137345" marR="137345" marT="68673" marB="68673">
                    <a:solidFill>
                      <a:srgbClr val="92D050"/>
                    </a:solidFill>
                  </a:tcPr>
                </a:tc>
                <a:extLst>
                  <a:ext uri="{0D108BD9-81ED-4DB2-BD59-A6C34878D82A}">
                    <a16:rowId xmlns:a16="http://schemas.microsoft.com/office/drawing/2014/main" val="3609066432"/>
                  </a:ext>
                </a:extLst>
              </a:tr>
              <a:tr h="686726">
                <a:tc>
                  <a:txBody>
                    <a:bodyPr/>
                    <a:lstStyle/>
                    <a:p>
                      <a:r>
                        <a:rPr lang="en-US" sz="3600" dirty="0"/>
                        <a:t>John</a:t>
                      </a:r>
                    </a:p>
                  </a:txBody>
                  <a:tcPr marL="137345" marR="137345" marT="68673" marB="68673">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600" dirty="0"/>
                        <a:t>Database Support</a:t>
                      </a:r>
                    </a:p>
                  </a:txBody>
                  <a:tcPr marL="137345" marR="137345" marT="68673" marB="68673">
                    <a:solidFill>
                      <a:srgbClr val="92D050"/>
                    </a:solidFill>
                  </a:tcPr>
                </a:tc>
                <a:tc>
                  <a:txBody>
                    <a:bodyPr/>
                    <a:lstStyle/>
                    <a:p>
                      <a:r>
                        <a:rPr lang="en-US" sz="3600" dirty="0"/>
                        <a:t>15,000</a:t>
                      </a:r>
                    </a:p>
                  </a:txBody>
                  <a:tcPr marL="137345" marR="137345" marT="68673" marB="68673">
                    <a:solidFill>
                      <a:srgbClr val="92D050"/>
                    </a:solidFill>
                  </a:tcPr>
                </a:tc>
                <a:extLst>
                  <a:ext uri="{0D108BD9-81ED-4DB2-BD59-A6C34878D82A}">
                    <a16:rowId xmlns:a16="http://schemas.microsoft.com/office/drawing/2014/main" val="1287682195"/>
                  </a:ext>
                </a:extLst>
              </a:tr>
              <a:tr h="686726">
                <a:tc>
                  <a:txBody>
                    <a:bodyPr/>
                    <a:lstStyle/>
                    <a:p>
                      <a:r>
                        <a:rPr lang="en-US" sz="3600" dirty="0"/>
                        <a:t>Jane</a:t>
                      </a:r>
                    </a:p>
                  </a:txBody>
                  <a:tcPr marL="137345" marR="137345" marT="68673" marB="68673">
                    <a:solidFill>
                      <a:srgbClr val="00B0F0"/>
                    </a:solidFill>
                  </a:tcPr>
                </a:tc>
                <a:tc>
                  <a:txBody>
                    <a:bodyPr/>
                    <a:lstStyle/>
                    <a:p>
                      <a:r>
                        <a:rPr lang="en-US" sz="3600" dirty="0"/>
                        <a:t>Application Support</a:t>
                      </a:r>
                    </a:p>
                  </a:txBody>
                  <a:tcPr marL="137345" marR="137345" marT="68673" marB="68673">
                    <a:solidFill>
                      <a:srgbClr val="00B0F0"/>
                    </a:solidFill>
                  </a:tcPr>
                </a:tc>
                <a:tc>
                  <a:txBody>
                    <a:bodyPr/>
                    <a:lstStyle/>
                    <a:p>
                      <a:r>
                        <a:rPr lang="en-US" sz="3600" dirty="0"/>
                        <a:t>10,000</a:t>
                      </a:r>
                    </a:p>
                  </a:txBody>
                  <a:tcPr marL="137345" marR="137345" marT="68673" marB="68673">
                    <a:solidFill>
                      <a:srgbClr val="00B0F0"/>
                    </a:solidFill>
                  </a:tcPr>
                </a:tc>
                <a:extLst>
                  <a:ext uri="{0D108BD9-81ED-4DB2-BD59-A6C34878D82A}">
                    <a16:rowId xmlns:a16="http://schemas.microsoft.com/office/drawing/2014/main" val="1053813033"/>
                  </a:ext>
                </a:extLst>
              </a:tr>
              <a:tr h="686726">
                <a:tc>
                  <a:txBody>
                    <a:bodyPr/>
                    <a:lstStyle/>
                    <a:p>
                      <a:r>
                        <a:rPr lang="en-US" sz="3600" dirty="0"/>
                        <a:t>George</a:t>
                      </a:r>
                    </a:p>
                  </a:txBody>
                  <a:tcPr marL="137345" marR="137345" marT="68673" marB="68673">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600" dirty="0"/>
                        <a:t>Application Support</a:t>
                      </a:r>
                    </a:p>
                  </a:txBody>
                  <a:tcPr marL="137345" marR="137345" marT="68673" marB="68673">
                    <a:solidFill>
                      <a:srgbClr val="00B0F0"/>
                    </a:solidFill>
                  </a:tcPr>
                </a:tc>
                <a:tc>
                  <a:txBody>
                    <a:bodyPr/>
                    <a:lstStyle/>
                    <a:p>
                      <a:r>
                        <a:rPr lang="en-US" sz="3600" dirty="0"/>
                        <a:t>15,000</a:t>
                      </a:r>
                    </a:p>
                  </a:txBody>
                  <a:tcPr marL="137345" marR="137345" marT="68673" marB="68673">
                    <a:solidFill>
                      <a:srgbClr val="00B0F0"/>
                    </a:solidFill>
                  </a:tcPr>
                </a:tc>
                <a:extLst>
                  <a:ext uri="{0D108BD9-81ED-4DB2-BD59-A6C34878D82A}">
                    <a16:rowId xmlns:a16="http://schemas.microsoft.com/office/drawing/2014/main" val="2640231826"/>
                  </a:ext>
                </a:extLst>
              </a:tr>
              <a:tr h="686726">
                <a:tc>
                  <a:txBody>
                    <a:bodyPr/>
                    <a:lstStyle/>
                    <a:p>
                      <a:r>
                        <a:rPr lang="en-US" sz="3600" dirty="0"/>
                        <a:t>Lila</a:t>
                      </a:r>
                    </a:p>
                  </a:txBody>
                  <a:tcPr marL="137345" marR="137345" marT="68673" marB="68673">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600" dirty="0"/>
                        <a:t>Application Support</a:t>
                      </a:r>
                    </a:p>
                  </a:txBody>
                  <a:tcPr marL="137345" marR="137345" marT="68673" marB="68673">
                    <a:solidFill>
                      <a:srgbClr val="00B0F0"/>
                    </a:solidFill>
                  </a:tcPr>
                </a:tc>
                <a:tc>
                  <a:txBody>
                    <a:bodyPr/>
                    <a:lstStyle/>
                    <a:p>
                      <a:r>
                        <a:rPr lang="en-US" sz="3600" dirty="0"/>
                        <a:t>5,000</a:t>
                      </a:r>
                    </a:p>
                  </a:txBody>
                  <a:tcPr marL="137345" marR="137345" marT="68673" marB="68673">
                    <a:solidFill>
                      <a:srgbClr val="00B0F0"/>
                    </a:solidFill>
                  </a:tcPr>
                </a:tc>
                <a:extLst>
                  <a:ext uri="{0D108BD9-81ED-4DB2-BD59-A6C34878D82A}">
                    <a16:rowId xmlns:a16="http://schemas.microsoft.com/office/drawing/2014/main" val="1267294716"/>
                  </a:ext>
                </a:extLst>
              </a:tr>
              <a:tr h="686726">
                <a:tc>
                  <a:txBody>
                    <a:bodyPr/>
                    <a:lstStyle/>
                    <a:p>
                      <a:r>
                        <a:rPr lang="en-US" sz="3600" dirty="0"/>
                        <a:t>Fred</a:t>
                      </a:r>
                    </a:p>
                  </a:txBody>
                  <a:tcPr marL="137345" marR="137345" marT="68673" marB="68673">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600" dirty="0"/>
                        <a:t>Software Support</a:t>
                      </a:r>
                    </a:p>
                  </a:txBody>
                  <a:tcPr marL="137345" marR="137345" marT="68673" marB="68673">
                    <a:solidFill>
                      <a:srgbClr val="FFFF00"/>
                    </a:solidFill>
                  </a:tcPr>
                </a:tc>
                <a:tc>
                  <a:txBody>
                    <a:bodyPr/>
                    <a:lstStyle/>
                    <a:p>
                      <a:r>
                        <a:rPr lang="en-US" sz="3600" dirty="0"/>
                        <a:t>15,000</a:t>
                      </a:r>
                    </a:p>
                  </a:txBody>
                  <a:tcPr marL="137345" marR="137345" marT="68673" marB="68673">
                    <a:solidFill>
                      <a:srgbClr val="FFFF00"/>
                    </a:solidFill>
                  </a:tcPr>
                </a:tc>
                <a:extLst>
                  <a:ext uri="{0D108BD9-81ED-4DB2-BD59-A6C34878D82A}">
                    <a16:rowId xmlns:a16="http://schemas.microsoft.com/office/drawing/2014/main" val="934848964"/>
                  </a:ext>
                </a:extLst>
              </a:tr>
            </a:tbl>
          </a:graphicData>
        </a:graphic>
      </p:graphicFrame>
    </p:spTree>
    <p:extLst>
      <p:ext uri="{BB962C8B-B14F-4D97-AF65-F5344CB8AC3E}">
        <p14:creationId xmlns:p14="http://schemas.microsoft.com/office/powerpoint/2010/main" val="43677862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4">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365299"/>
            <a:ext cx="12188825" cy="298809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6000" b="1" dirty="0" smtClean="0">
                <a:solidFill>
                  <a:schemeClr val="tx2"/>
                </a:solidFill>
                <a:latin typeface="Consolas" panose="020B0609020204030204" pitchFamily="49" charset="0"/>
              </a:rPr>
              <a:t>  SELECT</a:t>
            </a:r>
            <a:r>
              <a:rPr lang="en-US" sz="6000" dirty="0" smtClean="0">
                <a:solidFill>
                  <a:schemeClr val="tx2"/>
                </a:solidFill>
                <a:latin typeface="Consolas" panose="020B0609020204030204" pitchFamily="49" charset="0"/>
              </a:rPr>
              <a:t> </a:t>
            </a:r>
            <a:r>
              <a:rPr lang="en-US" sz="6000" dirty="0" err="1" smtClean="0">
                <a:solidFill>
                  <a:schemeClr val="tx2"/>
                </a:solidFill>
                <a:latin typeface="Consolas" panose="020B0609020204030204" pitchFamily="49" charset="0"/>
              </a:rPr>
              <a:t>e.DepartmentName</a:t>
            </a:r>
            <a:r>
              <a:rPr lang="en-US" sz="6000" b="1" dirty="0" smtClean="0">
                <a:solidFill>
                  <a:schemeClr val="tx2"/>
                </a:solidFill>
                <a:latin typeface="Consolas" panose="020B0609020204030204" pitchFamily="49" charset="0"/>
              </a:rPr>
              <a:t>      	 </a:t>
            </a:r>
            <a:r>
              <a:rPr lang="en-GB" sz="6000" b="1" dirty="0" smtClean="0">
                <a:solidFill>
                  <a:schemeClr val="tx2"/>
                </a:solidFill>
                <a:latin typeface="Consolas" panose="020B0609020204030204" pitchFamily="49" charset="0"/>
              </a:rPr>
              <a:t>FROM</a:t>
            </a:r>
            <a:r>
              <a:rPr lang="en-GB" sz="6000" dirty="0" smtClean="0">
                <a:solidFill>
                  <a:schemeClr val="tx2"/>
                </a:solidFill>
                <a:latin typeface="Consolas" panose="020B0609020204030204" pitchFamily="49" charset="0"/>
              </a:rPr>
              <a:t> Employees </a:t>
            </a:r>
            <a:r>
              <a:rPr lang="en-GB" sz="6000" b="1" dirty="0">
                <a:solidFill>
                  <a:schemeClr val="tx2"/>
                </a:solidFill>
                <a:latin typeface="Consolas" panose="020B0609020204030204" pitchFamily="49" charset="0"/>
              </a:rPr>
              <a:t>AS</a:t>
            </a:r>
            <a:r>
              <a:rPr lang="en-GB" sz="6000" dirty="0">
                <a:solidFill>
                  <a:schemeClr val="tx2"/>
                </a:solidFill>
                <a:latin typeface="Consolas" panose="020B0609020204030204" pitchFamily="49" charset="0"/>
              </a:rPr>
              <a:t> e</a:t>
            </a:r>
          </a:p>
          <a:p>
            <a:r>
              <a:rPr lang="en-GB" sz="6000" dirty="0">
                <a:solidFill>
                  <a:schemeClr val="tx2"/>
                </a:solidFill>
                <a:latin typeface="Consolas" panose="020B0609020204030204" pitchFamily="49" charset="0"/>
              </a:rPr>
              <a:t> </a:t>
            </a:r>
            <a:r>
              <a:rPr lang="en-GB" sz="6000" dirty="0" smtClean="0">
                <a:solidFill>
                  <a:schemeClr val="tx2"/>
                </a:solidFill>
                <a:latin typeface="Consolas" panose="020B0609020204030204" pitchFamily="49" charset="0"/>
              </a:rPr>
              <a:t>  </a:t>
            </a:r>
            <a:r>
              <a:rPr lang="en-GB" sz="6000" b="1" dirty="0" smtClean="0">
                <a:solidFill>
                  <a:schemeClr val="tx2"/>
                </a:solidFill>
                <a:latin typeface="Consolas" panose="020B0609020204030204" pitchFamily="49" charset="0"/>
              </a:rPr>
              <a:t>GROUP</a:t>
            </a:r>
            <a:r>
              <a:rPr lang="en-GB" sz="6000" dirty="0" smtClean="0">
                <a:solidFill>
                  <a:schemeClr val="tx2"/>
                </a:solidFill>
                <a:latin typeface="Consolas" panose="020B0609020204030204" pitchFamily="49" charset="0"/>
              </a:rPr>
              <a:t> </a:t>
            </a:r>
            <a:r>
              <a:rPr lang="en-GB" sz="6000" b="1" dirty="0" smtClean="0">
                <a:solidFill>
                  <a:schemeClr val="tx2"/>
                </a:solidFill>
                <a:latin typeface="Consolas" panose="020B0609020204030204" pitchFamily="49" charset="0"/>
              </a:rPr>
              <a:t>BY</a:t>
            </a:r>
            <a:r>
              <a:rPr lang="en-GB" sz="6000" dirty="0">
                <a:solidFill>
                  <a:schemeClr val="tx2"/>
                </a:solidFill>
                <a:latin typeface="Consolas" panose="020B0609020204030204" pitchFamily="49" charset="0"/>
              </a:rPr>
              <a:t> </a:t>
            </a:r>
            <a:r>
              <a:rPr lang="en-GB" sz="6000" dirty="0" smtClean="0">
                <a:solidFill>
                  <a:schemeClr val="tx2"/>
                </a:solidFill>
                <a:latin typeface="Consolas" panose="020B0609020204030204" pitchFamily="49" charset="0"/>
              </a:rPr>
              <a:t>e.</a:t>
            </a:r>
            <a:r>
              <a:rPr lang="en-US" sz="6000" dirty="0" err="1" smtClean="0">
                <a:solidFill>
                  <a:schemeClr val="tx2"/>
                </a:solidFill>
                <a:latin typeface="Consolas" panose="020B0609020204030204" pitchFamily="49" charset="0"/>
              </a:rPr>
              <a:t>DepartmentName</a:t>
            </a:r>
            <a:endParaRPr lang="en-GB" sz="60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9</a:t>
            </a:fld>
            <a:endParaRPr lang="en-US" dirty="0"/>
          </a:p>
        </p:txBody>
      </p:sp>
      <p:sp>
        <p:nvSpPr>
          <p:cNvPr id="465922" name="Rectangle 2"/>
          <p:cNvSpPr>
            <a:spLocks noGrp="1" noChangeArrowheads="1"/>
          </p:cNvSpPr>
          <p:nvPr>
            <p:ph type="title"/>
          </p:nvPr>
        </p:nvSpPr>
        <p:spPr/>
        <p:txBody>
          <a:bodyPr/>
          <a:lstStyle/>
          <a:p>
            <a:r>
              <a:rPr lang="en-US" dirty="0"/>
              <a:t>Distinct With Group By</a:t>
            </a:r>
            <a:endParaRPr lang="bg-BG" dirty="0"/>
          </a:p>
        </p:txBody>
      </p:sp>
      <p:sp>
        <p:nvSpPr>
          <p:cNvPr id="7" name="AutoShape 7"/>
          <p:cNvSpPr>
            <a:spLocks noChangeArrowheads="1"/>
          </p:cNvSpPr>
          <p:nvPr/>
        </p:nvSpPr>
        <p:spPr bwMode="auto">
          <a:xfrm>
            <a:off x="5942012" y="881357"/>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Unique Values</a:t>
            </a:r>
            <a:endParaRPr lang="en-US" sz="2800" noProof="1">
              <a:solidFill>
                <a:srgbClr val="FFFFFF"/>
              </a:solidFill>
            </a:endParaRPr>
          </a:p>
        </p:txBody>
      </p:sp>
      <p:sp>
        <p:nvSpPr>
          <p:cNvPr id="9" name="AutoShape 7"/>
          <p:cNvSpPr>
            <a:spLocks noChangeArrowheads="1"/>
          </p:cNvSpPr>
          <p:nvPr/>
        </p:nvSpPr>
        <p:spPr bwMode="auto">
          <a:xfrm>
            <a:off x="5713412" y="5767674"/>
            <a:ext cx="2229557" cy="953805"/>
          </a:xfrm>
          <a:prstGeom prst="wedgeRoundRectCallout">
            <a:avLst>
              <a:gd name="adj1" fmla="val -43097"/>
              <a:gd name="adj2" fmla="val -10072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Grouping</a:t>
            </a:r>
          </a:p>
          <a:p>
            <a:pPr algn="ctr"/>
            <a:r>
              <a:rPr lang="en-US" sz="2800" noProof="1" smtClean="0">
                <a:solidFill>
                  <a:srgbClr val="FFFFFF"/>
                </a:solidFill>
              </a:rPr>
              <a:t>Columns</a:t>
            </a:r>
            <a:endParaRPr lang="en-US" sz="2800" noProof="1">
              <a:solidFill>
                <a:srgbClr val="FFFFFF"/>
              </a:solidFill>
            </a:endParaRPr>
          </a:p>
        </p:txBody>
      </p:sp>
      <p:sp>
        <p:nvSpPr>
          <p:cNvPr id="11" name="AutoShape 7"/>
          <p:cNvSpPr>
            <a:spLocks noChangeArrowheads="1"/>
          </p:cNvSpPr>
          <p:nvPr/>
        </p:nvSpPr>
        <p:spPr bwMode="auto">
          <a:xfrm>
            <a:off x="10409434" y="3397686"/>
            <a:ext cx="1585800" cy="923323"/>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a:t>
            </a:r>
            <a:br>
              <a:rPr lang="en-US" sz="2800" noProof="1" smtClean="0">
                <a:solidFill>
                  <a:srgbClr val="FFFFFF"/>
                </a:solidFill>
              </a:rPr>
            </a:br>
            <a:r>
              <a:rPr lang="en-US" sz="2800" noProof="1" smtClean="0">
                <a:solidFill>
                  <a:srgbClr val="FFFFFF"/>
                </a:solidFill>
              </a:rPr>
              <a:t>Alias</a:t>
            </a:r>
            <a:endParaRPr lang="en-US" sz="2800" noProof="1">
              <a:solidFill>
                <a:srgbClr val="FFFFFF"/>
              </a:solidFill>
            </a:endParaRPr>
          </a:p>
        </p:txBody>
      </p:sp>
    </p:spTree>
    <p:extLst>
      <p:ext uri="{BB962C8B-B14F-4D97-AF65-F5344CB8AC3E}">
        <p14:creationId xmlns:p14="http://schemas.microsoft.com/office/powerpoint/2010/main" val="1985548227"/>
      </p:ext>
    </p:extLst>
  </p:cSld>
  <p:clrMapOvr>
    <a:overrideClrMapping bg1="dk1" tx1="lt1" bg2="dk2"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Override1.xml><?xml version="1.0" encoding="utf-8"?>
<a:themeOverride xmlns:a="http://schemas.openxmlformats.org/drawingml/2006/main">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2061</Words>
  <Application>Microsoft Office PowerPoint</Application>
  <PresentationFormat>Custom</PresentationFormat>
  <Paragraphs>715</Paragraphs>
  <Slides>37</Slides>
  <Notes>35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Consolas</vt:lpstr>
      <vt:lpstr>Courier New</vt:lpstr>
      <vt:lpstr>Wingdings</vt:lpstr>
      <vt:lpstr>Wingdings 2</vt:lpstr>
      <vt:lpstr>SoftUni 16x9</vt:lpstr>
      <vt:lpstr>Data Aggregation</vt:lpstr>
      <vt:lpstr>Table of Content</vt:lpstr>
      <vt:lpstr>Questions</vt:lpstr>
      <vt:lpstr>PowerPoint Presentation</vt:lpstr>
      <vt:lpstr>Grouping Basics</vt:lpstr>
      <vt:lpstr>Grouping Data</vt:lpstr>
      <vt:lpstr>Grouping Basics</vt:lpstr>
      <vt:lpstr>Distinct</vt:lpstr>
      <vt:lpstr>Distinct With Group By</vt:lpstr>
      <vt:lpstr>Distinct Syntax</vt:lpstr>
      <vt:lpstr>Distinct</vt:lpstr>
      <vt:lpstr>PowerPoint Presentation</vt:lpstr>
      <vt:lpstr>COUNT</vt:lpstr>
      <vt:lpstr>COUNT Syntax</vt:lpstr>
      <vt:lpstr>COUNT</vt:lpstr>
      <vt:lpstr>SUM</vt:lpstr>
      <vt:lpstr>SUM Syntax</vt:lpstr>
      <vt:lpstr>SUM</vt:lpstr>
      <vt:lpstr>MAX</vt:lpstr>
      <vt:lpstr>MAX Syntax</vt:lpstr>
      <vt:lpstr>MAX</vt:lpstr>
      <vt:lpstr>MIN</vt:lpstr>
      <vt:lpstr>MIN Syntax</vt:lpstr>
      <vt:lpstr>MIN</vt:lpstr>
      <vt:lpstr>AVG</vt:lpstr>
      <vt:lpstr>AVG Syntax</vt:lpstr>
      <vt:lpstr>AVG</vt:lpstr>
      <vt:lpstr>PowerPoint Presentation</vt:lpstr>
      <vt:lpstr>Having Clause</vt:lpstr>
      <vt:lpstr>HAVING Syntax</vt:lpstr>
      <vt:lpstr>Having Clause</vt:lpstr>
      <vt:lpstr>HAVING Syntax</vt:lpstr>
      <vt:lpstr>Logical vs Physical Execution</vt:lpstr>
      <vt:lpstr>Summary</vt:lpstr>
      <vt:lpstr>Data Aggregation</vt:lpstr>
      <vt:lpstr>License</vt:lpstr>
      <vt:lpstr>Free Trainings @ Software University</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 - Overview</dc:title>
  <dc:subject>Software Development Course</dc:subject>
  <dc:creator/>
  <cp:keywords>Databases, SQL, programming, SoftUni, Software University, programming, software development, software engineering, course, database systems</cp:keywords>
  <dc:description>Software University Foundation - http://softuni.org</dc:description>
  <cp:lastModifiedBy/>
  <cp:revision>1</cp:revision>
  <dcterms:created xsi:type="dcterms:W3CDTF">2014-01-02T17:00:34Z</dcterms:created>
  <dcterms:modified xsi:type="dcterms:W3CDTF">2016-10-03T13:43:42Z</dcterms:modified>
  <cp:category>Databases, SQL, programming, SoftUni, Software University, programming, software development, software engineering, course, database systems</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