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544" r:id="rId5"/>
    <p:sldId id="468" r:id="rId6"/>
    <p:sldId id="545" r:id="rId7"/>
    <p:sldId id="546" r:id="rId8"/>
    <p:sldId id="551" r:id="rId9"/>
    <p:sldId id="547" r:id="rId10"/>
    <p:sldId id="549" r:id="rId11"/>
    <p:sldId id="548" r:id="rId12"/>
    <p:sldId id="513" r:id="rId13"/>
    <p:sldId id="515" r:id="rId14"/>
    <p:sldId id="516" r:id="rId15"/>
    <p:sldId id="518" r:id="rId16"/>
    <p:sldId id="543" r:id="rId17"/>
    <p:sldId id="514" r:id="rId18"/>
    <p:sldId id="349" r:id="rId19"/>
    <p:sldId id="550" r:id="rId20"/>
    <p:sldId id="431" r:id="rId21"/>
    <p:sldId id="39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4087" autoAdjust="0"/>
  </p:normalViewPr>
  <p:slideViewPr>
    <p:cSldViewPr>
      <p:cViewPr varScale="1">
        <p:scale>
          <a:sx n="86" d="100"/>
          <a:sy n="86" d="100"/>
        </p:scale>
        <p:origin x="-438" y="-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0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89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4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85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179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3131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962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-basics/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533400"/>
            <a:ext cx="8132718" cy="1476352"/>
          </a:xfrm>
        </p:spPr>
        <p:txBody>
          <a:bodyPr>
            <a:normAutofit fontScale="90000"/>
          </a:bodyPr>
          <a:lstStyle/>
          <a:p>
            <a:r>
              <a:rPr lang="en-US" smtClean="0"/>
              <a:t>Text Processing and Regex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1981200"/>
            <a:ext cx="8132718" cy="1793743"/>
          </a:xfrm>
        </p:spPr>
        <p:txBody>
          <a:bodyPr>
            <a:normAutofit/>
          </a:bodyPr>
          <a:lstStyle/>
          <a:p>
            <a:r>
              <a:rPr lang="en-US" smtClean="0"/>
              <a:t>String operations</a:t>
            </a:r>
            <a:r>
              <a:rPr lang="en-US"/>
              <a:t> </a:t>
            </a:r>
            <a:r>
              <a:rPr lang="en-US" smtClean="0"/>
              <a:t>and regular 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026" name="Picture 2" descr="C:\Users\Edu\Desktop\rege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70962" y="3686175"/>
            <a:ext cx="2533650" cy="2409825"/>
          </a:xfrm>
          <a:prstGeom prst="rect">
            <a:avLst/>
          </a:prstGeom>
          <a:noFill/>
        </p:spPr>
      </p:pic>
      <p:pic>
        <p:nvPicPr>
          <p:cNvPr id="11" name="Picture 10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56012" y="3962400"/>
            <a:ext cx="1842331" cy="20218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576164">
            <a:off x="3871618" y="4048220"/>
            <a:ext cx="349535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200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</a:t>
            </a:r>
            <a:endParaRPr lang="en-US" sz="3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484812" y="5257800"/>
            <a:ext cx="3265940" cy="4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=""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 smtClean="0"/>
              <a:t>Regex API</a:t>
            </a:r>
            <a:endParaRPr lang="en-US" dirty="0"/>
          </a:p>
        </p:txBody>
      </p:sp>
      <p:pic>
        <p:nvPicPr>
          <p:cNvPr id="2050" name="Picture 2" descr="C:\Users\Bi0GaMe\Downloads\java_reg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7587" y="2224088"/>
            <a:ext cx="25336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856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61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73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9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compiled representation of a regular expression.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 </a:t>
            </a:r>
            <a:r>
              <a:rPr lang="en-US" dirty="0"/>
              <a:t>– </a:t>
            </a:r>
            <a:r>
              <a:rPr lang="en-US" dirty="0" smtClean="0"/>
              <a:t>an </a:t>
            </a:r>
            <a:r>
              <a:rPr lang="en-US" dirty="0"/>
              <a:t>engine that performs match operations on a character sequence by interpreting a Pattern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6" y="2806390"/>
            <a:ext cx="10667998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56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 methods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9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 </a:t>
            </a:r>
            <a:r>
              <a:rPr lang="en-US" dirty="0" smtClean="0"/>
              <a:t>– attempts </a:t>
            </a:r>
            <a:r>
              <a:rPr lang="en-US" dirty="0"/>
              <a:t>to match the entire </a:t>
            </a:r>
            <a:r>
              <a:rPr lang="en-US" dirty="0" smtClean="0"/>
              <a:t>input.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lookingAt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attempts to match the input sequence, starting at the beginning</a:t>
            </a:r>
            <a:r>
              <a:rPr lang="en-US" dirty="0" smtClean="0"/>
              <a:t>.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en-US" dirty="0"/>
              <a:t>– scans the input sequence looking for the next subsequence that matches the pattern</a:t>
            </a:r>
            <a:r>
              <a:rPr lang="en-US" dirty="0" smtClean="0"/>
              <a:t>.</a:t>
            </a: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dirty="0"/>
              <a:t>– </a:t>
            </a:r>
            <a:r>
              <a:rPr lang="en-US" dirty="0" smtClean="0"/>
              <a:t>returns </a:t>
            </a:r>
            <a:r>
              <a:rPr lang="en-US" dirty="0"/>
              <a:t>the start index of the previous </a:t>
            </a:r>
            <a:r>
              <a:rPr lang="en-US" dirty="0" smtClean="0"/>
              <a:t>match.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/>
              <a:t>– </a:t>
            </a:r>
            <a:r>
              <a:rPr lang="en-US" dirty="0" smtClean="0"/>
              <a:t>returns </a:t>
            </a:r>
            <a:r>
              <a:rPr lang="en-US" dirty="0"/>
              <a:t>the offset after the last character </a:t>
            </a:r>
            <a:r>
              <a:rPr lang="en-US" dirty="0" smtClean="0"/>
              <a:t>matched.</a:t>
            </a: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</a:t>
            </a:r>
            <a:r>
              <a:rPr lang="en-US" dirty="0"/>
              <a:t>– </a:t>
            </a:r>
            <a:r>
              <a:rPr lang="en-US" dirty="0" smtClean="0"/>
              <a:t>returns </a:t>
            </a:r>
            <a:r>
              <a:rPr lang="en-US" dirty="0"/>
              <a:t>the input subsequence matched by the previous </a:t>
            </a:r>
            <a:r>
              <a:rPr lang="en-US" dirty="0" smtClean="0"/>
              <a:t>match.</a:t>
            </a: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3953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C:\Users\Bi0GaMe\Downloads\reg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7" y="2238375"/>
            <a:ext cx="71437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824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Working with strings</a:t>
            </a:r>
          </a:p>
          <a:p>
            <a:r>
              <a:rPr lang="en-US" sz="4000" smtClean="0">
                <a:cs typeface="Consolas" panose="020B0609020204030204" pitchFamily="49" charset="0"/>
              </a:rPr>
              <a:t>StringBuilder</a:t>
            </a:r>
          </a:p>
          <a:p>
            <a:r>
              <a:rPr lang="en-US" sz="4000" smtClean="0">
                <a:cs typeface="Consolas" panose="020B0609020204030204" pitchFamily="49" charset="0"/>
              </a:rPr>
              <a:t>Regular Expressions</a:t>
            </a:r>
          </a:p>
          <a:p>
            <a:pPr lvl="1"/>
            <a:r>
              <a:rPr lang="en-US" sz="3600" smtClean="0">
                <a:cs typeface="Consolas" panose="020B0609020204030204" pitchFamily="49" charset="0"/>
              </a:rPr>
              <a:t>Syntax, groups, special characters</a:t>
            </a:r>
          </a:p>
          <a:p>
            <a:r>
              <a:rPr lang="en-US" sz="4000" smtClean="0">
                <a:cs typeface="Consolas" panose="020B0609020204030204" pitchFamily="49" charset="0"/>
              </a:rPr>
              <a:t>Regex API</a:t>
            </a:r>
          </a:p>
          <a:p>
            <a:pPr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1" y="1492097"/>
            <a:ext cx="4048851" cy="3003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Processing and Regex API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smtClean="0">
                <a:hlinkClick r:id="rId15"/>
              </a:rPr>
              <a:t>https://softuni.bg/courses/java-basics/</a:t>
            </a:r>
            <a:endParaRPr lang="en-US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15360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011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smtClean="0"/>
              <a:t>Working with strings</a:t>
            </a:r>
            <a:endParaRPr lang="en-US" sz="3600" dirty="0" smtClean="0"/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smtClean="0"/>
              <a:t>Regular expressions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smtClean="0"/>
              <a:t>Regex API in Java</a:t>
            </a:r>
            <a:endParaRPr lang="en-US" sz="3600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2612" y="814166"/>
            <a:ext cx="4038601" cy="52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984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129899"/>
            <a:ext cx="8938472" cy="737501"/>
          </a:xfrm>
        </p:spPr>
        <p:txBody>
          <a:bodyPr/>
          <a:lstStyle/>
          <a:p>
            <a:r>
              <a:rPr lang="en-US" sz="4800" smtClean="0"/>
              <a:t>Working with strings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84412" y="3810000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141"/>
          <p:cNvGraphicFramePr>
            <a:graphicFrameLocks noGrp="1"/>
          </p:cNvGraphicFramePr>
          <p:nvPr>
            <p:extLst/>
          </p:nvPr>
        </p:nvGraphicFramePr>
        <p:xfrm>
          <a:off x="2270128" y="31242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4412" y="2362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856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sequence of characters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Java";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8932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String Data Type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066800"/>
            <a:ext cx="105155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softuni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// example continues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– </a:t>
            </a:r>
            <a:r>
              <a:rPr lang="en-US" smtClean="0"/>
              <a:t>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219200"/>
            <a:ext cx="10515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System.out.println(str.charAt(4));            // U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System.out.println(str.contains(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Soft"));     // true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System.out.println(str.contains(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false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System.out.println(str.startsWith(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soft"));  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System.out.println(str.endsWith(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Uni"));      // true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 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System.out.println(str.trim());              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System.out.println(str.lastIndexOf</a:t>
            </a:r>
            <a:r>
              <a:rPr lang="en-US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</a:t>
            </a:r>
            <a:r>
              <a:rPr lang="en-US" smtClean="0"/>
              <a:t>Examples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</a:t>
            </a:r>
            <a:r>
              <a:rPr lang="en-US" smtClean="0"/>
              <a:t>Examples </a:t>
            </a:r>
            <a:r>
              <a:rPr lang="en-US" smtClean="0"/>
              <a:t>(4)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/>
          </a:bodyPr>
          <a:lstStyle/>
          <a:p>
            <a:r>
              <a:rPr lang="en-US" smtClean="0"/>
              <a:t>String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(+)</a:t>
            </a:r>
            <a:r>
              <a:rPr lang="en-US" smtClean="0"/>
              <a:t> is a costly operation and slows down performance a lot when used inside a loop</a:t>
            </a:r>
          </a:p>
          <a:p>
            <a:r>
              <a:rPr lang="en-US" smtClean="0"/>
              <a:t>Use a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smtClean="0"/>
              <a:t> instead</a:t>
            </a:r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18655"/>
            <a:ext cx="108059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smtClean="0">
                <a:latin typeface="Consolas" pitchFamily="49" charset="0"/>
                <a:cs typeface="Consolas" pitchFamily="49" charset="0"/>
              </a:rPr>
              <a:t>StringBuilder input = </a:t>
            </a:r>
            <a:r>
              <a:rPr lang="en-US" sz="2800" b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smtClean="0">
                <a:latin typeface="Consolas" pitchFamily="49" charset="0"/>
                <a:cs typeface="Consolas" pitchFamily="49" charset="0"/>
              </a:rPr>
              <a:t> StringBuilder()</a:t>
            </a:r>
            <a:r>
              <a:rPr lang="en-US" sz="2800" b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smtClean="0">
                <a:latin typeface="Consolas" pitchFamily="49" charset="0"/>
                <a:cs typeface="Consolas" pitchFamily="49" charset="0"/>
              </a:rPr>
              <a:t>        </a:t>
            </a:r>
            <a:br>
              <a:rPr lang="en-US" sz="2800" b="1" smtClean="0">
                <a:latin typeface="Consolas" pitchFamily="49" charset="0"/>
                <a:cs typeface="Consolas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smtClean="0">
                <a:latin typeface="Consolas" pitchFamily="49" charset="0"/>
                <a:cs typeface="Consolas" pitchFamily="49" charset="0"/>
              </a:rPr>
              <a:t> (hasInput) {</a:t>
            </a:r>
            <a:br>
              <a:rPr lang="en-US" sz="2800" b="1" smtClean="0">
                <a:latin typeface="Consolas" pitchFamily="49" charset="0"/>
                <a:cs typeface="Consolas" pitchFamily="49" charset="0"/>
              </a:rPr>
            </a:br>
            <a:r>
              <a:rPr lang="en-US" sz="2800" b="1" smtClean="0">
                <a:latin typeface="Consolas" pitchFamily="49" charset="0"/>
                <a:cs typeface="Consolas" pitchFamily="49" charset="0"/>
              </a:rPr>
              <a:t>    input.append(scanner.nextLine())</a:t>
            </a:r>
            <a:r>
              <a:rPr lang="en-US" sz="2800" b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smtClean="0">
                <a:latin typeface="Consolas" pitchFamily="49" charset="0"/>
                <a:cs typeface="Consolas" pitchFamily="49" charset="0"/>
              </a:rPr>
            </a:br>
            <a:r>
              <a:rPr lang="en-US" sz="2800" b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1076</Words>
  <Application>Microsoft Office PowerPoint</Application>
  <PresentationFormat>Custom</PresentationFormat>
  <Paragraphs>198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Text Processing and Regex API</vt:lpstr>
      <vt:lpstr>Table of Contents</vt:lpstr>
      <vt:lpstr>Working with strings</vt:lpstr>
      <vt:lpstr>The String Data Type</vt:lpstr>
      <vt:lpstr>The String Data Type (2)</vt:lpstr>
      <vt:lpstr>Strings – Examples</vt:lpstr>
      <vt:lpstr>Strings – Examples (2)</vt:lpstr>
      <vt:lpstr>Strings – Examples (3)</vt:lpstr>
      <vt:lpstr>Strings – Examples (4)</vt:lpstr>
      <vt:lpstr>Comparing Strings in Java</vt:lpstr>
      <vt:lpstr>Regex API</vt:lpstr>
      <vt:lpstr>Regular Expressions</vt:lpstr>
      <vt:lpstr>Validation by Regular Expression – Example</vt:lpstr>
      <vt:lpstr>Regex API</vt:lpstr>
      <vt:lpstr>Matcher methods</vt:lpstr>
      <vt:lpstr>Regex API</vt:lpstr>
      <vt:lpstr>Summary</vt:lpstr>
      <vt:lpstr>Text Processing and Regex API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2016-03-15T13:02:53Z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