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5" r:id="rId24"/>
    <p:sldId id="496" r:id="rId25"/>
    <p:sldId id="497" r:id="rId26"/>
    <p:sldId id="501" r:id="rId27"/>
    <p:sldId id="502" r:id="rId28"/>
    <p:sldId id="50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92" d="100"/>
          <a:sy n="92" d="100"/>
        </p:scale>
        <p:origin x="24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5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44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softuni.bg/courses/oop/" TargetMode="Externa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2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193899"/>
            <a:ext cx="8296741" cy="1091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Formatting the </a:t>
            </a:r>
            <a:r>
              <a:rPr lang="en-US" dirty="0"/>
              <a:t>Source </a:t>
            </a:r>
            <a:r>
              <a:rPr lang="en-US" dirty="0" smtClean="0"/>
              <a:t>Code Correctly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245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a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a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069" y="3134360"/>
            <a:ext cx="8302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269" y="48006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269" y="53721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69" y="59436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069" y="3683000"/>
            <a:ext cx="8302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4336" y="3145246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0151" y="5156245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4999"/>
            <a:ext cx="11804822" cy="55344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b="1" dirty="0" smtClean="0"/>
              <a:t>By member type:</a:t>
            </a:r>
            <a:r>
              <a:rPr lang="en-US" dirty="0" smtClean="0"/>
              <a:t> 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b="1" dirty="0" smtClean="0"/>
              <a:t>By visibility:</a:t>
            </a:r>
            <a:r>
              <a:rPr lang="en-US" dirty="0" smtClean="0"/>
              <a:t> static members, public members, protected members,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definitions stated above may not be </a:t>
            </a:r>
            <a:br>
              <a:rPr lang="en-US" dirty="0" smtClean="0"/>
            </a:br>
            <a:r>
              <a:rPr lang="en-US" dirty="0" smtClean="0"/>
              <a:t>the only correct 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depend on company-level code conventions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Console.WriteLine("wuf-wuf");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  <a:spcBef>
                <a:spcPts val="3600"/>
              </a:spcBef>
            </a:pPr>
            <a:r>
              <a:rPr lang="en-US" sz="3000" dirty="0" smtClean="0"/>
              <a:t>Don't put empty lines when not 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indent the next lines further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 - 1,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 + 1, y] == 0 || matrix[x, y - 1]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 + 1]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Lines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noProof="1" smtClean="0"/>
              <a:t>Take advantage of your IDE to help formatting the code </a:t>
            </a:r>
          </a:p>
          <a:p>
            <a:pPr>
              <a:lnSpc>
                <a:spcPct val="95000"/>
              </a:lnSpc>
            </a:pPr>
            <a:r>
              <a:rPr lang="en-US" sz="3000" noProof="1" smtClean="0"/>
              <a:t>[Ctrl] + K + D in Visual Studio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Automatic alignment</a:t>
            </a:r>
          </a:p>
          <a:p>
            <a:pPr>
              <a:lnSpc>
                <a:spcPct val="95000"/>
              </a:lnSpc>
            </a:pPr>
            <a:r>
              <a:rPr lang="en-US" sz="3000" noProof="1" smtClean="0"/>
              <a:t>Code style analysis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StyleCop</a:t>
            </a:r>
          </a:p>
          <a:p>
            <a:pPr lvl="2">
              <a:lnSpc>
                <a:spcPct val="95000"/>
              </a:lnSpc>
            </a:pPr>
            <a:r>
              <a:rPr lang="en-US" sz="2600" noProof="1">
                <a:hlinkClick r:id="rId2"/>
              </a:rPr>
              <a:t>https://stylecop.codeplex.com</a:t>
            </a:r>
            <a:r>
              <a:rPr lang="en-US" sz="2600" noProof="1" smtClean="0">
                <a:hlinkClick r:id="rId2"/>
              </a:rPr>
              <a:t>/</a:t>
            </a:r>
            <a:endParaRPr lang="en-US" sz="2600" noProof="1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JetBrains ReSharper</a:t>
            </a:r>
            <a:endParaRPr lang="en-US" noProof="1"/>
          </a:p>
          <a:p>
            <a:pPr lvl="2">
              <a:lnSpc>
                <a:spcPct val="95000"/>
              </a:lnSpc>
            </a:pPr>
            <a:r>
              <a:rPr lang="en-US" sz="2600" noProof="1">
                <a:hlinkClick r:id="rId3"/>
              </a:rPr>
              <a:t>https://www.jetbrains.com/resharper</a:t>
            </a:r>
            <a:r>
              <a:rPr lang="en-US" sz="2600" noProof="1" smtClean="0">
                <a:hlinkClick r:id="rId3"/>
              </a:rPr>
              <a:t>/</a:t>
            </a: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Formatting Guidelines</a:t>
            </a:r>
            <a:endParaRPr lang="en-US" sz="3000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Make sure the formatting clearly shows</a:t>
            </a:r>
            <a:br>
              <a:rPr lang="en-US" sz="3000" dirty="0" smtClean="0"/>
            </a:br>
            <a:r>
              <a:rPr lang="en-US" sz="3000" dirty="0" smtClean="0"/>
              <a:t>the purpose of the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Formatting Conventions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Blocks, types, method parameters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Separating logically related blocks of code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Automated Code Analysis and Refactoring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Formatting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softuni.bg/courses/oop/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High Quality Code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Code Need Formatting?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Formatting Fundamentals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924112"/>
            <a:ext cx="90651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273" y="4330707"/>
            <a:ext cx="3733641" cy="953453"/>
          </a:xfrm>
          <a:prstGeom prst="wedgeRoundRectCallout">
            <a:avLst>
              <a:gd name="adj1" fmla="val -117627"/>
              <a:gd name="adj2" fmla="val -313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an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95758" y="2821864"/>
            <a:ext cx="4107919" cy="953453"/>
          </a:xfrm>
          <a:prstGeom prst="wedgeRoundRectCallout">
            <a:avLst>
              <a:gd name="adj1" fmla="val -114471"/>
              <a:gd name="adj2" fmla="val -16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Always use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after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4812" y="4664310"/>
            <a:ext cx="2666146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 Declarations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declarations should be formatted </a:t>
            </a:r>
            <a:br>
              <a:rPr lang="en-US" dirty="0" smtClean="0"/>
            </a:br>
            <a:r>
              <a:rPr lang="en-US" dirty="0" smtClean="0"/>
              <a:t>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451462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3793941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9" y="4373062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9" y="5750560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9925" y="2201091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6123" y="3831772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89692" y="5491996"/>
            <a:ext cx="5688118" cy="527804"/>
          </a:xfrm>
          <a:prstGeom prst="wedgeRoundRectCallout">
            <a:avLst>
              <a:gd name="adj1" fmla="val -87762"/>
              <a:gd name="adj2" fmla="val 4045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brackets should be on their own line</a:t>
            </a:r>
          </a:p>
        </p:txBody>
      </p:sp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1574</Words>
  <Application>Microsoft Office PowerPoint</Application>
  <PresentationFormat>Custom</PresentationFormat>
  <Paragraphs>340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Code Formatting</vt:lpstr>
      <vt:lpstr>Table of Contents</vt:lpstr>
      <vt:lpstr>Code Formatting</vt:lpstr>
      <vt:lpstr>Why Does Code Need Formatting?</vt:lpstr>
      <vt:lpstr>Code Formatting Fundamentals</vt:lpstr>
      <vt:lpstr>Formatting Blocks</vt:lpstr>
      <vt:lpstr>Empty Lines between Methods</vt:lpstr>
      <vt:lpstr>Indentation of Methods</vt:lpstr>
      <vt:lpstr>Brackets in Method Declarations</vt:lpstr>
      <vt:lpstr>Separating Parameters</vt:lpstr>
      <vt:lpstr>Empty Lines in Method Body</vt:lpstr>
      <vt:lpstr>Formatting Types</vt:lpstr>
      <vt:lpstr>Formatting Types – Example</vt:lpstr>
      <vt:lpstr>Formatting Types – Example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</vt:lpstr>
      <vt:lpstr>Alignments</vt:lpstr>
      <vt:lpstr>Automated Tools</vt:lpstr>
      <vt:lpstr>Code Formatting</vt:lpstr>
      <vt:lpstr>Summary</vt:lpstr>
      <vt:lpstr>Code Formatting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2016-01-04T12:04:14Z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