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5"/>
  </p:notesMasterIdLst>
  <p:handoutMasterIdLst>
    <p:handoutMasterId r:id="rId46"/>
  </p:handoutMasterIdLst>
  <p:sldIdLst>
    <p:sldId id="394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57" r:id="rId25"/>
    <p:sldId id="528" r:id="rId26"/>
    <p:sldId id="529" r:id="rId27"/>
    <p:sldId id="530" r:id="rId28"/>
    <p:sldId id="558" r:id="rId29"/>
    <p:sldId id="546" r:id="rId30"/>
    <p:sldId id="547" r:id="rId31"/>
    <p:sldId id="548" r:id="rId32"/>
    <p:sldId id="549" r:id="rId33"/>
    <p:sldId id="550" r:id="rId34"/>
    <p:sldId id="551" r:id="rId35"/>
    <p:sldId id="552" r:id="rId36"/>
    <p:sldId id="553" r:id="rId37"/>
    <p:sldId id="555" r:id="rId38"/>
    <p:sldId id="556" r:id="rId39"/>
    <p:sldId id="559" r:id="rId40"/>
    <p:sldId id="560" r:id="rId41"/>
    <p:sldId id="564" r:id="rId42"/>
    <p:sldId id="565" r:id="rId43"/>
    <p:sldId id="563" r:id="rId4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816D"/>
    <a:srgbClr val="663606"/>
    <a:srgbClr val="FB81B6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4" autoAdjust="0"/>
    <p:restoredTop sz="94660" autoAdjust="0"/>
  </p:normalViewPr>
  <p:slideViewPr>
    <p:cSldViewPr>
      <p:cViewPr varScale="1">
        <p:scale>
          <a:sx n="92" d="100"/>
          <a:sy n="92" d="100"/>
        </p:scale>
        <p:origin x="366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1/5/2016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74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38317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23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8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196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43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t>1/5/2016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040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://www.indeavr.com/" TargetMode="External"/><Relationship Id="rId18" Type="http://schemas.openxmlformats.org/officeDocument/2006/relationships/image" Target="../media/image40.png"/><Relationship Id="rId3" Type="http://schemas.openxmlformats.org/officeDocument/2006/relationships/hyperlink" Target="http://www.luxoft.com/" TargetMode="External"/><Relationship Id="rId21" Type="http://schemas.openxmlformats.org/officeDocument/2006/relationships/hyperlink" Target="http://www.superhosting.bg/" TargetMode="External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38.png"/><Relationship Id="rId17" Type="http://schemas.openxmlformats.org/officeDocument/2006/relationships/hyperlink" Target="http://www.infragistics.com/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softuni.bg/courses/oop/" TargetMode="External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" TargetMode="External"/><Relationship Id="rId10" Type="http://schemas.openxmlformats.org/officeDocument/2006/relationships/image" Target="../media/image37.png"/><Relationship Id="rId19" Type="http://schemas.openxmlformats.org/officeDocument/2006/relationships/hyperlink" Target="http://netpeak.bg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9.png"/><Relationship Id="rId22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22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3" y="644177"/>
            <a:ext cx="7772400" cy="1641823"/>
          </a:xfrm>
        </p:spPr>
        <p:txBody>
          <a:bodyPr>
            <a:normAutofit/>
          </a:bodyPr>
          <a:lstStyle/>
          <a:p>
            <a:r>
              <a:rPr lang="en-US" sz="4800" dirty="0"/>
              <a:t>Using Variables, Data</a:t>
            </a:r>
            <a:r>
              <a:rPr lang="en-US" sz="4800" dirty="0" smtClean="0"/>
              <a:t>,</a:t>
            </a:r>
            <a:br>
              <a:rPr lang="en-US" sz="4800" dirty="0" smtClean="0"/>
            </a:br>
            <a:r>
              <a:rPr lang="en-US" sz="4800" dirty="0" smtClean="0"/>
              <a:t> </a:t>
            </a:r>
            <a:r>
              <a:rPr lang="en-US" sz="4800" dirty="0"/>
              <a:t>Expressions and Constants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3" y="2320577"/>
            <a:ext cx="7777696" cy="1260823"/>
          </a:xfrm>
        </p:spPr>
        <p:txBody>
          <a:bodyPr>
            <a:noAutofit/>
          </a:bodyPr>
          <a:lstStyle/>
          <a:p>
            <a:r>
              <a:rPr lang="en-US" sz="3600" dirty="0" smtClean="0"/>
              <a:t>Organizing Data</a:t>
            </a:r>
            <a:br>
              <a:rPr lang="en-US" sz="3600" dirty="0" smtClean="0"/>
            </a:br>
            <a:r>
              <a:rPr lang="en-US" sz="3600" dirty="0" smtClean="0"/>
              <a:t>and Expressions Correctly</a:t>
            </a:r>
            <a:endParaRPr lang="en-US" sz="3600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2050" name="Picture 2" descr="http://impresswithwordpress.com/wp-content/uploads/2014/04/categoriestagswordpres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737" y="3969266"/>
            <a:ext cx="3883475" cy="224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softuni.bg</a:t>
            </a:r>
            <a:endParaRPr lang="en-US" dirty="0"/>
          </a:p>
        </p:txBody>
      </p:sp>
      <p:pic>
        <p:nvPicPr>
          <p:cNvPr id="12" name="Picture 11" descr="http://softuni.bg" title="SoftUni Code Wizard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42686" y="3894831"/>
            <a:ext cx="2133598" cy="23414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576164">
            <a:off x="5092186" y="3732260"/>
            <a:ext cx="1869422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High-Quality</a:t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Code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Ensure objects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cannot</a:t>
            </a:r>
            <a:r>
              <a:rPr lang="en-US" dirty="0" smtClean="0"/>
              <a:t> get into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partially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initialized</a:t>
            </a:r>
            <a:r>
              <a:rPr lang="en-US" dirty="0" smtClean="0"/>
              <a:t> state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all fields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dirty="0" smtClean="0"/>
              <a:t> and require valid values for all mandatory fields in all constructors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object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invalid</a:t>
            </a:r>
            <a:r>
              <a:rPr lang="en-US" dirty="0" smtClean="0"/>
              <a:t> unless it has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FacultyNumber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Partially Initialized Objects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45820" y="4191000"/>
            <a:ext cx="10258928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name, facultyNumber;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Student(string name, string facultyNumber)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85412" y="426720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93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Don't </a:t>
            </a:r>
            <a:r>
              <a:rPr lang="en-US" dirty="0" smtClean="0"/>
              <a:t>define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unused variables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Compilers usually issues warnings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Don't </a:t>
            </a:r>
            <a:r>
              <a:rPr lang="en-US" dirty="0" smtClean="0"/>
              <a:t>use variables with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hidden purpose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Incorrect example: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377887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enumeration</a:t>
            </a:r>
            <a:r>
              <a:rPr lang="en-US" dirty="0" smtClean="0"/>
              <a:t> instead: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– Other Suggestions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162" y="3657600"/>
            <a:ext cx="1025892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mode = 1;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(mode == 1) …; // Read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(mode == 2) …; // Write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(mode == 3) …; // Read and write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2" y="5924490"/>
            <a:ext cx="1025892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enum ResourceAccessMode { Read, Write, ReadWrite }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5287" y="5741732"/>
            <a:ext cx="584099" cy="5840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31063" y="3733800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47212" y="1199512"/>
            <a:ext cx="1725878" cy="2157348"/>
          </a:xfrm>
          <a:prstGeom prst="rect">
            <a:avLst/>
          </a:prstGeom>
        </p:spPr>
      </p:pic>
      <p:pic>
        <p:nvPicPr>
          <p:cNvPr id="1030" name="Picture 6" descr="http://www.securelink.be/wp-content/uploads/2014/04/alert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777" y="2078410"/>
            <a:ext cx="1278450" cy="127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28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Always</a:t>
            </a:r>
            <a:r>
              <a:rPr lang="en-US" dirty="0" smtClean="0"/>
              <a:t> assign the result of a method in some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variable</a:t>
            </a:r>
            <a:r>
              <a:rPr lang="en-US" dirty="0" smtClean="0"/>
              <a:t> before returning it. Benefits: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Improved code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readability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returned value has self-documenting name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Simplified debugging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Retuning Result from a Method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162" y="6076890"/>
            <a:ext cx="1025892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days *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HoursPerDay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ratePerHour;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2" y="4833244"/>
            <a:ext cx="1025892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salary = days *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HoursPerDay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ratePerHour;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salary;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195986" y="3785556"/>
            <a:ext cx="3555074" cy="896699"/>
          </a:xfrm>
          <a:prstGeom prst="wedgeRoundRectCallout">
            <a:avLst>
              <a:gd name="adj1" fmla="val -139594"/>
              <a:gd name="adj2" fmla="val 80413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intent of the formula is obvious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586545" y="5252405"/>
            <a:ext cx="6195986" cy="896699"/>
          </a:xfrm>
          <a:prstGeom prst="wedgeRoundRectCallout">
            <a:avLst>
              <a:gd name="adj1" fmla="val -79928"/>
              <a:gd name="adj2" fmla="val -3643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We can put a breakpoint at this line and check if the result is correct</a:t>
            </a:r>
          </a:p>
        </p:txBody>
      </p:sp>
    </p:spTree>
    <p:extLst>
      <p:ext uri="{BB962C8B-B14F-4D97-AF65-F5344CB8AC3E}">
        <p14:creationId xmlns:p14="http://schemas.microsoft.com/office/powerpoint/2010/main" val="58931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r>
              <a:rPr lang="bg-BG" dirty="0" smtClean="0"/>
              <a:t>, </a:t>
            </a:r>
            <a:r>
              <a:rPr lang="en-US" dirty="0" smtClean="0"/>
              <a:t>Lifetime</a:t>
            </a:r>
            <a:r>
              <a:rPr lang="bg-BG" dirty="0" smtClean="0"/>
              <a:t>, </a:t>
            </a:r>
            <a:r>
              <a:rPr lang="en-US" dirty="0" smtClean="0"/>
              <a:t>Span, Purpose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805427" y="1905001"/>
            <a:ext cx="4164515" cy="2546015"/>
          </a:xfrm>
          <a:prstGeom prst="roundRect">
            <a:avLst>
              <a:gd name="adj" fmla="val 2077"/>
            </a:avLst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metal">
            <a:bevelT/>
          </a:sp3d>
        </p:spPr>
      </p:pic>
      <p:pic>
        <p:nvPicPr>
          <p:cNvPr id="43010" name="Picture 2" descr="http://getawallpaper.com/categories/Abstract/Natural-Background/water_drops1_middle-thum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4276" y="1905000"/>
            <a:ext cx="4240695" cy="2542360"/>
          </a:xfrm>
          <a:prstGeom prst="roundRect">
            <a:avLst>
              <a:gd name="adj" fmla="val 3554"/>
            </a:avLst>
          </a:prstGeom>
          <a:noFill/>
          <a:ln>
            <a:solidFill>
              <a:schemeClr val="tx2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582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Scope </a:t>
            </a:r>
            <a:r>
              <a:rPr lang="en-US" dirty="0" smtClean="0"/>
              <a:t>– a way of thinking about a </a:t>
            </a:r>
            <a:r>
              <a:rPr lang="en-US" dirty="0" smtClean="0"/>
              <a:t>variable's </a:t>
            </a:r>
            <a:r>
              <a:rPr lang="en-US" dirty="0" smtClean="0"/>
              <a:t>celebrity status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famous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is the variable?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Global</a:t>
            </a:r>
            <a:r>
              <a:rPr lang="bg-BG" dirty="0" smtClean="0"/>
              <a:t> (</a:t>
            </a:r>
            <a:r>
              <a:rPr lang="en-US" dirty="0" smtClean="0"/>
              <a:t>static</a:t>
            </a:r>
            <a:r>
              <a:rPr lang="bg-BG" dirty="0" smtClean="0"/>
              <a:t>), </a:t>
            </a:r>
            <a:r>
              <a:rPr lang="en-US" dirty="0" smtClean="0"/>
              <a:t>member variable</a:t>
            </a:r>
            <a:r>
              <a:rPr lang="bg-BG" dirty="0" smtClean="0"/>
              <a:t>, </a:t>
            </a:r>
            <a:r>
              <a:rPr lang="en-US" dirty="0" smtClean="0"/>
              <a:t>local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Most famous variables can be used anywhere, less famous variables are much more restricted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scope is often combined with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visibility</a:t>
            </a:r>
          </a:p>
          <a:p>
            <a:pPr>
              <a:lnSpc>
                <a:spcPct val="100000"/>
              </a:lnSpc>
            </a:pPr>
            <a:r>
              <a:rPr lang="en-US" dirty="0"/>
              <a:t>A</a:t>
            </a:r>
            <a:r>
              <a:rPr lang="en-US" dirty="0" smtClean="0"/>
              <a:t> variable cannot be visible to an entire namespace (in C#)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May be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internal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9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visibility</a:t>
            </a:r>
            <a:r>
              <a:rPr lang="en-US" dirty="0" smtClean="0"/>
              <a:t> is explicitly set restriction regarding the access to the variable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Always try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reduce</a:t>
            </a:r>
            <a:r>
              <a:rPr lang="en-US" dirty="0" smtClean="0"/>
              <a:t> maximally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variables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scope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visibility</a:t>
            </a:r>
          </a:p>
          <a:p>
            <a:pPr lvl="1"/>
            <a:r>
              <a:rPr lang="en-US" dirty="0" smtClean="0"/>
              <a:t>This reduces potential coupling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Avoid public fields </a:t>
            </a:r>
            <a:r>
              <a:rPr lang="en-US" dirty="0" smtClean="0"/>
              <a:t>(exception: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Access</a:t>
            </a:r>
            <a:r>
              <a:rPr lang="en-US" dirty="0" smtClean="0"/>
              <a:t> all fields through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properties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methods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of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8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Exceeded Scope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989561"/>
            <a:ext cx="10766795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Globals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int state = 0;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ConsolePrinter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void PrintSomething()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Globals.state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0)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Console.WriteLine("Hello.");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else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Console.WriteLine("Good bye.");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9938" name="Picture 2" descr="http://blogatstvo.com/wp-content/uploads/2009/09/Real_Stop_Sig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95773">
            <a:off x="7591971" y="2161605"/>
            <a:ext cx="3563172" cy="1782050"/>
          </a:xfrm>
          <a:prstGeom prst="rect">
            <a:avLst/>
          </a:prstGeom>
          <a:noFill/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90212" y="1066800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03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Variable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span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The lines of code (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LOC</a:t>
            </a:r>
            <a:r>
              <a:rPr lang="en-US" sz="3000" dirty="0" smtClean="0"/>
              <a:t>) between variable usages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Average span</a:t>
            </a:r>
            <a:r>
              <a:rPr lang="en-US" sz="3000" dirty="0" smtClean="0"/>
              <a:t> can be calculated for all usages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Variable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span</a:t>
            </a:r>
            <a:r>
              <a:rPr lang="en-US" sz="3000" dirty="0" smtClean="0"/>
              <a:t> should be kept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as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low</a:t>
            </a:r>
            <a:r>
              <a:rPr lang="en-US" sz="3000" dirty="0" smtClean="0"/>
              <a:t> as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possible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Define variables at their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usage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earlier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Initialize variables as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late</a:t>
            </a:r>
            <a:r>
              <a:rPr lang="en-US" sz="3000" dirty="0" smtClean="0"/>
              <a:t> as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possible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Try to keep together lines using the same variable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 of Variables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1412" y="5395042"/>
            <a:ext cx="7948903" cy="1228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Always define and initialize variables 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/>
            </a:r>
            <a:br>
              <a:rPr lang="en-US" sz="3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just 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before their first use!</a:t>
            </a:r>
          </a:p>
        </p:txBody>
      </p:sp>
    </p:spTree>
    <p:extLst>
      <p:ext uri="{BB962C8B-B14F-4D97-AF65-F5344CB8AC3E}">
        <p14:creationId xmlns:p14="http://schemas.microsoft.com/office/powerpoint/2010/main" val="140454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2" y="1219200"/>
            <a:ext cx="10360501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 a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 b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 c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 b = a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 b = b / c;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143000"/>
            <a:ext cx="11804822" cy="557035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endParaRPr lang="en-US" sz="3600" dirty="0"/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endParaRPr lang="en-US" sz="36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3600" dirty="0" smtClean="0"/>
          </a:p>
          <a:p>
            <a:pPr>
              <a:lnSpc>
                <a:spcPct val="100000"/>
              </a:lnSpc>
            </a:pPr>
            <a:r>
              <a:rPr lang="en-US" sz="3600" dirty="0" smtClean="0"/>
              <a:t>One line between the first reference to 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3600" dirty="0" smtClean="0"/>
              <a:t> and the second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600" dirty="0" smtClean="0"/>
              <a:t>There are no lines between the second reference to 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3600" dirty="0" smtClean="0"/>
              <a:t> and the third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The average span for 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3600" i="1" dirty="0" smtClean="0"/>
              <a:t> </a:t>
            </a:r>
            <a:r>
              <a:rPr lang="en-US" sz="3600" dirty="0" smtClean="0"/>
              <a:t>is</a:t>
            </a:r>
            <a:r>
              <a:rPr lang="en-US" sz="3600" i="1" dirty="0" smtClean="0"/>
              <a:t> </a:t>
            </a:r>
            <a:r>
              <a:rPr lang="en-US" sz="3600" dirty="0" smtClean="0"/>
              <a:t>(1 + 0) / 2 = 0.5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the Span of a Variable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3785803" y="1705108"/>
            <a:ext cx="304721" cy="707066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92097" y="1810008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span = </a:t>
            </a: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4367662" y="2291632"/>
            <a:ext cx="304721" cy="432777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73956" y="2364675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span = </a:t>
            </a: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02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Variable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lifetime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number of lines of code (LOC) between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dirty="0" smtClean="0"/>
              <a:t> and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last</a:t>
            </a:r>
            <a:r>
              <a:rPr lang="en-US" dirty="0" smtClean="0"/>
              <a:t> variable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usage</a:t>
            </a:r>
            <a:r>
              <a:rPr lang="en-US" dirty="0" smtClean="0"/>
              <a:t> in a block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Lifetime should be kept as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low</a:t>
            </a:r>
            <a:r>
              <a:rPr lang="en-US" dirty="0" smtClean="0"/>
              <a:t> as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possible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The same rules apply as those for minimizing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span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 variables at their first usage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Initialize variables just before their first usage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Try to keep together blocks of code using the same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Lifetime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4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43000"/>
            <a:ext cx="11804822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Principles for Initialization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Scope</a:t>
            </a:r>
            <a:r>
              <a:rPr lang="bg-BG" dirty="0" smtClean="0"/>
              <a:t>, </a:t>
            </a:r>
            <a:r>
              <a:rPr lang="en-US" dirty="0" smtClean="0"/>
              <a:t>Lifetime</a:t>
            </a:r>
            <a:r>
              <a:rPr lang="bg-BG" dirty="0" smtClean="0"/>
              <a:t>, </a:t>
            </a:r>
            <a:r>
              <a:rPr lang="en-US" dirty="0" smtClean="0"/>
              <a:t>Span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Using Variables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Naming of Variables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Naming Conventions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Standard Prefixes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Using Expressions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Using Constants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612" y="1725573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7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Average lifetime for all variables: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( 4 + 8 + 8 ) / 3 ≈ 7</a:t>
            </a:r>
            <a:endParaRPr lang="bg-B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the Lifetime of a Variable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1015" y="2583461"/>
            <a:ext cx="10766795" cy="35887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recordIndex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 while (recordIndex &lt; recordCount)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27 ...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recordIndex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recordIndex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62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63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64 while ( !done 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69 if (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 projectedTotal 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true;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078677" y="1972770"/>
            <a:ext cx="4062942" cy="896699"/>
          </a:xfrm>
          <a:prstGeom prst="wedgeRoundRectCallout">
            <a:avLst>
              <a:gd name="adj1" fmla="val -64963"/>
              <a:gd name="adj2" fmla="val 39660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recordIndex </a:t>
            </a:r>
          </a:p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(line 28 - line 25 + 1) = 4</a:t>
            </a:r>
            <a:endParaRPr lang="en-US" sz="2200" b="1" i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977104" y="4030170"/>
            <a:ext cx="4164515" cy="896699"/>
          </a:xfrm>
          <a:prstGeom prst="wedgeRoundRectCallout">
            <a:avLst>
              <a:gd name="adj1" fmla="val -89457"/>
              <a:gd name="adj2" fmla="val -18489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 </a:t>
            </a:r>
          </a:p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(line 69 - line 62 + 1) = 8</a:t>
            </a:r>
            <a:endParaRPr lang="en-US" sz="2200" b="1" i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516442" y="5154255"/>
            <a:ext cx="4164515" cy="896699"/>
          </a:xfrm>
          <a:prstGeom prst="wedgeRoundRectCallout">
            <a:avLst>
              <a:gd name="adj1" fmla="val -137014"/>
              <a:gd name="adj2" fmla="val 28078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done </a:t>
            </a:r>
          </a:p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(line 70 - line 63 + 1) = 8</a:t>
            </a:r>
          </a:p>
        </p:txBody>
      </p:sp>
    </p:spTree>
    <p:extLst>
      <p:ext uri="{BB962C8B-B14F-4D97-AF65-F5344CB8AC3E}">
        <p14:creationId xmlns:p14="http://schemas.microsoft.com/office/powerpoint/2010/main" val="2346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79980" y="1219202"/>
            <a:ext cx="8469508" cy="5333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new int[100];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numbers[i] = i;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 = 0;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 / 2; i++)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numbers[i] = numbers[i] * numbers[i];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(numbers[i] % 3 == 0)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count++;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Unnecessarily Large Variable Span and Lifetime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9751060" y="1254825"/>
            <a:ext cx="507868" cy="5257800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55781" y="4063756"/>
            <a:ext cx="182832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span =</a:t>
            </a:r>
          </a:p>
          <a:p>
            <a:pPr algn="ctr"/>
            <a:r>
              <a:rPr lang="en-US" b="1" dirty="0" smtClean="0"/>
              <a:t>(5+8+2)</a:t>
            </a:r>
          </a:p>
          <a:p>
            <a:pPr algn="ctr"/>
            <a:r>
              <a:rPr lang="en-US" b="1" dirty="0" smtClean="0"/>
              <a:t> / 3 = 5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055781" y="2848276"/>
            <a:ext cx="1828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lifetime = 19</a:t>
            </a:r>
            <a:endParaRPr lang="en-US" b="1" dirty="0"/>
          </a:p>
        </p:txBody>
      </p:sp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61411" y="1315788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07868" y="1219201"/>
            <a:ext cx="672112" cy="5333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98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55564" y="1067160"/>
            <a:ext cx="10563648" cy="53860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new int[100];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numbers[i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i;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 / 2;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numbers[i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numbers[i] * numbers[i];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(numbers[i] % 3 ==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27021" y="3759845"/>
            <a:ext cx="7522591" cy="262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300"/>
              </a:lnSpc>
            </a:pP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Reduced Span and Lifetime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8821068" y="3836475"/>
            <a:ext cx="533802" cy="2533650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79877" y="5053126"/>
            <a:ext cx="24760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span =</a:t>
            </a:r>
          </a:p>
          <a:p>
            <a:pPr algn="ctr"/>
            <a:r>
              <a:rPr lang="en-US" b="1" dirty="0" smtClean="0"/>
              <a:t>(4+2) / 3 = 2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79877" y="4447246"/>
            <a:ext cx="24760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lifetime = 9</a:t>
            </a:r>
            <a:endParaRPr lang="en-US" b="1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07868" y="1066800"/>
            <a:ext cx="641208" cy="53860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0533" y="3845099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97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Advantages of short time and short span</a:t>
            </a:r>
          </a:p>
          <a:p>
            <a:pPr lvl="1"/>
            <a:r>
              <a:rPr lang="en-US" dirty="0"/>
              <a:t>Gives you an accurate picture of your code</a:t>
            </a:r>
          </a:p>
          <a:p>
            <a:pPr lvl="1"/>
            <a:r>
              <a:rPr lang="en-US" dirty="0"/>
              <a:t>Reduces the chance of initialization errors</a:t>
            </a:r>
          </a:p>
          <a:p>
            <a:pPr lvl="1"/>
            <a:r>
              <a:rPr lang="en-US" dirty="0"/>
              <a:t>Makes your code more readable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</a:t>
            </a:r>
            <a:r>
              <a:rPr lang="en-US" dirty="0" smtClean="0"/>
              <a:t>Variable Span and Lifetime Short</a:t>
            </a:r>
            <a:endParaRPr lang="bg-BG" dirty="0"/>
          </a:p>
        </p:txBody>
      </p:sp>
      <p:pic>
        <p:nvPicPr>
          <p:cNvPr id="2050" name="Picture 2" descr="http://flylib.com/books/2/823/1/html/2/images/0735619670/graphics/10fig01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" t="-533" r="49271" b="52987"/>
          <a:stretch/>
        </p:blipFill>
        <p:spPr bwMode="auto">
          <a:xfrm>
            <a:off x="1065430" y="3890052"/>
            <a:ext cx="2946262" cy="235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flylib.com/books/2/823/1/html/2/images/0735619670/graphics/10fig01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7" t="54083" r="19303"/>
          <a:stretch/>
        </p:blipFill>
        <p:spPr bwMode="auto">
          <a:xfrm>
            <a:off x="7750131" y="3913016"/>
            <a:ext cx="3144881" cy="233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flylib.com/books/2/823/1/html/2/images/0735619670/graphics/10fig01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33" t="357" b="53023"/>
          <a:stretch/>
        </p:blipFill>
        <p:spPr bwMode="auto">
          <a:xfrm>
            <a:off x="4418230" y="3913020"/>
            <a:ext cx="2911711" cy="233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254100" y="2921391"/>
            <a:ext cx="2640912" cy="601583"/>
          </a:xfrm>
          <a:prstGeom prst="wedgeRoundRectCallout">
            <a:avLst>
              <a:gd name="adj1" fmla="val -53033"/>
              <a:gd name="adj2" fmla="val 159989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91440" bIns="9144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best case</a:t>
            </a:r>
          </a:p>
        </p:txBody>
      </p:sp>
    </p:spTree>
    <p:extLst>
      <p:ext uri="{BB962C8B-B14F-4D97-AF65-F5344CB8AC3E}">
        <p14:creationId xmlns:p14="http://schemas.microsoft.com/office/powerpoint/2010/main" val="33616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Initialize variables used in a loop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immediately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before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loop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Don't </a:t>
            </a:r>
            <a:r>
              <a:rPr lang="en-US" dirty="0" smtClean="0"/>
              <a:t>assign a value to a variable until just before the </a:t>
            </a:r>
            <a:r>
              <a:rPr lang="en-US" dirty="0" smtClean="0"/>
              <a:t>value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 smtClean="0"/>
              <a:t>used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Never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follow</a:t>
            </a:r>
            <a:r>
              <a:rPr lang="en-US" dirty="0" smtClean="0"/>
              <a:t> the old C / Pascal style of declaring variables </a:t>
            </a:r>
            <a:br>
              <a:rPr lang="en-US" dirty="0" smtClean="0"/>
            </a:br>
            <a:r>
              <a:rPr lang="en-US" dirty="0" smtClean="0"/>
              <a:t>at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beginning of each method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Begin with the most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restricted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visibility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Expand the visibility only when necessary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Group</a:t>
            </a:r>
            <a:r>
              <a:rPr lang="en-US" dirty="0" smtClean="0"/>
              <a:t> related statements together</a:t>
            </a:r>
            <a:endParaRPr lang="bg-B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4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Six variables for just this short fragment</a:t>
            </a:r>
            <a:endParaRPr lang="bg-B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en-US" sz="3600" dirty="0" smtClean="0"/>
              <a:t>Group Related Statements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1905000"/>
            <a:ext cx="10766795" cy="411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SummarizeData(…) 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GetOldData(oldData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numOldData);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GetNewData(newData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numNewData);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totalOldData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Sum(oldData, numOldData);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totalNewData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Sum(newData, numNewData);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PrintOldDataSummary(oldData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totalOldData);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PrintNewDataSummary(newData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totalNewData);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SaveOldDataSummary(totalOldData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numOldData);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SaveNewDataSummary(totalNewData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numNewData);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508189" y="3327284"/>
            <a:ext cx="4487045" cy="1021556"/>
          </a:xfrm>
          <a:prstGeom prst="wedgeRoundRectCallout">
            <a:avLst>
              <a:gd name="adj1" fmla="val -61491"/>
              <a:gd name="adj2" fmla="val -17938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You have to keep track of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oldData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newData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numOldData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numNewData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totalOldData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totalNewData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14012" y="1981200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28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Grouping– Example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441" y="1360128"/>
            <a:ext cx="10969943" cy="42786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SummarizeDaily(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GetOldData(oldData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totalOldData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Sum(oldData, numOldData);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PrintOldDataSummary(oldData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totalOldData);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SaveOldDataSummary(totalOldData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GetNewData(newData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totalNewData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Sum(newData, numNewData);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PrintNewDataSummary(newData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totalNewData);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SaveNewDataSummary(totalNewData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22736" y="2514600"/>
            <a:ext cx="3656648" cy="1123712"/>
          </a:xfrm>
          <a:prstGeom prst="wedgeRoundRectCallout">
            <a:avLst>
              <a:gd name="adj1" fmla="val -82408"/>
              <a:gd name="adj2" fmla="val -4419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two blocks are each shorter and  individually contain fewer variables</a:t>
            </a:r>
            <a:endParaRPr lang="en-US" sz="2200" b="1" i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90212" y="144780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8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should have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purpose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Never</a:t>
            </a:r>
            <a:r>
              <a:rPr lang="en-US" dirty="0" smtClean="0"/>
              <a:t> use a single variable for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multiple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purposes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Saving memory is not an excuse</a:t>
            </a:r>
          </a:p>
          <a:p>
            <a:r>
              <a:rPr lang="en-US" dirty="0" smtClean="0"/>
              <a:t>Can you choose a good name for variable that is used </a:t>
            </a:r>
            <a:br>
              <a:rPr lang="en-US" dirty="0" smtClean="0"/>
            </a:br>
            <a:r>
              <a:rPr lang="en-US" dirty="0" smtClean="0"/>
              <a:t>for several purposes?</a:t>
            </a:r>
          </a:p>
          <a:p>
            <a:pPr lvl="1"/>
            <a:r>
              <a:rPr lang="en-US" dirty="0" smtClean="0"/>
              <a:t>Example: variable used to count students or to keep the average of their grades</a:t>
            </a:r>
          </a:p>
          <a:p>
            <a:pPr lvl="1"/>
            <a:r>
              <a:rPr lang="en-US" dirty="0" smtClean="0"/>
              <a:t>Proposed name: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studentsCountOrAvgGrade</a:t>
            </a:r>
            <a:endParaRPr lang="en-US" b="1" dirty="0">
              <a:solidFill>
                <a:srgbClr val="FB816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Purpose</a:t>
            </a:r>
            <a:endParaRPr lang="en-US" dirty="0"/>
          </a:p>
        </p:txBody>
      </p:sp>
      <p:pic>
        <p:nvPicPr>
          <p:cNvPr id="5" name="Picture 4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90012" y="5562600"/>
            <a:ext cx="560881" cy="56088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37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4800"/>
              </a:lnSpc>
            </a:pPr>
            <a:r>
              <a:rPr lang="en-US" dirty="0" smtClean="0"/>
              <a:t>Using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pic>
        <p:nvPicPr>
          <p:cNvPr id="53256" name="Picture 8" descr="http://www.mindbites.com/images/cat-32.jpg?1258047478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2868655" y="1295400"/>
            <a:ext cx="6094413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7225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Complex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Never use complex expressions in the code!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Incorrect example: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Complex expressions are evil because: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code hard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understand</a:t>
            </a:r>
            <a:r>
              <a:rPr lang="en-US" dirty="0" smtClean="0"/>
              <a:t>, hard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en-US" dirty="0" smtClean="0"/>
              <a:t>, hard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modify</a:t>
            </a:r>
            <a:r>
              <a:rPr lang="en-US" dirty="0" smtClean="0"/>
              <a:t> and hard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maintain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1" y="2320085"/>
            <a:ext cx="10969943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xCoords.Length; i++)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j = 0; j &lt; yCoords.Length; j++)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matrix[i][j] = 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matrix[xCoords[FindMax(i) + 1]][yCoords[FindMin(j) - 1]] *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matrix[yCoords[FindMax(j) + 1]][xCoords[FindMin(i) - 1]];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902029" y="1996672"/>
            <a:ext cx="4503015" cy="737791"/>
          </a:xfrm>
          <a:prstGeom prst="wedgeRoundRectCallout">
            <a:avLst>
              <a:gd name="adj1" fmla="val -38951"/>
              <a:gd name="adj2" fmla="val 11406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shall we do if we get at this line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?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037012" y="4270916"/>
            <a:ext cx="7239000" cy="368895"/>
          </a:xfrm>
          <a:prstGeom prst="wedgeRoundRectCallout">
            <a:avLst>
              <a:gd name="adj1" fmla="val -37968"/>
              <a:gd name="adj2" fmla="val -10663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There are 10 potential sources of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2360" y="3199813"/>
            <a:ext cx="688908" cy="68890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29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for Initialization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pic>
        <p:nvPicPr>
          <p:cNvPr id="65538" name="Picture 2" descr="http://www.dwelle.de/image/0,,2615891_1,00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87989">
            <a:off x="6190899" y="1860818"/>
            <a:ext cx="4512563" cy="24953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3250" name="Picture 2" descr="http://www.psychologytoday.com/files/u45/race_start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763939">
            <a:off x="2081570" y="1449234"/>
            <a:ext cx="2922505" cy="31025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9888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Simplifying Complex Expressions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1145682"/>
            <a:ext cx="10766795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xCoords.Length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j = 0; j &lt;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yCoords.Length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j++)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minXStartIndex = FindMin(i)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maxXStartIndex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FindMax(i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+ 1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minYStartIndex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FindMin(j)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- 1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int maxYStartIndex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FindMax(j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minXcoord 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xCoords[minXStartIndex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maxXcoord 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xCoords[maxXStartIndex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minYcoord 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yCoords[minYStartIndex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maxYcoord 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yCoords[maxYStartIndex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newValue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matrix[maxXcoord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][minYcoord] *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matrix[maxYcoord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][minXcoord];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matrix[i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][j] = newValue;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1266" name="Picture 2" descr="http://connectandwork.net/shared/themes/default/images/images/dialogs/ok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696" b="8696"/>
          <a:stretch/>
        </p:blipFill>
        <p:spPr bwMode="auto">
          <a:xfrm>
            <a:off x="9904413" y="1295400"/>
            <a:ext cx="990600" cy="8110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948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529576"/>
            <a:ext cx="8938472" cy="820600"/>
          </a:xfrm>
        </p:spPr>
        <p:txBody>
          <a:bodyPr/>
          <a:lstStyle/>
          <a:p>
            <a:r>
              <a:rPr lang="en-US" dirty="0" smtClean="0"/>
              <a:t>Using Constants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331544"/>
            <a:ext cx="8938472" cy="688256"/>
          </a:xfrm>
        </p:spPr>
        <p:txBody>
          <a:bodyPr/>
          <a:lstStyle/>
          <a:p>
            <a:r>
              <a:rPr lang="en-US" dirty="0" smtClean="0"/>
              <a:t>When and How to Use Constants?</a:t>
            </a:r>
            <a:endParaRPr lang="en-US" dirty="0"/>
          </a:p>
        </p:txBody>
      </p:sp>
      <p:pic>
        <p:nvPicPr>
          <p:cNvPr id="50178" name="Picture 2" descr="http://plus.maths.org/issue49/features/wilson/pi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267264" y="2362200"/>
            <a:ext cx="3379348" cy="1905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etal"/>
        </p:spPr>
      </p:pic>
      <p:pic>
        <p:nvPicPr>
          <p:cNvPr id="50182" name="Picture 6" descr="http://user.chollian.net/~badang25/bmk/bmk52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875212" y="2362200"/>
            <a:ext cx="6207272" cy="1905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etal"/>
        </p:spPr>
      </p:pic>
    </p:spTree>
    <p:extLst>
      <p:ext uri="{BB962C8B-B14F-4D97-AF65-F5344CB8AC3E}">
        <p14:creationId xmlns:p14="http://schemas.microsoft.com/office/powerpoint/2010/main" val="263672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magic number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Magic numbers / values are all literals different than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(empty string)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Avoid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magic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hard to maintain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In case of change, you need to modify all occurrences</a:t>
            </a:r>
            <a:br>
              <a:rPr lang="en-US" dirty="0" smtClean="0"/>
            </a:br>
            <a:r>
              <a:rPr lang="en-US" dirty="0" smtClean="0"/>
              <a:t>of the magic number / constant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Their meaning is not obvious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Example: what does the number </a:t>
            </a:r>
            <a:r>
              <a:rPr lang="en-US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1024</a:t>
            </a:r>
            <a:r>
              <a:rPr lang="en-US" dirty="0" smtClean="0">
                <a:solidFill>
                  <a:srgbClr val="FB816D"/>
                </a:solidFill>
              </a:rPr>
              <a:t> </a:t>
            </a:r>
            <a:r>
              <a:rPr lang="en-US" dirty="0" smtClean="0"/>
              <a:t>mean?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Avoid Magic Numbers and Strings</a:t>
            </a:r>
            <a:endParaRPr lang="en-US" sz="3700" dirty="0"/>
          </a:p>
        </p:txBody>
      </p:sp>
      <p:pic>
        <p:nvPicPr>
          <p:cNvPr id="5" name="Picture 6" descr="http://www.impactmedialtd.co.uk/images/stop-sig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852634" y="2747930"/>
            <a:ext cx="1726750" cy="12906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797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Evil Magic Numbers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7868" y="1170087"/>
            <a:ext cx="11173090" cy="52322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GeometryUtils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double CalcCircleArea(double radius)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double area = 3.14159206 * radius * radius;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area;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double CalcCirclePerimeter(double radius)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double perimeter = 6.28318412 * radius;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perimeter;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double CalcElipseArea(double axis1, double axis2)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double area = 3.14159206 * axis1 * axis2;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area;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51412" y="2270227"/>
            <a:ext cx="203107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400"/>
              </a:lnSpc>
            </a:pPr>
            <a:endParaRPr lang="en-US" sz="1800" b="1" noProof="1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514216" y="3694383"/>
            <a:ext cx="106680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400"/>
              </a:lnSpc>
            </a:pPr>
            <a:endParaRPr lang="en-US" sz="1800" b="1" noProof="1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22414" y="5168586"/>
            <a:ext cx="184102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400"/>
              </a:lnSpc>
            </a:pPr>
            <a:endParaRPr lang="en-US" sz="1800" b="1" noProof="1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42612" y="1286652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20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Turning Magic Numbers into Constants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7953" y="1181756"/>
            <a:ext cx="11274663" cy="54476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GeometryUtils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double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3.14159206;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CalcCircleArea(double radius)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double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=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radius * radius;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return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CalcCirclePerimeter(double radius)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double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perimeter = 2 *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radius;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perimeter;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CalcElipseArea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double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axis1, double axis2)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double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=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axis1 * axis2;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return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85412" y="1295401"/>
            <a:ext cx="1245366" cy="124536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08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There are two types of constants in C#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Compile-time constants: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Replaced with their value during compilation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No field stands behind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Run-time constants: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Special fields initialized in the static constructor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Compiled into the assembly like any other class member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in C#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2" y="2383646"/>
            <a:ext cx="1025892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double PI = 3.14159206;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4162" y="4700007"/>
            <a:ext cx="1025892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readonly string ConfigFile = "app.xml";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0391" y="2074512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30500" y="4368567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5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Constants should be used in the following cases: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When we need to use numbers or other values and their logical meaning and value are not obvious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names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Mathematical constants</a:t>
            </a:r>
          </a:p>
          <a:p>
            <a:pPr lvl="1">
              <a:lnSpc>
                <a:spcPct val="100000"/>
              </a:lnSpc>
            </a:pP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Bounds and ranges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Constants?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162" y="3575546"/>
            <a:ext cx="1025892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readonly string SettingsFileName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ApplicationSettings.xml";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2" y="5010090"/>
            <a:ext cx="1025892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double E = 2.7182818284;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4162" y="6096000"/>
            <a:ext cx="1025892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ReadBufferSize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5 * 1024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1024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99104" y="3530701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99103" y="4803795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99103" y="5845328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45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 it is better to keep the magic values instead of using a constant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Error messages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exception descriptions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SQL commands </a:t>
            </a:r>
            <a:r>
              <a:rPr lang="en-US" dirty="0" smtClean="0"/>
              <a:t>for database operations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Titles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GUI elements </a:t>
            </a:r>
            <a:r>
              <a:rPr lang="en-US" dirty="0" smtClean="0"/>
              <a:t>(labels, buttons, menus, dialogs, etc.)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For internationalization purposes use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resources</a:t>
            </a:r>
            <a:r>
              <a:rPr lang="en-US" dirty="0" smtClean="0"/>
              <a:t>, not constants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Resources are special files embedded in the assembly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Accessible at runtime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Avoid Constants?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4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803893"/>
            <a:ext cx="108204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Using Variables and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719034"/>
          </a:xfrm>
        </p:spPr>
        <p:txBody>
          <a:bodyPr/>
          <a:lstStyle/>
          <a:p>
            <a:r>
              <a:rPr lang="en-US" dirty="0" smtClean="0"/>
              <a:t>Exercises in Class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2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990600"/>
            <a:ext cx="11804821" cy="5570355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Assigning Variables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Variable Usage Guidelines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sz="3000" dirty="0" smtClean="0"/>
              <a:t>Use variables to show the intent of your code</a:t>
            </a:r>
          </a:p>
          <a:p>
            <a:pPr marL="1066693" lvl="2" indent="-457200">
              <a:lnSpc>
                <a:spcPct val="100000"/>
              </a:lnSpc>
            </a:pPr>
            <a:r>
              <a:rPr lang="en-US" sz="2800" dirty="0"/>
              <a:t>e</a:t>
            </a:r>
            <a:r>
              <a:rPr lang="en-US" sz="2800" dirty="0" smtClean="0"/>
              <a:t>. g. when returning from a method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sz="3000" dirty="0" smtClean="0"/>
              <a:t>Keep variable span and lifetime short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Expressions Guidelines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en-US" sz="3000" dirty="0" smtClean="0"/>
              <a:t>Keep expressions simple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Constants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sz="3000" dirty="0" smtClean="0"/>
              <a:t>Avoid "magic" values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587" y="1295400"/>
            <a:ext cx="3594991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00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Static variables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Instance variables of class instances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Instance variables of initially assigned struct variables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Array 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Value parameters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400" dirty="0"/>
              <a:t>Parameters passed by </a:t>
            </a:r>
            <a:r>
              <a:rPr lang="en-US" sz="3400" dirty="0" smtClean="0"/>
              <a:t>reference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Variables declared in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catch</a:t>
            </a:r>
            <a:r>
              <a:rPr lang="en-US" dirty="0" smtClean="0"/>
              <a:t> clause or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foreach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Initially Assigned Variables</a:t>
            </a:r>
            <a:endParaRPr lang="en-US" sz="3800" dirty="0"/>
          </a:p>
        </p:txBody>
      </p:sp>
      <p:pic>
        <p:nvPicPr>
          <p:cNvPr id="2050" name="Picture 2" descr="box, dropbox, modules, product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66212" y="3124200"/>
            <a:ext cx="2565981" cy="192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1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Variables, Data, Expressions and Constants</a:t>
            </a:r>
            <a:endParaRPr lang="en-US" dirty="0"/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15"/>
              </a:rPr>
              <a:t>https</a:t>
            </a:r>
            <a:r>
              <a:rPr lang="en-US" dirty="0">
                <a:hlinkClick r:id="rId16"/>
              </a:rPr>
              <a:t>https://</a:t>
            </a:r>
            <a:r>
              <a:rPr lang="en-US" dirty="0" smtClean="0">
                <a:hlinkClick r:id="rId16"/>
              </a:rPr>
              <a:t>softuni.bg/courses/oop/</a:t>
            </a:r>
            <a:endParaRPr lang="en-US" dirty="0"/>
          </a:p>
        </p:txBody>
      </p:sp>
      <p:pic>
        <p:nvPicPr>
          <p:cNvPr id="16" name="Picture 15">
            <a:hlinkClick r:id="rId17"/>
      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9"/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1"/>
      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1139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Fundamentals </a:t>
            </a:r>
            <a:r>
              <a:rPr lang="en-US" sz="2000" dirty="0">
                <a:hlinkClick r:id="rId5"/>
              </a:rPr>
              <a:t>of Computer Programming with C</a:t>
            </a:r>
            <a:r>
              <a:rPr lang="en-US" sz="2000" dirty="0" smtClean="0">
                <a:hlinkClick r:id="rId5"/>
              </a:rPr>
              <a:t>#</a:t>
            </a:r>
            <a:r>
              <a:rPr lang="en-US" sz="2000" dirty="0" smtClean="0"/>
              <a:t>" 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High Quality Code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00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7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Instance variables of initially unassigned struct variables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Output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out</a:t>
            </a:r>
            <a:r>
              <a:rPr lang="en-US" dirty="0" smtClean="0"/>
              <a:t>) parameters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Including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of struct instance constructors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Local variables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Except those declared in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clause or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Initially Unassigned Variables</a:t>
            </a:r>
            <a:endParaRPr lang="en-US" sz="3600" dirty="0"/>
          </a:p>
        </p:txBody>
      </p:sp>
      <p:pic>
        <p:nvPicPr>
          <p:cNvPr id="3074" name="Picture 2" descr="problem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93979" y="2095500"/>
            <a:ext cx="1675963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ocal, network, remov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46339" y="4191000"/>
            <a:ext cx="1625177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60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can problems happen?</a:t>
            </a:r>
          </a:p>
          <a:p>
            <a:pPr lvl="1"/>
            <a:r>
              <a:rPr lang="en-US" dirty="0" smtClean="0"/>
              <a:t>The variable has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never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been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assigned</a:t>
            </a:r>
            <a:r>
              <a:rPr lang="en-US" dirty="0" smtClean="0"/>
              <a:t> a value</a:t>
            </a:r>
          </a:p>
          <a:p>
            <a:pPr lvl="1"/>
            <a:r>
              <a:rPr lang="en-US" dirty="0" smtClean="0"/>
              <a:t>The value in the variable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outdated</a:t>
            </a:r>
          </a:p>
          <a:p>
            <a:pPr lvl="1"/>
            <a:r>
              <a:rPr lang="en-US" dirty="0" smtClean="0"/>
              <a:t>Part of the variable has been assigned a value and a part has not</a:t>
            </a:r>
          </a:p>
          <a:p>
            <a:pPr lvl="2"/>
            <a:r>
              <a:rPr lang="en-US" dirty="0" smtClean="0"/>
              <a:t>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class has initialized name, but faculty number is left unassigned</a:t>
            </a:r>
          </a:p>
          <a:p>
            <a:r>
              <a:rPr lang="en-US" dirty="0" smtClean="0"/>
              <a:t>Developing effective techniques for avoiding initialization problems can save a lot of time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Guidelines for Initializing Variables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8858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Initialize all variables before their first usage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Local variables should be manually initialized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Declare and define each variable close to where it is used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C# code will result in compiler error:</a:t>
            </a:r>
          </a:p>
          <a:p>
            <a:pPr lvl="1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We can initialize the variable at its declaration: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Initialization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163" y="3833749"/>
            <a:ext cx="884738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Console.WriteLine(value);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2" y="5383143"/>
            <a:ext cx="8847381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Console.WriteLine(value);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34361" y="5334000"/>
            <a:ext cx="780191" cy="78019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78663" y="3791417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50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Pay special attention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counters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accumulators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common error is forgetting to reset a counter or an accumulator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Initialization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2584862"/>
            <a:ext cx="10462075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array.GetLength(0); i++)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j = 0; j &lt; array.GetLength(1); j++)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 + array[i, j];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sum of the elements in row {0} is {1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 i,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805427" y="4030915"/>
            <a:ext cx="4570809" cy="839946"/>
          </a:xfrm>
          <a:prstGeom prst="wedgeRoundRectCallout">
            <a:avLst>
              <a:gd name="adj1" fmla="val -61547"/>
              <a:gd name="adj2" fmla="val -17661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sum</a:t>
            </a:r>
            <a:r>
              <a:rPr lang="en-US" sz="2000" b="1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must be reset after the end of the inner for-loop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7263" y="2667000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14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Check the need for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reinitialization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sure that the initialization statement is inside the part of the code </a:t>
            </a:r>
            <a:r>
              <a:rPr lang="en-US" dirty="0" smtClean="0"/>
              <a:t>that's </a:t>
            </a:r>
            <a:r>
              <a:rPr lang="en-US" dirty="0" smtClean="0"/>
              <a:t>repeated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Check input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parameters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validity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Before you assign input values to anything, make sure the values are reasonable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Initialization (3)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5212" y="4837082"/>
            <a:ext cx="102870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input;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validInput 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int.TryParse(Console.ReadLine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(), out input);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(validInput)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1612" y="5283887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96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2560</Words>
  <Application>Microsoft Office PowerPoint</Application>
  <PresentationFormat>Custom</PresentationFormat>
  <Paragraphs>526</Paragraphs>
  <Slides>42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 16x9</vt:lpstr>
      <vt:lpstr>Using Variables, Data,  Expressions and Constants</vt:lpstr>
      <vt:lpstr>Table of Contents</vt:lpstr>
      <vt:lpstr>Principles for Initialization</vt:lpstr>
      <vt:lpstr>Initially Assigned Variables</vt:lpstr>
      <vt:lpstr>Initially Unassigned Variables</vt:lpstr>
      <vt:lpstr>Guidelines for Initializing Variables</vt:lpstr>
      <vt:lpstr>Variable Initialization</vt:lpstr>
      <vt:lpstr>Variable Initialization (2)</vt:lpstr>
      <vt:lpstr>Variable Initialization (3)</vt:lpstr>
      <vt:lpstr>Partially Initialized Objects</vt:lpstr>
      <vt:lpstr>Variables – Other Suggestions</vt:lpstr>
      <vt:lpstr>Retuning Result from a Method</vt:lpstr>
      <vt:lpstr>Scope, Lifetime, Span, Purpose</vt:lpstr>
      <vt:lpstr>Scope of Variables</vt:lpstr>
      <vt:lpstr>Visibility of Variables</vt:lpstr>
      <vt:lpstr>Exceeded Scope – Example</vt:lpstr>
      <vt:lpstr>Span of Variables</vt:lpstr>
      <vt:lpstr>Calculating the Span of a Variable</vt:lpstr>
      <vt:lpstr>Variable Lifetime</vt:lpstr>
      <vt:lpstr>Measuring the Lifetime of a Variable</vt:lpstr>
      <vt:lpstr>Unnecessarily Large Variable Span and Lifetime</vt:lpstr>
      <vt:lpstr>Reduced Span and Lifetime</vt:lpstr>
      <vt:lpstr>Keep Variable Span and Lifetime Short</vt:lpstr>
      <vt:lpstr>Best Practices</vt:lpstr>
      <vt:lpstr>Group Related Statements – Example</vt:lpstr>
      <vt:lpstr>Better Grouping– Example</vt:lpstr>
      <vt:lpstr>Single Purpose</vt:lpstr>
      <vt:lpstr>Using Expressions</vt:lpstr>
      <vt:lpstr>Avoid Complex Expressions</vt:lpstr>
      <vt:lpstr>Simplifying Complex Expressions</vt:lpstr>
      <vt:lpstr>Using Constants</vt:lpstr>
      <vt:lpstr>Avoid Magic Numbers and Strings</vt:lpstr>
      <vt:lpstr>The Evil Magic Numbers</vt:lpstr>
      <vt:lpstr>Turning Magic Numbers into Constants</vt:lpstr>
      <vt:lpstr>Constants in C#</vt:lpstr>
      <vt:lpstr>When to Use Constants?</vt:lpstr>
      <vt:lpstr>When to Avoid Constants?</vt:lpstr>
      <vt:lpstr>Using Variables and Expressions</vt:lpstr>
      <vt:lpstr>Summary</vt:lpstr>
      <vt:lpstr>Using Variables, Data, Expressions and Constants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Documentation</dc:title>
  <dc:subject>C# Basics Course</dc:subject>
  <dc:creator/>
  <cp:keywords>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2016-01-05T13:32:45Z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