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394" r:id="rId4"/>
    <p:sldId id="537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80" r:id="rId16"/>
    <p:sldId id="584" r:id="rId17"/>
    <p:sldId id="582" r:id="rId18"/>
    <p:sldId id="58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606"/>
    <a:srgbClr val="F8D49E"/>
    <a:srgbClr val="663802"/>
    <a:srgbClr val="FB816D"/>
    <a:srgbClr val="FB81B6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86446" autoAdjust="0"/>
  </p:normalViewPr>
  <p:slideViewPr>
    <p:cSldViewPr>
      <p:cViewPr varScale="1">
        <p:scale>
          <a:sx n="92" d="100"/>
          <a:sy n="92" d="100"/>
        </p:scale>
        <p:origin x="37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2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8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5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9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bridge-design-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dofactory.com/net/flyweight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high-quality-code" TargetMode="External"/><Relationship Id="rId10" Type="http://schemas.openxmlformats.org/officeDocument/2006/relationships/image" Target="../media/image30.png"/><Relationship Id="rId19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24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composite-design-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dofactory.com/net/prox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dofactory.com/net/decorator-design-patter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adapter-design-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0234" y="651067"/>
            <a:ext cx="7772400" cy="14825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/>
              <a:t>Design Patterns: </a:t>
            </a:r>
            <a:br>
              <a:rPr lang="en-US" sz="4800" dirty="0" smtClean="0"/>
            </a:br>
            <a:r>
              <a:rPr lang="en-US" sz="4800" dirty="0" smtClean="0"/>
              <a:t>Structural Design Patterns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7833" y="2133600"/>
            <a:ext cx="7926779" cy="1143000"/>
          </a:xfrm>
        </p:spPr>
        <p:txBody>
          <a:bodyPr>
            <a:noAutofit/>
          </a:bodyPr>
          <a:lstStyle/>
          <a:p>
            <a:r>
              <a:rPr lang="en-US" sz="3600" dirty="0"/>
              <a:t>General and reusable solutions to </a:t>
            </a:r>
            <a:br>
              <a:rPr lang="en-US" sz="3600" dirty="0"/>
            </a:br>
            <a:r>
              <a:rPr lang="en-US" sz="3600" dirty="0"/>
              <a:t>common problems in software 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587" y="3845859"/>
            <a:ext cx="3498025" cy="2269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softuni.bg</a:t>
            </a:r>
            <a:endParaRPr lang="en-US" sz="2000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12" name="Picture 11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0286" y="3830714"/>
            <a:ext cx="2133598" cy="23414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576164">
            <a:off x="4939786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Used to divide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sz="3200" dirty="0" smtClean="0"/>
              <a:t>and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b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200" dirty="0" smtClean="0"/>
              <a:t>(</a:t>
            </a:r>
            <a:r>
              <a:rPr lang="en-US" sz="3200" dirty="0"/>
              <a:t>they are coupled by default)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3200" dirty="0" smtClean="0"/>
              <a:t> Abstraction -&gt; Implementation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3200" dirty="0" smtClean="0"/>
              <a:t> Abstraction -&gt; Abstraction -&gt; Implementation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www.dofactory.com/net/bridge-design-pattern</a:t>
            </a:r>
            <a:endParaRPr lang="en-US" sz="3200" dirty="0" smtClean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9812" y="5274308"/>
            <a:ext cx="4937760" cy="1362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7572" y="1828800"/>
            <a:ext cx="3036861" cy="1230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73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>
                <a:solidFill>
                  <a:schemeClr val="tx2">
                    <a:lumMod val="75000"/>
                  </a:schemeClr>
                </a:solidFill>
              </a:rPr>
              <a:t>Proxy </a:t>
            </a:r>
            <a:r>
              <a:rPr lang="en-US" sz="3050" dirty="0" smtClean="0"/>
              <a:t>– to </a:t>
            </a:r>
            <a:r>
              <a:rPr lang="en-US" sz="3050" dirty="0"/>
              <a:t>lazy-instantiate an object, or hide the fact that </a:t>
            </a:r>
            <a:r>
              <a:rPr lang="en-US" sz="3050" dirty="0" smtClean="0"/>
              <a:t>you're </a:t>
            </a:r>
            <a:r>
              <a:rPr lang="en-US" sz="3050" dirty="0"/>
              <a:t>calling a remote service, or control access to the </a:t>
            </a:r>
            <a:r>
              <a:rPr lang="en-US" sz="305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 smtClean="0">
                <a:solidFill>
                  <a:schemeClr val="tx2">
                    <a:lumMod val="75000"/>
                  </a:schemeClr>
                </a:solidFill>
              </a:rPr>
              <a:t>Decorator </a:t>
            </a:r>
            <a:r>
              <a:rPr lang="en-US" sz="3050" dirty="0" smtClean="0"/>
              <a:t>– to </a:t>
            </a:r>
            <a:r>
              <a:rPr lang="en-US" sz="3050" dirty="0"/>
              <a:t>add functionality to an </a:t>
            </a:r>
            <a:r>
              <a:rPr lang="en-US" sz="3050" dirty="0" smtClean="0"/>
              <a:t>object</a:t>
            </a:r>
            <a:r>
              <a:rPr lang="en-US" sz="3050" dirty="0"/>
              <a:t> </a:t>
            </a:r>
            <a:r>
              <a:rPr lang="en-US" sz="3050" dirty="0" smtClean="0"/>
              <a:t>runtime (not </a:t>
            </a:r>
            <a:r>
              <a:rPr lang="en-US" sz="3050" dirty="0"/>
              <a:t>by extending that </a:t>
            </a:r>
            <a:r>
              <a:rPr lang="en-US" sz="3050" dirty="0" smtClean="0"/>
              <a:t>object's 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 smtClean="0">
                <a:solidFill>
                  <a:schemeClr val="tx2">
                    <a:lumMod val="75000"/>
                  </a:schemeClr>
                </a:solidFill>
              </a:rPr>
              <a:t>Adapter </a:t>
            </a:r>
            <a:r>
              <a:rPr lang="en-US" sz="3050" dirty="0" smtClean="0"/>
              <a:t>– to </a:t>
            </a:r>
            <a:r>
              <a:rPr lang="en-US" sz="3050" dirty="0"/>
              <a:t>map </a:t>
            </a:r>
            <a:r>
              <a:rPr lang="en-US" sz="3050" dirty="0" smtClean="0"/>
              <a:t>an abstract interface </a:t>
            </a:r>
            <a:r>
              <a:rPr lang="en-US" sz="3050" dirty="0"/>
              <a:t>to another object which has similar functional role, but a different </a:t>
            </a:r>
            <a:r>
              <a:rPr lang="en-US" sz="3050" dirty="0" smtClean="0"/>
              <a:t>interface (changes interface for the client)</a:t>
            </a:r>
            <a:endParaRPr lang="en-US" sz="3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>
                <a:solidFill>
                  <a:schemeClr val="tx2">
                    <a:lumMod val="75000"/>
                  </a:schemeClr>
                </a:solidFill>
              </a:rPr>
              <a:t>Bridge </a:t>
            </a:r>
            <a:r>
              <a:rPr lang="en-US" sz="3050" dirty="0" smtClean="0"/>
              <a:t>– to define </a:t>
            </a:r>
            <a:r>
              <a:rPr lang="en-US" sz="3050" dirty="0"/>
              <a:t>both the abstract interface and the underlying implementation. </a:t>
            </a:r>
            <a:r>
              <a:rPr lang="en-US" sz="3050" dirty="0" smtClean="0"/>
              <a:t>You're </a:t>
            </a:r>
            <a:r>
              <a:rPr lang="en-US" sz="3050" dirty="0"/>
              <a:t>not adapting to some legacy or third-party code, </a:t>
            </a:r>
            <a:r>
              <a:rPr lang="en-US" sz="3050" dirty="0" smtClean="0"/>
              <a:t>you're </a:t>
            </a:r>
            <a:r>
              <a:rPr lang="en-US" sz="3050" dirty="0"/>
              <a:t>the designer of all the code but you need to be able to swap out different </a:t>
            </a:r>
            <a:r>
              <a:rPr lang="en-US" sz="3050" dirty="0" smtClean="0"/>
              <a:t>implementations (all changeable)</a:t>
            </a:r>
            <a:endParaRPr lang="en-US" sz="3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Proxy vs. Decorator vs.</a:t>
            </a:r>
            <a:r>
              <a:rPr lang="en-US" dirty="0"/>
              <a:t> </a:t>
            </a: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</p:spTree>
    <p:extLst>
      <p:ext uri="{BB962C8B-B14F-4D97-AF65-F5344CB8AC3E}">
        <p14:creationId xmlns:p14="http://schemas.microsoft.com/office/powerpoint/2010/main" val="6249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1"/>
            <a:ext cx="11804822" cy="5610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</a:t>
            </a:r>
            <a:r>
              <a:rPr lang="en-US" dirty="0" smtClean="0"/>
              <a:t>flexibility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www.dofactory.com/net/flyweight-design-pattern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99" y="3753378"/>
            <a:ext cx="5472185" cy="1804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810000"/>
            <a:ext cx="2797176" cy="16894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638799"/>
          </a:xfrm>
        </p:spPr>
        <p:txBody>
          <a:bodyPr>
            <a:noAutofit/>
          </a:bodyPr>
          <a:lstStyle/>
          <a:p>
            <a:r>
              <a:rPr lang="en-US" sz="4000" dirty="0"/>
              <a:t>Structural Design Patterns:</a:t>
            </a:r>
          </a:p>
          <a:p>
            <a:pPr lvl="1"/>
            <a:r>
              <a:rPr lang="en-US" sz="3600" dirty="0"/>
              <a:t>Façade, Composite, </a:t>
            </a:r>
            <a:r>
              <a:rPr lang="en-US" sz="3600" dirty="0" smtClean="0"/>
              <a:t>Proxy, Decorator,</a:t>
            </a:r>
            <a:br>
              <a:rPr lang="en-US" sz="3600" dirty="0" smtClean="0"/>
            </a:br>
            <a:r>
              <a:rPr lang="en-US" sz="3600" dirty="0" smtClean="0"/>
              <a:t>Adapter</a:t>
            </a:r>
            <a:r>
              <a:rPr lang="en-US" sz="3600" dirty="0"/>
              <a:t>, </a:t>
            </a:r>
            <a:r>
              <a:rPr lang="en-US" sz="3600" dirty="0" smtClean="0"/>
              <a:t>Bridge, Flyweight</a:t>
            </a:r>
            <a:endParaRPr lang="en-US" sz="3600" dirty="0"/>
          </a:p>
          <a:p>
            <a:r>
              <a:rPr lang="en-US" sz="4000" dirty="0" smtClean="0"/>
              <a:t>Other </a:t>
            </a:r>
            <a:r>
              <a:rPr lang="en-US" sz="4000" dirty="0"/>
              <a:t>Design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524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</a:t>
            </a:r>
            <a:r>
              <a:rPr lang="en-US" smtClean="0"/>
              <a:t>Design Patterns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15"/>
              </a:rPr>
              <a:t>https://softuni.bg/courses/high-quality-code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8896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  <a:hlinkClick r:id="rId7"/>
              </a:rPr>
              <a:t>High Quality Code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9053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599"/>
            <a:ext cx="11579384" cy="5715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Structural Design Patterns:</a:t>
            </a:r>
          </a:p>
          <a:p>
            <a:pPr lvl="1"/>
            <a:r>
              <a:rPr lang="en-US" sz="3400" dirty="0" smtClean="0"/>
              <a:t>Façade, Composite, Proxy, </a:t>
            </a:r>
            <a:br>
              <a:rPr lang="en-US" sz="3400" dirty="0" smtClean="0"/>
            </a:br>
            <a:r>
              <a:rPr lang="en-US" sz="3400" dirty="0" smtClean="0"/>
              <a:t>Decorator, Adapter, Bridge,</a:t>
            </a:r>
            <a:br>
              <a:rPr lang="en-US" sz="3400" dirty="0" smtClean="0"/>
            </a:br>
            <a:r>
              <a:rPr lang="en-US" sz="3400" dirty="0" smtClean="0"/>
              <a:t>Flyweight</a:t>
            </a:r>
          </a:p>
          <a:p>
            <a:r>
              <a:rPr lang="en-US" sz="3600" dirty="0" smtClean="0"/>
              <a:t>Other Design Patterns</a:t>
            </a:r>
          </a:p>
          <a:p>
            <a:endParaRPr lang="en-US" sz="4600" dirty="0" smtClean="0"/>
          </a:p>
          <a:p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4612" y="83820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1015" y="2684600"/>
            <a:ext cx="10563648" cy="8206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6210904" y="4120307"/>
            <a:ext cx="54254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862487">
            <a:off x="6816183" y="1119186"/>
            <a:ext cx="4513360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507958">
            <a:off x="645481" y="4133306"/>
            <a:ext cx="5265263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21090265">
            <a:off x="806609" y="792891"/>
            <a:ext cx="5322454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85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274127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design easier by identifying a simple way to construct relationships between entities</a:t>
            </a:r>
          </a:p>
          <a:p>
            <a:pPr>
              <a:lnSpc>
                <a:spcPct val="100000"/>
              </a:lnSpc>
            </a:pPr>
            <a:r>
              <a:rPr lang="en-US" smtClean="0"/>
              <a:t>These </a:t>
            </a:r>
            <a:r>
              <a:rPr lang="en-US" dirty="0"/>
              <a:t>design patterns </a:t>
            </a:r>
            <a:r>
              <a:rPr lang="en-US" dirty="0" smtClean="0"/>
              <a:t>are </a:t>
            </a:r>
            <a:r>
              <a:rPr lang="en-US" dirty="0"/>
              <a:t>about </a:t>
            </a:r>
            <a:r>
              <a:rPr lang="en-US" dirty="0" smtClean="0"/>
              <a:t>class </a:t>
            </a:r>
            <a:r>
              <a:rPr lang="en-US" dirty="0"/>
              <a:t>and </a:t>
            </a:r>
            <a:r>
              <a:rPr lang="en-US" dirty="0" smtClean="0"/>
              <a:t>object 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creation</a:t>
            </a:r>
            <a:r>
              <a:rPr lang="en-US" dirty="0" smtClean="0"/>
              <a:t> </a:t>
            </a:r>
            <a:r>
              <a:rPr lang="en-US" dirty="0"/>
              <a:t>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 smtClean="0"/>
              <a:t> patterns </a:t>
            </a:r>
            <a:r>
              <a:rPr lang="en-US" dirty="0"/>
              <a:t>define ways to compose objects to obtain new functionality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2"/>
            <a:ext cx="11804822" cy="5333634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Used too deliver convenient interface from higher level to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group of subsystems or single complex subsystem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</a:t>
            </a:r>
            <a:r>
              <a:rPr lang="en-US" dirty="0"/>
              <a:t>many Win32 API based classes to hide Win32 </a:t>
            </a:r>
            <a:r>
              <a:rPr lang="en-US" dirty="0" smtClean="0"/>
              <a:t>complexity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www.dofactory.com/net/facade-design-pattern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dirty="0" smtClean="0"/>
              <a:t>F</a:t>
            </a:r>
            <a:r>
              <a:rPr lang="en-US" dirty="0"/>
              <a:t>aça</a:t>
            </a:r>
            <a:r>
              <a:rPr lang="en-US" dirty="0" smtClean="0"/>
              <a:t>de Pattern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9689" y="3124200"/>
            <a:ext cx="6750923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0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</a:t>
            </a:r>
            <a:br>
              <a:rPr lang="en-US" dirty="0" smtClean="0"/>
            </a:br>
            <a:r>
              <a:rPr lang="en-US" dirty="0" smtClean="0"/>
              <a:t>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 a hierarchy of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www.dofactory.com/net/composite-design-pattern</a:t>
            </a:r>
            <a:endParaRPr lang="en-US" dirty="0" smtClean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7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807079"/>
          </a:xfrm>
        </p:spPr>
        <p:txBody>
          <a:bodyPr>
            <a:normAutofit/>
          </a:bodyPr>
          <a:lstStyle/>
          <a:p>
            <a:pPr marL="304747" lvl="1" indent="-304747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An object representing another </a:t>
            </a:r>
            <a:r>
              <a:rPr lang="en-US" dirty="0" smtClean="0"/>
              <a:t>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 indirection </a:t>
            </a: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 support 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 delegation to</a:t>
            </a: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protect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www.dofactory.com/net/proxy-design-pattern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2280" y="4267200"/>
            <a:ext cx="5180251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68" y="2143124"/>
            <a:ext cx="4316876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Allows adding </a:t>
            </a:r>
            <a:r>
              <a:rPr lang="en-US" dirty="0"/>
              <a:t>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Wrapping </a:t>
            </a:r>
            <a:r>
              <a:rPr lang="en-US" dirty="0" smtClean="0"/>
              <a:t>original component</a:t>
            </a:r>
          </a:p>
          <a:p>
            <a:pPr lvl="1"/>
            <a:r>
              <a:rPr lang="en-US" dirty="0" smtClean="0"/>
              <a:t>Alternative to inheritance (prevents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explosion </a:t>
            </a:r>
            <a:r>
              <a:rPr lang="en-US" dirty="0" smtClean="0"/>
              <a:t>problem)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.NET: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decorates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www.dofactory.com/net/decorator-design-pattern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13" y="3532640"/>
            <a:ext cx="3519099" cy="210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Converts a class interface into another class </a:t>
            </a:r>
            <a:br>
              <a:rPr lang="en-US" sz="3600" dirty="0" smtClean="0"/>
            </a:br>
            <a:r>
              <a:rPr lang="en-US" sz="3600" dirty="0" smtClean="0"/>
              <a:t>requested by the 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 smtClean="0"/>
              <a:t>Allows classes to work together when this is impossible due to incompatible interfaces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hlinkClick r:id="rId3"/>
              </a:rPr>
              <a:t>http://</a:t>
            </a:r>
            <a:r>
              <a:rPr lang="en-GB" sz="3600" dirty="0" smtClean="0">
                <a:hlinkClick r:id="rId3"/>
              </a:rPr>
              <a:t>www.dofactory.com/net/adapter-design-pattern</a:t>
            </a:r>
            <a:endParaRPr lang="bg-BG" sz="3600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2667000"/>
            <a:ext cx="540208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572" y="1183775"/>
            <a:ext cx="2310252" cy="1299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579</Words>
  <Application>Microsoft Office PowerPoint</Application>
  <PresentationFormat>Custom</PresentationFormat>
  <Paragraphs>128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Design Patterns:  Structural Design Patterns</vt:lpstr>
      <vt:lpstr>Table of Contents</vt:lpstr>
      <vt:lpstr>Structural Patterns</vt:lpstr>
      <vt:lpstr>Structural Patterns</vt:lpstr>
      <vt:lpstr>Façade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Summary</vt:lpstr>
      <vt:lpstr>Structural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in Software Design</dc:title>
  <dc:subject>C# Basics Course</dc:subject>
  <dc:creator/>
  <cp:keywords>SOLID, DRY, YAGNI, KISS, SLAP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2016-02-03T11:44:36Z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