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394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68" r:id="rId22"/>
    <p:sldId id="573" r:id="rId23"/>
    <p:sldId id="574" r:id="rId24"/>
    <p:sldId id="575" r:id="rId25"/>
    <p:sldId id="571" r:id="rId26"/>
    <p:sldId id="572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606"/>
    <a:srgbClr val="F8D49E"/>
    <a:srgbClr val="663802"/>
    <a:srgbClr val="FB816D"/>
    <a:srgbClr val="FB81B6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86446" autoAdjust="0"/>
  </p:normalViewPr>
  <p:slideViewPr>
    <p:cSldViewPr>
      <p:cViewPr varScale="1">
        <p:scale>
          <a:sx n="92" d="100"/>
          <a:sy n="92" d="100"/>
        </p:scale>
        <p:origin x="37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7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6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7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412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://www.dofactory.com/net/strategy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observer-design-patter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dofactory.com/net/mediator-design-patter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dofactory.com/net/memento-design-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dofactory.com/net/state-design-patter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dofactory.com/net/interpreter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dofactory.com/net/visitor-design-patter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high-quality-code" TargetMode="External"/><Relationship Id="rId10" Type="http://schemas.openxmlformats.org/officeDocument/2006/relationships/image" Target="../media/image35.png"/><Relationship Id="rId19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24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dofactory.com/net/chain-of-responsibility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iterator-design-patte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dofactory.com/net/command-design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template-method-design-patter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457200"/>
            <a:ext cx="7772400" cy="1827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Design Patterns: </a:t>
            </a:r>
            <a:br>
              <a:rPr lang="en-US" sz="4800" dirty="0"/>
            </a:br>
            <a:r>
              <a:rPr lang="en-US" sz="4800" dirty="0" smtClean="0"/>
              <a:t>Behavioral </a:t>
            </a:r>
            <a:r>
              <a:rPr lang="en-US" sz="4800" dirty="0"/>
              <a:t>Design Patterns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2" y="2057400"/>
            <a:ext cx="7926779" cy="1219200"/>
          </a:xfrm>
        </p:spPr>
        <p:txBody>
          <a:bodyPr>
            <a:noAutofit/>
          </a:bodyPr>
          <a:lstStyle/>
          <a:p>
            <a:r>
              <a:rPr lang="en-US" sz="3600" dirty="0"/>
              <a:t>General and reusable solutions to </a:t>
            </a:r>
            <a:br>
              <a:rPr lang="en-US" sz="3600" dirty="0"/>
            </a:br>
            <a:r>
              <a:rPr lang="en-US" sz="3600" dirty="0"/>
              <a:t>common problems in software design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48" y="3845859"/>
            <a:ext cx="3498025" cy="2269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1" y="5469787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0" y="5088787"/>
            <a:ext cx="3204293" cy="382788"/>
          </a:xfrm>
        </p:spPr>
        <p:txBody>
          <a:bodyPr/>
          <a:lstStyle/>
          <a:p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softuni.bg</a:t>
            </a:r>
            <a:endParaRPr lang="en-US" sz="2000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8536" y="4631587"/>
            <a:ext cx="3189491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8536" y="4130640"/>
            <a:ext cx="3189489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0286" y="3830714"/>
            <a:ext cx="2133598" cy="23414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576164">
            <a:off x="4939786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170612" y="3155752"/>
            <a:ext cx="3758221" cy="425648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66398"/>
            <a:ext cx="11804822" cy="5763002"/>
          </a:xfrm>
        </p:spPr>
        <p:txBody>
          <a:bodyPr>
            <a:normAutofit/>
          </a:bodyPr>
          <a:lstStyle/>
          <a:p>
            <a:r>
              <a:rPr lang="en-US" sz="3600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Making </a:t>
            </a:r>
            <a:r>
              <a:rPr lang="en-US" sz="3600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The client can </a:t>
            </a:r>
            <a:r>
              <a:rPr lang="en-US" sz="3200" dirty="0" smtClean="0"/>
              <a:t>work </a:t>
            </a:r>
            <a:r>
              <a:rPr lang="en-US" sz="3200" dirty="0"/>
              <a:t>with each </a:t>
            </a:r>
            <a:r>
              <a:rPr lang="en-US" sz="3200" dirty="0" smtClean="0"/>
              <a:t>algorithm transparently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lvl="2">
              <a:lnSpc>
                <a:spcPct val="100000"/>
              </a:lnSpc>
            </a:pPr>
            <a:endParaRPr lang="en-US" sz="3200" dirty="0"/>
          </a:p>
          <a:p>
            <a:pPr lvl="2"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www.dofactory.com/net/strategy-design-pattern</a:t>
            </a:r>
            <a:r>
              <a:rPr lang="en-US" sz="36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886200"/>
            <a:ext cx="459765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3824816"/>
            <a:ext cx="5844095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5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noProof="1" dirty="0" smtClean="0"/>
              <a:pPr>
                <a:defRPr/>
              </a:pPr>
              <a:t>12</a:t>
            </a:fld>
            <a:endParaRPr lang="en-US" b="1" noProof="1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28600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511040"/>
            <a:ext cx="111815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07868" y="339852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143000"/>
            <a:ext cx="11181554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 events</a:t>
            </a:r>
            <a:br>
              <a:rPr lang="en-US" dirty="0" smtClean="0"/>
            </a:br>
            <a:r>
              <a:rPr lang="en-US" dirty="0" smtClean="0"/>
              <a:t>and event 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www.dofactory.com/net/observer-design-pattern</a:t>
            </a: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11" y="3505200"/>
            <a:ext cx="4772011" cy="2057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4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Simplifies communication between </a:t>
            </a:r>
            <a:r>
              <a:rPr lang="en-US" dirty="0" smtClean="0"/>
              <a:t>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</a:t>
            </a:r>
            <a:br>
              <a:rPr lang="en-US" dirty="0" smtClean="0"/>
            </a:br>
            <a:r>
              <a:rPr lang="en-US" dirty="0" smtClean="0"/>
              <a:t>interaction independently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www.dofactory.com/net/mediator-design-pattern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2971800"/>
            <a:ext cx="5685756" cy="2029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35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 at a previous time</a:t>
            </a:r>
          </a:p>
          <a:p>
            <a:r>
              <a:rPr lang="en-US" dirty="0" smtClean="0"/>
              <a:t>Encapsulates a "checkpoint"</a:t>
            </a:r>
            <a:r>
              <a:rPr lang="en-US" dirty="0"/>
              <a:t> </a:t>
            </a:r>
            <a:r>
              <a:rPr lang="en-US" dirty="0" smtClean="0"/>
              <a:t>capability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www.dofactory.com/net/memento-design-pattern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352800"/>
            <a:ext cx="5434620" cy="2338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16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Alter an </a:t>
            </a:r>
            <a:r>
              <a:rPr lang="en-US" dirty="0" smtClean="0"/>
              <a:t>object's </a:t>
            </a:r>
            <a:r>
              <a:rPr lang="en-US" dirty="0"/>
              <a:t>behavior when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state changes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Change behavior of the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each state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the logic of each state into an 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Allow dynamic state discovery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Make unit testing easier</a:t>
            </a:r>
          </a:p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An object-oriented state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/>
              <a:t>(automaton)</a:t>
            </a:r>
          </a:p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www.dofactory.com/net/state-design-pattern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89" y="1066801"/>
            <a:ext cx="5748423" cy="2140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49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4359"/>
            <a:ext cx="11804822" cy="5570355"/>
          </a:xfrm>
        </p:spPr>
        <p:txBody>
          <a:bodyPr/>
          <a:lstStyle/>
          <a:p>
            <a:r>
              <a:rPr lang="en-US" dirty="0"/>
              <a:t>A way to include </a:t>
            </a:r>
            <a:r>
              <a:rPr lang="en-US" dirty="0" smtClean="0"/>
              <a:t>language (formal</a:t>
            </a:r>
            <a:br>
              <a:rPr lang="en-US" dirty="0" smtClean="0"/>
            </a:br>
            <a:r>
              <a:rPr lang="en-US" dirty="0" smtClean="0"/>
              <a:t>grammar) </a:t>
            </a:r>
            <a:r>
              <a:rPr lang="en-US" dirty="0"/>
              <a:t>elements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representation to interpret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sentences </a:t>
            </a:r>
            <a:r>
              <a:rPr lang="en-US" dirty="0"/>
              <a:t>in the </a:t>
            </a:r>
            <a:r>
              <a:rPr lang="en-US" dirty="0" smtClean="0"/>
              <a:t>language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www.dofactory.com/net/interpreter-design-pattern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1" y="3301317"/>
            <a:ext cx="5401775" cy="2261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38" y="1077686"/>
            <a:ext cx="3389874" cy="18968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new operation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 class </a:t>
            </a:r>
            <a:r>
              <a:rPr lang="en-US" dirty="0" smtClean="0"/>
              <a:t>without changing</a:t>
            </a:r>
            <a:br>
              <a:rPr lang="en-US" dirty="0" smtClean="0"/>
            </a:br>
            <a:r>
              <a:rPr lang="en-US" dirty="0" smtClean="0"/>
              <a:t> the elements of the class</a:t>
            </a:r>
          </a:p>
          <a:p>
            <a:pPr lvl="1"/>
            <a:r>
              <a:rPr lang="en-US" dirty="0"/>
              <a:t>The classic technique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</a:t>
            </a:r>
            <a:r>
              <a:rPr lang="en-US" dirty="0" smtClean="0"/>
              <a:t>dispatch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www.dofactory.com/net/visitor-design-pattern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63" y="1232951"/>
            <a:ext cx="629756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00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698859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Designed to act as a </a:t>
            </a:r>
            <a:r>
              <a:rPr lang="en-US" sz="3000" noProof="1" smtClean="0"/>
              <a:t>default value of an object</a:t>
            </a:r>
          </a:p>
          <a:p>
            <a:pPr lvl="1"/>
            <a:r>
              <a:rPr lang="en-US" sz="3000" noProof="1" smtClean="0"/>
              <a:t>In .NET: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sz="3000" noProof="1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EventArgs.Empty</a:t>
            </a:r>
            <a:r>
              <a:rPr lang="en-US" sz="3000" noProof="1" smtClean="0"/>
              <a:t>, etc</a:t>
            </a:r>
            <a:r>
              <a:rPr lang="en-US" sz="3000" dirty="0" smtClean="0"/>
              <a:t>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Hierarchical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visitor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(Composite + Visitor)</a:t>
            </a:r>
          </a:p>
          <a:p>
            <a:pPr lvl="1"/>
            <a:r>
              <a:rPr lang="en-US" sz="3000" dirty="0" smtClean="0"/>
              <a:t>Visit </a:t>
            </a:r>
            <a:r>
              <a:rPr lang="en-US" sz="3000" dirty="0"/>
              <a:t>every node in </a:t>
            </a:r>
            <a:r>
              <a:rPr lang="en-US" sz="3000" dirty="0" smtClean="0"/>
              <a:t>a hierarchical </a:t>
            </a:r>
            <a:r>
              <a:rPr lang="en-US" sz="3000" dirty="0"/>
              <a:t>data </a:t>
            </a:r>
            <a:r>
              <a:rPr lang="en-US" sz="3000" dirty="0" smtClean="0"/>
              <a:t>structure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Protocol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stack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(Upper Layer / Lower Layer)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Scheduled-task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Single-serving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visitor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(Use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then delete)</a:t>
            </a:r>
          </a:p>
          <a:p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Specification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pattern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(Combine rules (and/or))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55447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Behavioral Design Patterns:</a:t>
            </a:r>
          </a:p>
          <a:p>
            <a:pPr lvl="1"/>
            <a:r>
              <a:rPr lang="en-US" sz="3400" dirty="0" smtClean="0"/>
              <a:t>Chain of </a:t>
            </a:r>
            <a:r>
              <a:rPr lang="en-US" sz="3400" dirty="0" smtClean="0"/>
              <a:t>Responsibility, Iterator,</a:t>
            </a:r>
            <a:br>
              <a:rPr lang="en-US" sz="3400" dirty="0" smtClean="0"/>
            </a:br>
            <a:r>
              <a:rPr lang="en-US" sz="3400" dirty="0" smtClean="0"/>
              <a:t>Command, Template Method,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Strategy, Mediator, Memento,</a:t>
            </a:r>
            <a:br>
              <a:rPr lang="en-US" sz="3400" dirty="0" smtClean="0"/>
            </a:br>
            <a:r>
              <a:rPr lang="en-US" sz="3400" dirty="0" smtClean="0"/>
              <a:t>State, Interpreter, </a:t>
            </a:r>
            <a:r>
              <a:rPr lang="en-US" sz="3400" dirty="0" smtClean="0"/>
              <a:t>Visitor</a:t>
            </a:r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12954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 </a:t>
            </a:r>
            <a:r>
              <a:rPr lang="en-US" dirty="0"/>
              <a:t>pattern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 </a:t>
            </a:r>
            <a:r>
              <a:rPr lang="en-US" dirty="0" smtClean="0"/>
              <a:t>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Decorator: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decorates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Command:</a:t>
            </a:r>
            <a:r>
              <a:rPr lang="en-US" dirty="0" smtClean="0"/>
              <a:t>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 </a:t>
            </a:r>
            <a:r>
              <a:rPr lang="en-US" dirty="0" smtClean="0"/>
              <a:t>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of Responsibility </a:t>
            </a:r>
            <a:r>
              <a:rPr lang="en-US" noProof="1" smtClean="0"/>
              <a:t>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noProof="1" smtClean="0"/>
              <a:t> is </a:t>
            </a:r>
            <a:r>
              <a:rPr lang="en-US" dirty="0" smtClean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in the .NET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33502"/>
            <a:ext cx="10820400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Design Patterns: </a:t>
            </a:r>
            <a:br>
              <a:rPr lang="en-US" dirty="0" smtClean="0"/>
            </a:br>
            <a:r>
              <a:rPr lang="en-US" dirty="0" smtClean="0"/>
              <a:t>Behavioral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7966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4572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638799"/>
          </a:xfrm>
        </p:spPr>
        <p:txBody>
          <a:bodyPr>
            <a:noAutofit/>
          </a:bodyPr>
          <a:lstStyle/>
          <a:p>
            <a:pPr marL="446088" indent="-446088">
              <a:buFont typeface="+mj-lt"/>
              <a:buAutoNum type="arabicPeriod"/>
            </a:pPr>
            <a:r>
              <a:rPr lang="en-US" sz="3600" dirty="0"/>
              <a:t>Behavioral Design Patterns:</a:t>
            </a:r>
          </a:p>
          <a:p>
            <a:pPr lvl="1"/>
            <a:r>
              <a:rPr lang="en-US" sz="3400" dirty="0"/>
              <a:t>Chain of Responsibility, Iterator,</a:t>
            </a:r>
            <a:br>
              <a:rPr lang="en-US" sz="3400" dirty="0"/>
            </a:br>
            <a:r>
              <a:rPr lang="en-US" sz="3400" dirty="0"/>
              <a:t>Command, Template Method,</a:t>
            </a:r>
            <a:br>
              <a:rPr lang="en-US" sz="3400" dirty="0"/>
            </a:br>
            <a:r>
              <a:rPr lang="en-US" sz="3400" dirty="0"/>
              <a:t>Strategy, Mediator, Memento,</a:t>
            </a:r>
            <a:br>
              <a:rPr lang="en-US" sz="3400" dirty="0"/>
            </a:br>
            <a:r>
              <a:rPr lang="en-US" sz="3400" dirty="0"/>
              <a:t>State, Interpreter, </a:t>
            </a:r>
            <a:r>
              <a:rPr lang="en-US" sz="3400" dirty="0" smtClean="0"/>
              <a:t>Visitor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524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Behavioral Design </a:t>
            </a:r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>
                <a:hlinkClick r:id="rId15"/>
              </a:rPr>
              <a:t>https://softuni.bg/courses/high-quality-code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4712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Fundamentals </a:t>
            </a:r>
            <a:r>
              <a:rPr lang="en-US" sz="2000" dirty="0">
                <a:hlinkClick r:id="rId5"/>
              </a:rPr>
              <a:t>of Computer Programming with C</a:t>
            </a:r>
            <a:r>
              <a:rPr lang="en-US" sz="2000" dirty="0" smtClean="0">
                <a:hlinkClick r:id="rId5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solidFill>
                  <a:srgbClr val="FF0000"/>
                </a:solidFill>
                <a:hlinkClick r:id="rId7"/>
              </a:rPr>
              <a:t>High Quality Code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41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2684600"/>
            <a:ext cx="10563648" cy="8206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85" y="953915"/>
            <a:ext cx="5484971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9" y="1027285"/>
            <a:ext cx="4485221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9" y="4114801"/>
            <a:ext cx="5303601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6236832" y="3912051"/>
            <a:ext cx="5148008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96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Concerned </a:t>
            </a:r>
            <a:r>
              <a:rPr lang="en-US" sz="3600" dirty="0"/>
              <a:t>with communication (interaction) between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/>
              <a:t>objects</a:t>
            </a:r>
          </a:p>
          <a:p>
            <a:pPr lvl="1"/>
            <a:r>
              <a:rPr lang="en-US" sz="3600" dirty="0" smtClean="0"/>
              <a:t>Either with </a:t>
            </a:r>
            <a:r>
              <a:rPr lang="en-US" sz="3600" dirty="0"/>
              <a:t>the assignment of responsibilities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 smtClean="0"/>
              <a:t>between objects</a:t>
            </a:r>
          </a:p>
          <a:p>
            <a:pPr lvl="1"/>
            <a:r>
              <a:rPr lang="en-US" sz="3600" dirty="0" smtClean="0"/>
              <a:t>Or encapsulating </a:t>
            </a:r>
            <a:r>
              <a:rPr lang="en-US" sz="3600" dirty="0"/>
              <a:t>behavior in an object and delegating requests to </a:t>
            </a:r>
            <a:r>
              <a:rPr lang="en-US" sz="3600" dirty="0" smtClean="0"/>
              <a:t>it</a:t>
            </a:r>
          </a:p>
          <a:p>
            <a:r>
              <a:rPr lang="en-US" sz="3600" dirty="0" smtClean="0"/>
              <a:t>Increase </a:t>
            </a:r>
            <a:r>
              <a:rPr lang="en-US" sz="3600" dirty="0"/>
              <a:t>flexibility in carrying </a:t>
            </a:r>
            <a:r>
              <a:rPr lang="en-US" sz="3600" dirty="0" smtClean="0"/>
              <a:t>out communication </a:t>
            </a:r>
            <a:br>
              <a:rPr lang="en-US" sz="3600" dirty="0" smtClean="0"/>
            </a:br>
            <a:r>
              <a:rPr lang="en-US" sz="3600" dirty="0" smtClean="0"/>
              <a:t>across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9099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0369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Allows </a:t>
            </a:r>
            <a:r>
              <a:rPr lang="en-US" sz="3200" dirty="0"/>
              <a:t>you to pass a </a:t>
            </a:r>
            <a:r>
              <a:rPr lang="en-US" sz="3200" dirty="0" smtClean="0"/>
              <a:t>request</a:t>
            </a:r>
            <a:br>
              <a:rPr lang="en-US" sz="3200" dirty="0" smtClean="0"/>
            </a:br>
            <a:r>
              <a:rPr lang="en-US" sz="3200" dirty="0" smtClean="0"/>
              <a:t>to form </a:t>
            </a:r>
            <a:r>
              <a:rPr lang="en-US" sz="3200" dirty="0"/>
              <a:t>an object to the </a:t>
            </a:r>
            <a:r>
              <a:rPr lang="en-US" sz="3200" dirty="0" smtClean="0"/>
              <a:t>next</a:t>
            </a:r>
            <a:br>
              <a:rPr lang="en-US" sz="3200" dirty="0" smtClean="0"/>
            </a:br>
            <a:r>
              <a:rPr lang="en-US" sz="3200" dirty="0" smtClean="0"/>
              <a:t>until </a:t>
            </a:r>
            <a:r>
              <a:rPr lang="en-US" sz="3200" dirty="0"/>
              <a:t>the request is fulfilled</a:t>
            </a:r>
            <a:endParaRPr lang="en-US" sz="3200" dirty="0" smtClean="0"/>
          </a:p>
          <a:p>
            <a:r>
              <a:rPr lang="en-US" sz="3200" dirty="0" smtClean="0"/>
              <a:t>Analogous </a:t>
            </a:r>
            <a:r>
              <a:rPr lang="en-US" sz="3200" dirty="0"/>
              <a:t>to </a:t>
            </a:r>
            <a:r>
              <a:rPr lang="en-US" sz="3200" dirty="0" smtClean="0"/>
              <a:t>exception handling</a:t>
            </a:r>
          </a:p>
          <a:p>
            <a:r>
              <a:rPr lang="en-US" sz="3200" dirty="0" smtClean="0"/>
              <a:t>Simplifies </a:t>
            </a:r>
            <a:r>
              <a:rPr lang="en-US" sz="3200" dirty="0"/>
              <a:t>object </a:t>
            </a:r>
            <a:r>
              <a:rPr lang="en-US" sz="3200" dirty="0" smtClean="0"/>
              <a:t>interconnections</a:t>
            </a:r>
          </a:p>
          <a:p>
            <a:pPr lvl="1"/>
            <a:r>
              <a:rPr lang="en-US" sz="3000" dirty="0" smtClean="0"/>
              <a:t>Each </a:t>
            </a:r>
            <a:r>
              <a:rPr lang="en-US" sz="3000" dirty="0"/>
              <a:t>sender keeps a single reference </a:t>
            </a:r>
            <a:r>
              <a:rPr lang="en-US" sz="3000" dirty="0" smtClean="0"/>
              <a:t>to the next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www.dofactory.com/net/chain-of-responsibility-design-pattern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594" y="2582099"/>
            <a:ext cx="2691818" cy="2019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1" y="1219200"/>
            <a:ext cx="4889255" cy="990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4874018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</a:t>
            </a:r>
            <a:br>
              <a:rPr lang="en-US" dirty="0" smtClean="0"/>
            </a:br>
            <a:r>
              <a:rPr lang="en-US" dirty="0" smtClean="0"/>
              <a:t>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various data structures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C# use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 smtClean="0"/>
              <a:t> pattern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www.dofactory.com/net/iterator-design-pattern</a:t>
            </a:r>
            <a:endParaRPr lang="en-US" dirty="0"/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493" y="1676400"/>
            <a:ext cx="5027329" cy="22555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6332" r="6092"/>
          <a:stretch/>
        </p:blipFill>
        <p:spPr>
          <a:xfrm>
            <a:off x="10361612" y="4348845"/>
            <a:ext cx="1447800" cy="1823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noProof="1" dirty="0" smtClean="0"/>
              <a:pPr>
                <a:defRPr/>
              </a:pPr>
              <a:t>7</a:t>
            </a:fld>
            <a:endParaRPr lang="en-US" b="1" noProof="1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Iterator – Example</a:t>
            </a:r>
            <a:endParaRPr lang="en-US" noProof="1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584728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507868" y="3714691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845784"/>
            <a:ext cx="1118155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work with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143000"/>
            <a:ext cx="11181554" cy="1303809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 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0" y="985607"/>
            <a:ext cx="11804822" cy="55393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spcBef>
                <a:spcPts val="1600"/>
              </a:spcBef>
            </a:pPr>
            <a:r>
              <a:rPr lang="en-US" dirty="0" smtClean="0"/>
              <a:t>In .NET, WPF </a:t>
            </a:r>
            <a:r>
              <a:rPr lang="en-US" dirty="0"/>
              <a:t>and Silverlight </a:t>
            </a:r>
            <a:r>
              <a:rPr lang="en-US" dirty="0" smtClean="0"/>
              <a:t>encapsulate a </a:t>
            </a:r>
            <a:r>
              <a:rPr lang="en-US" dirty="0"/>
              <a:t>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www.dofactory.com/net/command-design-pattern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</a:t>
            </a:r>
            <a:r>
              <a:rPr lang="en-US" dirty="0"/>
              <a:t>Pattern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048000"/>
            <a:ext cx="5425931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57" y="3176034"/>
            <a:ext cx="5148008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38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 </a:t>
            </a:r>
            <a:r>
              <a:rPr lang="en-US" dirty="0" smtClean="0"/>
              <a:t>allows the subclasses to redefine the implementation of some of the parts of the algorithm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Doesn't let the subclasses change</a:t>
            </a:r>
            <a:r>
              <a:rPr lang="en-US" dirty="0"/>
              <a:t> </a:t>
            </a:r>
            <a:r>
              <a:rPr lang="en-US" dirty="0" smtClean="0"/>
              <a:t>the algorithm structure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Relies on inheritance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www.dofactory.com/net/template-method-design-pattern</a:t>
            </a:r>
            <a:endParaRPr lang="en-US" dirty="0" smtClean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12" y="4069773"/>
            <a:ext cx="5197594" cy="169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4102411"/>
            <a:ext cx="2905250" cy="166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939</Words>
  <Application>Microsoft Office PowerPoint</Application>
  <PresentationFormat>Custom</PresentationFormat>
  <Paragraphs>236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Design Patterns:  Behavioral Design Patterns</vt:lpstr>
      <vt:lpstr>Table of Contents</vt:lpstr>
      <vt:lpstr>Behavioral Patterns</vt:lpstr>
      <vt:lpstr>Behavioral Patterns</vt:lpstr>
      <vt:lpstr>Chain of Responsibility Pattern</vt:lpstr>
      <vt:lpstr>Iterator Pattern</vt:lpstr>
      <vt:lpstr>Iterator – Example</vt:lpstr>
      <vt:lpstr>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Design Patterns in the .NET Framework</vt:lpstr>
      <vt:lpstr>Design Patterns:  Behavioral Design Patterns</vt:lpstr>
      <vt:lpstr>Summary</vt:lpstr>
      <vt:lpstr>Behavioral Design Patterns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in Software Design</dc:title>
  <dc:subject>C# Basics Course</dc:subject>
  <dc:creator/>
  <cp:keywords>SOLID, DRY, YAGNI, KISS, SLAP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2016-02-02T14:29:58Z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