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408" r:id="rId4"/>
    <p:sldId id="409" r:id="rId5"/>
    <p:sldId id="410" r:id="rId6"/>
    <p:sldId id="413" r:id="rId7"/>
    <p:sldId id="414" r:id="rId8"/>
    <p:sldId id="412" r:id="rId9"/>
    <p:sldId id="422" r:id="rId10"/>
    <p:sldId id="416" r:id="rId11"/>
    <p:sldId id="423" r:id="rId12"/>
    <p:sldId id="418" r:id="rId13"/>
    <p:sldId id="419" r:id="rId14"/>
    <p:sldId id="420" r:id="rId15"/>
    <p:sldId id="421" r:id="rId16"/>
    <p:sldId id="433" r:id="rId17"/>
    <p:sldId id="424" r:id="rId18"/>
    <p:sldId id="427" r:id="rId19"/>
    <p:sldId id="426" r:id="rId20"/>
    <p:sldId id="428" r:id="rId21"/>
    <p:sldId id="430" r:id="rId22"/>
    <p:sldId id="431" r:id="rId23"/>
    <p:sldId id="43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3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70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810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861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725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434/node-js-development-september-20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mentor.io/nodejs/tutorial/nodejs-best-practices" TargetMode="External"/><Relationship Id="rId5" Type="http://schemas.openxmlformats.org/officeDocument/2006/relationships/hyperlink" Target="https://github.com/feross/standard" TargetMode="External"/><Relationship Id="rId4" Type="http://schemas.openxmlformats.org/officeDocument/2006/relationships/hyperlink" Target="https://blog.risingstack.com/how-to-become-a-better-node-js-developer-in-2016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295/javascript-basics-january-2016" TargetMode="External"/><Relationship Id="rId2" Type="http://schemas.openxmlformats.org/officeDocument/2006/relationships/hyperlink" Target="https://softuni.bg/trainings/1271/web-fundamentals-html-css-november-2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linkedin.com/in/ken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 dirty="0" smtClean="0"/>
              <a:t>Node.js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The Course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 </a:t>
            </a:r>
            <a:r>
              <a:rPr lang="en-US" sz="3600" dirty="0" smtClean="0"/>
              <a:t>–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Bonuses</a:t>
            </a:r>
            <a:endParaRPr lang="bg-BG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bonuses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 System for “Node.js Development"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Practical exam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Develop vanilla Node.js web server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Various responses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Deploy the application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Your project should be written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Node.js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Your project should correctly follow principles of high-quality-code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Frameworks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your homework is very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Programming can only be 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You should write code every day!</a:t>
            </a:r>
          </a:p>
          <a:p>
            <a:r>
              <a:rPr lang="en-US" dirty="0" smtClean="0"/>
              <a:t>Each lecture is followed by a few exercises</a:t>
            </a:r>
          </a:p>
          <a:p>
            <a:pPr lvl="1"/>
            <a:r>
              <a:rPr lang="en-US" dirty="0" smtClean="0"/>
              <a:t>Try to solve them in class</a:t>
            </a:r>
          </a:p>
          <a:p>
            <a:pPr lvl="1"/>
            <a:r>
              <a:rPr lang="en-US" dirty="0" smtClean="0"/>
              <a:t>The rest are your homework</a:t>
            </a:r>
          </a:p>
          <a:p>
            <a:r>
              <a:rPr lang="en-US" dirty="0" smtClean="0"/>
              <a:t>Homework assignments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due in 1 week </a:t>
            </a:r>
            <a:r>
              <a:rPr lang="en-US" dirty="0" smtClean="0"/>
              <a:t>after each lecture</a:t>
            </a:r>
          </a:p>
          <a:p>
            <a:r>
              <a:rPr lang="en-US" dirty="0" smtClean="0"/>
              <a:t>Submission will be accepted through our web site: </a:t>
            </a:r>
            <a:r>
              <a:rPr lang="en-US" dirty="0" smtClean="0">
                <a:hlinkClick r:id="rId2"/>
              </a:rPr>
              <a:t>softuni.bg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ive feedback </a:t>
            </a:r>
            <a:r>
              <a:rPr lang="en-US" dirty="0" smtClean="0"/>
              <a:t>to a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</a:t>
            </a:r>
            <a:r>
              <a:rPr lang="en-US" dirty="0" smtClean="0"/>
              <a:t>punishment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Everyone will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/>
              <a:t>for their </a:t>
            </a:r>
            <a:r>
              <a:rPr lang="en-US" dirty="0" smtClean="0"/>
              <a:t>homework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What We Need 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JavaScript Frameworks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 smtClean="0"/>
              <a:t>Check the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</a:t>
            </a:r>
            <a:r>
              <a:rPr lang="en-US" dirty="0" smtClean="0"/>
              <a:t>all course exercises</a:t>
            </a:r>
            <a:endParaRPr lang="en-US" dirty="0"/>
          </a:p>
          <a:p>
            <a:pPr lvl="1"/>
            <a:r>
              <a:rPr lang="en-US" dirty="0"/>
              <a:t>Share source code / discuss ideas / help each </a:t>
            </a:r>
            <a:r>
              <a:rPr lang="en-US" dirty="0" smtClean="0"/>
              <a:t>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5467" y="1830484"/>
            <a:ext cx="10945658" cy="9682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softuni.bg/trainings/1434/node-js-development-september-2016</a:t>
            </a:r>
            <a:r>
              <a:rPr lang="bg-BG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</a:t>
            </a:r>
            <a:r>
              <a:rPr lang="en-US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University Learning System (SULS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www.softuni.bg</a:t>
            </a:r>
            <a:endParaRPr lang="en-US" dirty="0" smtClean="0"/>
          </a:p>
          <a:p>
            <a:pPr lvl="1"/>
            <a:r>
              <a:rPr lang="en-US" dirty="0" smtClean="0"/>
              <a:t>Important resource for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check-up</a:t>
            </a:r>
          </a:p>
          <a:p>
            <a:pPr lvl="1"/>
            <a:r>
              <a:rPr lang="en-US" dirty="0" smtClean="0"/>
              <a:t>Exams and results</a:t>
            </a:r>
          </a:p>
          <a:p>
            <a:pPr lvl="1"/>
            <a:r>
              <a:rPr lang="en-US" dirty="0"/>
              <a:t>Reports about your </a:t>
            </a:r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University Learning System (SULS)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35" y="2514600"/>
            <a:ext cx="473388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03213" y="1218621"/>
            <a:ext cx="11577624" cy="55028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2"/>
              </a:rPr>
              <a:t>https://nodejs.org/en</a:t>
            </a:r>
            <a:r>
              <a:rPr lang="en-US" sz="3600" dirty="0" smtClean="0">
                <a:hlinkClick r:id="rId2"/>
              </a:rPr>
              <a:t>/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3"/>
              </a:rPr>
              <a:t>https://nodejs.org/en/docs</a:t>
            </a:r>
            <a:r>
              <a:rPr lang="en-US" sz="3600" dirty="0" smtClean="0">
                <a:hlinkClick r:id="rId3"/>
              </a:rPr>
              <a:t>/</a:t>
            </a:r>
            <a:endParaRPr lang="bg-BG" sz="3600" dirty="0" smtClean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4"/>
              </a:rPr>
              <a:t>https://blog.risingstack.com/how-to-become-a-better-node-js-developer-in-2016</a:t>
            </a:r>
            <a:r>
              <a:rPr lang="en-US" sz="3600" dirty="0" smtClean="0">
                <a:hlinkClick r:id="rId4"/>
              </a:rPr>
              <a:t>/</a:t>
            </a:r>
            <a:r>
              <a:rPr lang="bg-BG" sz="3600" dirty="0" smtClean="0"/>
              <a:t>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github.com/feross/standard</a:t>
            </a:r>
            <a:r>
              <a:rPr lang="bg-BG" sz="3600" dirty="0" smtClean="0"/>
              <a:t>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www.codementor.io/nodejs/tutorial/nodejs-best-practices</a:t>
            </a:r>
            <a:r>
              <a:rPr lang="bg-BG" sz="3600" dirty="0" smtClean="0"/>
              <a:t> 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 6.5.0 or later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 of your choice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</a:t>
            </a:r>
            <a:r>
              <a:rPr lang="en-US" dirty="0"/>
              <a:t>Studio 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code.visualstudio.com/docs/runtimes/nodejs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Sublime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Visual Studio 2015 + Node.js Tools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WebStorm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Objectives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Program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The Trainer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Frameworks – Node.js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51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086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Node.js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First course</a:t>
            </a:r>
          </a:p>
          <a:p>
            <a:pPr lvl="1"/>
            <a:r>
              <a:rPr lang="en-US" dirty="0" smtClean="0"/>
              <a:t>HTTP &amp; Web server fundamentals</a:t>
            </a:r>
          </a:p>
          <a:p>
            <a:pPr lvl="1"/>
            <a:r>
              <a:rPr lang="en-US" dirty="0" smtClean="0"/>
              <a:t>Vanilla Node.js</a:t>
            </a:r>
          </a:p>
          <a:p>
            <a:pPr lvl="1"/>
            <a:r>
              <a:rPr lang="en-US" dirty="0" smtClean="0"/>
              <a:t>Commonly used modules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Deployment</a:t>
            </a:r>
          </a:p>
          <a:p>
            <a:r>
              <a:rPr lang="en-US" dirty="0" smtClean="0"/>
              <a:t>Requires basic JavaScript knowledge</a:t>
            </a:r>
          </a:p>
          <a:p>
            <a:r>
              <a:rPr lang="en-US" dirty="0" smtClean="0"/>
              <a:t>Homework, Workshop &amp; Practical Exam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Second course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MVC architecture</a:t>
            </a:r>
          </a:p>
          <a:p>
            <a:pPr lvl="1"/>
            <a:r>
              <a:rPr lang="en-US" dirty="0" smtClean="0"/>
              <a:t>Express router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Authentication &amp; Authorization</a:t>
            </a:r>
            <a:endParaRPr lang="en-US" dirty="0"/>
          </a:p>
          <a:p>
            <a:r>
              <a:rPr lang="en-US" dirty="0"/>
              <a:t>Requires </a:t>
            </a:r>
            <a:r>
              <a:rPr lang="en-US" dirty="0" smtClean="0"/>
              <a:t>Node.js </a:t>
            </a:r>
            <a:r>
              <a:rPr lang="en-US" dirty="0"/>
              <a:t>knowledge</a:t>
            </a:r>
          </a:p>
          <a:p>
            <a:r>
              <a:rPr lang="en-US" dirty="0"/>
              <a:t>Homework, </a:t>
            </a:r>
            <a:r>
              <a:rPr lang="en-US" dirty="0" smtClean="0"/>
              <a:t>Project, Workshop </a:t>
            </a:r>
            <a:r>
              <a:rPr lang="en-US" dirty="0"/>
              <a:t>&amp; Practical Exam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Third course</a:t>
            </a:r>
          </a:p>
          <a:p>
            <a:pPr lvl="1"/>
            <a:r>
              <a:rPr lang="en-US" dirty="0" smtClean="0"/>
              <a:t>SPA applications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Filters</a:t>
            </a:r>
            <a:endParaRPr lang="en-US" dirty="0"/>
          </a:p>
          <a:p>
            <a:r>
              <a:rPr lang="en-US" dirty="0"/>
              <a:t>Requires </a:t>
            </a:r>
            <a:r>
              <a:rPr lang="en-US" dirty="0" smtClean="0"/>
              <a:t>Express.js knowledge</a:t>
            </a:r>
            <a:endParaRPr lang="en-US" dirty="0"/>
          </a:p>
          <a:p>
            <a:r>
              <a:rPr lang="en-US" dirty="0"/>
              <a:t>Homework, Project, Workshop &amp; Practical Exam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Node.js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HTML &amp; JavaScript courses at SoftUni first</a:t>
            </a:r>
            <a:r>
              <a:rPr lang="bg-BG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softuni.bg/trainings/1271/web-fundamentals-html-css-november-2015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softuni.bg/trainings/1295/javascript-basics-january-2016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course is OK for beginners, but requires previous coding skills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HTML &amp; JS (ES 2016) 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Trainer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A</a:t>
            </a:r>
            <a:r>
              <a:rPr lang="en-US" dirty="0" smtClean="0"/>
              <a:t>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786</Words>
  <Application>Microsoft Office PowerPoint</Application>
  <PresentationFormat>Custom</PresentationFormat>
  <Paragraphs>191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Node.js Development</vt:lpstr>
      <vt:lpstr>Table of Contents</vt:lpstr>
      <vt:lpstr>Node.js Development</vt:lpstr>
      <vt:lpstr>Node.js Development</vt:lpstr>
      <vt:lpstr>Express.js Development</vt:lpstr>
      <vt:lpstr>Angular.js Development</vt:lpstr>
      <vt:lpstr>Warning: Not for Absolute Beginners</vt:lpstr>
      <vt:lpstr>The Trainer</vt:lpstr>
      <vt:lpstr>The Trainer</vt:lpstr>
      <vt:lpstr>Evaluation</vt:lpstr>
      <vt:lpstr>Scoring System for “Node.js Development"</vt:lpstr>
      <vt:lpstr>JS Frameworks – Practical Exam</vt:lpstr>
      <vt:lpstr>Homework Assignments</vt:lpstr>
      <vt:lpstr>Homework Peer Reviews</vt:lpstr>
      <vt:lpstr>Resources</vt:lpstr>
      <vt:lpstr>Course Web Site &amp; Forums</vt:lpstr>
      <vt:lpstr>Software University Learning System (SULS)</vt:lpstr>
      <vt:lpstr>Node.js Resources</vt:lpstr>
      <vt:lpstr>Recommended Software</vt:lpstr>
      <vt:lpstr>JavaScript Frameworks – Node.js Development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2016-09-12T11:25:28Z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